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8803600" cy="36004500"/>
  <p:notesSz cx="6858000" cy="9144000"/>
  <p:defaultTextStyle>
    <a:defPPr>
      <a:defRPr lang="en-US"/>
    </a:defPPr>
    <a:lvl1pPr marL="0" algn="l" defTabSz="3702923" rtl="0" eaLnBrk="1" latinLnBrk="0" hangingPunct="1">
      <a:defRPr sz="7300" kern="1200">
        <a:solidFill>
          <a:schemeClr val="tx1"/>
        </a:solidFill>
        <a:latin typeface="+mn-lt"/>
        <a:ea typeface="+mn-ea"/>
        <a:cs typeface="+mn-cs"/>
      </a:defRPr>
    </a:lvl1pPr>
    <a:lvl2pPr marL="1851462" algn="l" defTabSz="3702923" rtl="0" eaLnBrk="1" latinLnBrk="0" hangingPunct="1">
      <a:defRPr sz="7300" kern="1200">
        <a:solidFill>
          <a:schemeClr val="tx1"/>
        </a:solidFill>
        <a:latin typeface="+mn-lt"/>
        <a:ea typeface="+mn-ea"/>
        <a:cs typeface="+mn-cs"/>
      </a:defRPr>
    </a:lvl2pPr>
    <a:lvl3pPr marL="3702923" algn="l" defTabSz="3702923" rtl="0" eaLnBrk="1" latinLnBrk="0" hangingPunct="1">
      <a:defRPr sz="7300" kern="1200">
        <a:solidFill>
          <a:schemeClr val="tx1"/>
        </a:solidFill>
        <a:latin typeface="+mn-lt"/>
        <a:ea typeface="+mn-ea"/>
        <a:cs typeface="+mn-cs"/>
      </a:defRPr>
    </a:lvl3pPr>
    <a:lvl4pPr marL="5554385" algn="l" defTabSz="3702923" rtl="0" eaLnBrk="1" latinLnBrk="0" hangingPunct="1">
      <a:defRPr sz="7300" kern="1200">
        <a:solidFill>
          <a:schemeClr val="tx1"/>
        </a:solidFill>
        <a:latin typeface="+mn-lt"/>
        <a:ea typeface="+mn-ea"/>
        <a:cs typeface="+mn-cs"/>
      </a:defRPr>
    </a:lvl4pPr>
    <a:lvl5pPr marL="7405846" algn="l" defTabSz="3702923" rtl="0" eaLnBrk="1" latinLnBrk="0" hangingPunct="1">
      <a:defRPr sz="7300" kern="1200">
        <a:solidFill>
          <a:schemeClr val="tx1"/>
        </a:solidFill>
        <a:latin typeface="+mn-lt"/>
        <a:ea typeface="+mn-ea"/>
        <a:cs typeface="+mn-cs"/>
      </a:defRPr>
    </a:lvl5pPr>
    <a:lvl6pPr marL="9257308" algn="l" defTabSz="3702923" rtl="0" eaLnBrk="1" latinLnBrk="0" hangingPunct="1">
      <a:defRPr sz="7300" kern="1200">
        <a:solidFill>
          <a:schemeClr val="tx1"/>
        </a:solidFill>
        <a:latin typeface="+mn-lt"/>
        <a:ea typeface="+mn-ea"/>
        <a:cs typeface="+mn-cs"/>
      </a:defRPr>
    </a:lvl6pPr>
    <a:lvl7pPr marL="11108769" algn="l" defTabSz="3702923" rtl="0" eaLnBrk="1" latinLnBrk="0" hangingPunct="1">
      <a:defRPr sz="7300" kern="1200">
        <a:solidFill>
          <a:schemeClr val="tx1"/>
        </a:solidFill>
        <a:latin typeface="+mn-lt"/>
        <a:ea typeface="+mn-ea"/>
        <a:cs typeface="+mn-cs"/>
      </a:defRPr>
    </a:lvl7pPr>
    <a:lvl8pPr marL="12960231" algn="l" defTabSz="3702923" rtl="0" eaLnBrk="1" latinLnBrk="0" hangingPunct="1">
      <a:defRPr sz="7300" kern="1200">
        <a:solidFill>
          <a:schemeClr val="tx1"/>
        </a:solidFill>
        <a:latin typeface="+mn-lt"/>
        <a:ea typeface="+mn-ea"/>
        <a:cs typeface="+mn-cs"/>
      </a:defRPr>
    </a:lvl8pPr>
    <a:lvl9pPr marL="14811693" algn="l" defTabSz="3702923" rtl="0" eaLnBrk="1" latinLnBrk="0" hangingPunct="1">
      <a:defRPr sz="7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BE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83" autoAdjust="0"/>
  </p:normalViewPr>
  <p:slideViewPr>
    <p:cSldViewPr>
      <p:cViewPr>
        <p:scale>
          <a:sx n="30" d="100"/>
          <a:sy n="30" d="100"/>
        </p:scale>
        <p:origin x="-1094" y="1450"/>
      </p:cViewPr>
      <p:guideLst>
        <p:guide orient="horz" pos="11340"/>
        <p:guide pos="90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814343-DBFE-4B86-B3BB-9C31E18B2164}" type="datetimeFigureOut">
              <a:rPr lang="en-US" smtClean="0"/>
              <a:t>3/12/2019</a:t>
            </a:fld>
            <a:endParaRPr lang="en-US"/>
          </a:p>
        </p:txBody>
      </p:sp>
      <p:sp>
        <p:nvSpPr>
          <p:cNvPr id="4" name="Slide Image Placeholder 3"/>
          <p:cNvSpPr>
            <a:spLocks noGrp="1" noRot="1" noChangeAspect="1"/>
          </p:cNvSpPr>
          <p:nvPr>
            <p:ph type="sldImg" idx="2"/>
          </p:nvPr>
        </p:nvSpPr>
        <p:spPr>
          <a:xfrm>
            <a:off x="2057400" y="685800"/>
            <a:ext cx="27432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F96B87-0C85-4515-B3AE-DA4E1360FB55}" type="slidenum">
              <a:rPr lang="en-US" smtClean="0"/>
              <a:t>‹#›</a:t>
            </a:fld>
            <a:endParaRPr lang="en-US"/>
          </a:p>
        </p:txBody>
      </p:sp>
    </p:spTree>
    <p:extLst>
      <p:ext uri="{BB962C8B-B14F-4D97-AF65-F5344CB8AC3E}">
        <p14:creationId xmlns:p14="http://schemas.microsoft.com/office/powerpoint/2010/main" val="1552748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F96B87-0C85-4515-B3AE-DA4E1360FB55}" type="slidenum">
              <a:rPr lang="en-US" smtClean="0"/>
              <a:t>1</a:t>
            </a:fld>
            <a:endParaRPr lang="en-US"/>
          </a:p>
        </p:txBody>
      </p:sp>
    </p:spTree>
    <p:extLst>
      <p:ext uri="{BB962C8B-B14F-4D97-AF65-F5344CB8AC3E}">
        <p14:creationId xmlns:p14="http://schemas.microsoft.com/office/powerpoint/2010/main" val="2091290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271" y="11184735"/>
            <a:ext cx="24483060" cy="7717631"/>
          </a:xfrm>
        </p:spPr>
        <p:txBody>
          <a:bodyPr/>
          <a:lstStyle/>
          <a:p>
            <a:r>
              <a:rPr lang="en-US" smtClean="0"/>
              <a:t>Click to edit Master title style</a:t>
            </a:r>
            <a:endParaRPr lang="en-US"/>
          </a:p>
        </p:txBody>
      </p:sp>
      <p:sp>
        <p:nvSpPr>
          <p:cNvPr id="3" name="Subtitle 2"/>
          <p:cNvSpPr>
            <a:spLocks noGrp="1"/>
          </p:cNvSpPr>
          <p:nvPr>
            <p:ph type="subTitle" idx="1"/>
          </p:nvPr>
        </p:nvSpPr>
        <p:spPr>
          <a:xfrm>
            <a:off x="4320541" y="20402550"/>
            <a:ext cx="20162520" cy="9201150"/>
          </a:xfrm>
        </p:spPr>
        <p:txBody>
          <a:bodyPr/>
          <a:lstStyle>
            <a:lvl1pPr marL="0" indent="0" algn="ctr">
              <a:buNone/>
              <a:defRPr>
                <a:solidFill>
                  <a:schemeClr val="tx1">
                    <a:tint val="75000"/>
                  </a:schemeClr>
                </a:solidFill>
              </a:defRPr>
            </a:lvl1pPr>
            <a:lvl2pPr marL="1851462" indent="0" algn="ctr">
              <a:buNone/>
              <a:defRPr>
                <a:solidFill>
                  <a:schemeClr val="tx1">
                    <a:tint val="75000"/>
                  </a:schemeClr>
                </a:solidFill>
              </a:defRPr>
            </a:lvl2pPr>
            <a:lvl3pPr marL="3702923" indent="0" algn="ctr">
              <a:buNone/>
              <a:defRPr>
                <a:solidFill>
                  <a:schemeClr val="tx1">
                    <a:tint val="75000"/>
                  </a:schemeClr>
                </a:solidFill>
              </a:defRPr>
            </a:lvl3pPr>
            <a:lvl4pPr marL="5554385" indent="0" algn="ctr">
              <a:buNone/>
              <a:defRPr>
                <a:solidFill>
                  <a:schemeClr val="tx1">
                    <a:tint val="75000"/>
                  </a:schemeClr>
                </a:solidFill>
              </a:defRPr>
            </a:lvl4pPr>
            <a:lvl5pPr marL="7405846" indent="0" algn="ctr">
              <a:buNone/>
              <a:defRPr>
                <a:solidFill>
                  <a:schemeClr val="tx1">
                    <a:tint val="75000"/>
                  </a:schemeClr>
                </a:solidFill>
              </a:defRPr>
            </a:lvl5pPr>
            <a:lvl6pPr marL="9257308" indent="0" algn="ctr">
              <a:buNone/>
              <a:defRPr>
                <a:solidFill>
                  <a:schemeClr val="tx1">
                    <a:tint val="75000"/>
                  </a:schemeClr>
                </a:solidFill>
              </a:defRPr>
            </a:lvl6pPr>
            <a:lvl7pPr marL="11108769" indent="0" algn="ctr">
              <a:buNone/>
              <a:defRPr>
                <a:solidFill>
                  <a:schemeClr val="tx1">
                    <a:tint val="75000"/>
                  </a:schemeClr>
                </a:solidFill>
              </a:defRPr>
            </a:lvl7pPr>
            <a:lvl8pPr marL="12960231" indent="0" algn="ctr">
              <a:buNone/>
              <a:defRPr>
                <a:solidFill>
                  <a:schemeClr val="tx1">
                    <a:tint val="75000"/>
                  </a:schemeClr>
                </a:solidFill>
              </a:defRPr>
            </a:lvl8pPr>
            <a:lvl9pPr marL="1481169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3086A6-3E09-4AFF-B70E-C166B781DD03}"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89B28-6D34-423F-B4D5-4C866F1D9D60}" type="slidenum">
              <a:rPr lang="en-US" smtClean="0"/>
              <a:t>‹#›</a:t>
            </a:fld>
            <a:endParaRPr lang="en-US"/>
          </a:p>
        </p:txBody>
      </p:sp>
    </p:spTree>
    <p:extLst>
      <p:ext uri="{BB962C8B-B14F-4D97-AF65-F5344CB8AC3E}">
        <p14:creationId xmlns:p14="http://schemas.microsoft.com/office/powerpoint/2010/main" val="390209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086A6-3E09-4AFF-B70E-C166B781DD03}"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89B28-6D34-423F-B4D5-4C866F1D9D60}" type="slidenum">
              <a:rPr lang="en-US" smtClean="0"/>
              <a:t>‹#›</a:t>
            </a:fld>
            <a:endParaRPr lang="en-US"/>
          </a:p>
        </p:txBody>
      </p:sp>
    </p:spTree>
    <p:extLst>
      <p:ext uri="{BB962C8B-B14F-4D97-AF65-F5344CB8AC3E}">
        <p14:creationId xmlns:p14="http://schemas.microsoft.com/office/powerpoint/2010/main" val="32437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3226" y="7567613"/>
            <a:ext cx="20412551" cy="161286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35569" y="7567613"/>
            <a:ext cx="60767595" cy="161286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086A6-3E09-4AFF-B70E-C166B781DD03}"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89B28-6D34-423F-B4D5-4C866F1D9D60}" type="slidenum">
              <a:rPr lang="en-US" smtClean="0"/>
              <a:t>‹#›</a:t>
            </a:fld>
            <a:endParaRPr lang="en-US"/>
          </a:p>
        </p:txBody>
      </p:sp>
    </p:spTree>
    <p:extLst>
      <p:ext uri="{BB962C8B-B14F-4D97-AF65-F5344CB8AC3E}">
        <p14:creationId xmlns:p14="http://schemas.microsoft.com/office/powerpoint/2010/main" val="417495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086A6-3E09-4AFF-B70E-C166B781DD03}"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89B28-6D34-423F-B4D5-4C866F1D9D60}" type="slidenum">
              <a:rPr lang="en-US" smtClean="0"/>
              <a:t>‹#›</a:t>
            </a:fld>
            <a:endParaRPr lang="en-US"/>
          </a:p>
        </p:txBody>
      </p:sp>
    </p:spTree>
    <p:extLst>
      <p:ext uri="{BB962C8B-B14F-4D97-AF65-F5344CB8AC3E}">
        <p14:creationId xmlns:p14="http://schemas.microsoft.com/office/powerpoint/2010/main" val="313604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75287" y="23136229"/>
            <a:ext cx="24483060" cy="7150894"/>
          </a:xfrm>
        </p:spPr>
        <p:txBody>
          <a:bodyPr anchor="t"/>
          <a:lstStyle>
            <a:lvl1pPr algn="l">
              <a:defRPr sz="16200" b="1" cap="all"/>
            </a:lvl1pPr>
          </a:lstStyle>
          <a:p>
            <a:r>
              <a:rPr lang="en-US" smtClean="0"/>
              <a:t>Click to edit Master title style</a:t>
            </a:r>
            <a:endParaRPr lang="en-US"/>
          </a:p>
        </p:txBody>
      </p:sp>
      <p:sp>
        <p:nvSpPr>
          <p:cNvPr id="3" name="Text Placeholder 2"/>
          <p:cNvSpPr>
            <a:spLocks noGrp="1"/>
          </p:cNvSpPr>
          <p:nvPr>
            <p:ph type="body" idx="1"/>
          </p:nvPr>
        </p:nvSpPr>
        <p:spPr>
          <a:xfrm>
            <a:off x="2275287" y="15260246"/>
            <a:ext cx="24483060" cy="7875982"/>
          </a:xfrm>
        </p:spPr>
        <p:txBody>
          <a:bodyPr anchor="b"/>
          <a:lstStyle>
            <a:lvl1pPr marL="0" indent="0">
              <a:buNone/>
              <a:defRPr sz="8100">
                <a:solidFill>
                  <a:schemeClr val="tx1">
                    <a:tint val="75000"/>
                  </a:schemeClr>
                </a:solidFill>
              </a:defRPr>
            </a:lvl1pPr>
            <a:lvl2pPr marL="1851462" indent="0">
              <a:buNone/>
              <a:defRPr sz="7300">
                <a:solidFill>
                  <a:schemeClr val="tx1">
                    <a:tint val="75000"/>
                  </a:schemeClr>
                </a:solidFill>
              </a:defRPr>
            </a:lvl2pPr>
            <a:lvl3pPr marL="3702923" indent="0">
              <a:buNone/>
              <a:defRPr sz="6500">
                <a:solidFill>
                  <a:schemeClr val="tx1">
                    <a:tint val="75000"/>
                  </a:schemeClr>
                </a:solidFill>
              </a:defRPr>
            </a:lvl3pPr>
            <a:lvl4pPr marL="5554385" indent="0">
              <a:buNone/>
              <a:defRPr sz="5700">
                <a:solidFill>
                  <a:schemeClr val="tx1">
                    <a:tint val="75000"/>
                  </a:schemeClr>
                </a:solidFill>
              </a:defRPr>
            </a:lvl4pPr>
            <a:lvl5pPr marL="7405846" indent="0">
              <a:buNone/>
              <a:defRPr sz="5700">
                <a:solidFill>
                  <a:schemeClr val="tx1">
                    <a:tint val="75000"/>
                  </a:schemeClr>
                </a:solidFill>
              </a:defRPr>
            </a:lvl5pPr>
            <a:lvl6pPr marL="9257308" indent="0">
              <a:buNone/>
              <a:defRPr sz="5700">
                <a:solidFill>
                  <a:schemeClr val="tx1">
                    <a:tint val="75000"/>
                  </a:schemeClr>
                </a:solidFill>
              </a:defRPr>
            </a:lvl6pPr>
            <a:lvl7pPr marL="11108769" indent="0">
              <a:buNone/>
              <a:defRPr sz="5700">
                <a:solidFill>
                  <a:schemeClr val="tx1">
                    <a:tint val="75000"/>
                  </a:schemeClr>
                </a:solidFill>
              </a:defRPr>
            </a:lvl7pPr>
            <a:lvl8pPr marL="12960231" indent="0">
              <a:buNone/>
              <a:defRPr sz="5700">
                <a:solidFill>
                  <a:schemeClr val="tx1">
                    <a:tint val="75000"/>
                  </a:schemeClr>
                </a:solidFill>
              </a:defRPr>
            </a:lvl8pPr>
            <a:lvl9pPr marL="14811693" indent="0">
              <a:buNone/>
              <a:defRPr sz="5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3086A6-3E09-4AFF-B70E-C166B781DD03}"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89B28-6D34-423F-B4D5-4C866F1D9D60}" type="slidenum">
              <a:rPr lang="en-US" smtClean="0"/>
              <a:t>‹#›</a:t>
            </a:fld>
            <a:endParaRPr lang="en-US"/>
          </a:p>
        </p:txBody>
      </p:sp>
    </p:spTree>
    <p:extLst>
      <p:ext uri="{BB962C8B-B14F-4D97-AF65-F5344CB8AC3E}">
        <p14:creationId xmlns:p14="http://schemas.microsoft.com/office/powerpoint/2010/main" val="53070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35570" y="44105513"/>
            <a:ext cx="40590072" cy="124748925"/>
          </a:xfrm>
        </p:spPr>
        <p:txBody>
          <a:bodyPr/>
          <a:lstStyle>
            <a:lvl1pPr>
              <a:defRPr sz="11300"/>
            </a:lvl1pPr>
            <a:lvl2pPr>
              <a:defRPr sz="9700"/>
            </a:lvl2pPr>
            <a:lvl3pPr>
              <a:defRPr sz="81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05700" y="44105513"/>
            <a:ext cx="40590075" cy="124748925"/>
          </a:xfrm>
        </p:spPr>
        <p:txBody>
          <a:bodyPr/>
          <a:lstStyle>
            <a:lvl1pPr>
              <a:defRPr sz="11300"/>
            </a:lvl1pPr>
            <a:lvl2pPr>
              <a:defRPr sz="9700"/>
            </a:lvl2pPr>
            <a:lvl3pPr>
              <a:defRPr sz="81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3086A6-3E09-4AFF-B70E-C166B781DD03}"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89B28-6D34-423F-B4D5-4C866F1D9D60}" type="slidenum">
              <a:rPr lang="en-US" smtClean="0"/>
              <a:t>‹#›</a:t>
            </a:fld>
            <a:endParaRPr lang="en-US"/>
          </a:p>
        </p:txBody>
      </p:sp>
    </p:spTree>
    <p:extLst>
      <p:ext uri="{BB962C8B-B14F-4D97-AF65-F5344CB8AC3E}">
        <p14:creationId xmlns:p14="http://schemas.microsoft.com/office/powerpoint/2010/main" val="25142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0181" y="1441850"/>
            <a:ext cx="25923240" cy="60007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40180" y="8059344"/>
            <a:ext cx="12726592" cy="3358751"/>
          </a:xfrm>
        </p:spPr>
        <p:txBody>
          <a:bodyPr anchor="b"/>
          <a:lstStyle>
            <a:lvl1pPr marL="0" indent="0">
              <a:buNone/>
              <a:defRPr sz="9700" b="1"/>
            </a:lvl1pPr>
            <a:lvl2pPr marL="1851462" indent="0">
              <a:buNone/>
              <a:defRPr sz="8100" b="1"/>
            </a:lvl2pPr>
            <a:lvl3pPr marL="3702923" indent="0">
              <a:buNone/>
              <a:defRPr sz="7300" b="1"/>
            </a:lvl3pPr>
            <a:lvl4pPr marL="5554385" indent="0">
              <a:buNone/>
              <a:defRPr sz="6500" b="1"/>
            </a:lvl4pPr>
            <a:lvl5pPr marL="7405846" indent="0">
              <a:buNone/>
              <a:defRPr sz="6500" b="1"/>
            </a:lvl5pPr>
            <a:lvl6pPr marL="9257308" indent="0">
              <a:buNone/>
              <a:defRPr sz="6500" b="1"/>
            </a:lvl6pPr>
            <a:lvl7pPr marL="11108769" indent="0">
              <a:buNone/>
              <a:defRPr sz="6500" b="1"/>
            </a:lvl7pPr>
            <a:lvl8pPr marL="12960231" indent="0">
              <a:buNone/>
              <a:defRPr sz="6500" b="1"/>
            </a:lvl8pPr>
            <a:lvl9pPr marL="14811693" indent="0">
              <a:buNone/>
              <a:defRPr sz="6500" b="1"/>
            </a:lvl9pPr>
          </a:lstStyle>
          <a:p>
            <a:pPr lvl="0"/>
            <a:r>
              <a:rPr lang="en-US" smtClean="0"/>
              <a:t>Click to edit Master text styles</a:t>
            </a:r>
          </a:p>
        </p:txBody>
      </p:sp>
      <p:sp>
        <p:nvSpPr>
          <p:cNvPr id="4" name="Content Placeholder 3"/>
          <p:cNvSpPr>
            <a:spLocks noGrp="1"/>
          </p:cNvSpPr>
          <p:nvPr>
            <p:ph sz="half" idx="2"/>
          </p:nvPr>
        </p:nvSpPr>
        <p:spPr>
          <a:xfrm>
            <a:off x="1440180" y="11418094"/>
            <a:ext cx="12726592" cy="20744262"/>
          </a:xfrm>
        </p:spPr>
        <p:txBody>
          <a:bodyPr/>
          <a:lstStyle>
            <a:lvl1pPr>
              <a:defRPr sz="9700"/>
            </a:lvl1pPr>
            <a:lvl2pPr>
              <a:defRPr sz="8100"/>
            </a:lvl2pPr>
            <a:lvl3pPr>
              <a:defRPr sz="7300"/>
            </a:lvl3pPr>
            <a:lvl4pPr>
              <a:defRPr sz="6500"/>
            </a:lvl4pPr>
            <a:lvl5pPr>
              <a:defRPr sz="6500"/>
            </a:lvl5pPr>
            <a:lvl6pPr>
              <a:defRPr sz="6500"/>
            </a:lvl6pPr>
            <a:lvl7pPr>
              <a:defRPr sz="6500"/>
            </a:lvl7pPr>
            <a:lvl8pPr>
              <a:defRPr sz="6500"/>
            </a:lvl8pPr>
            <a:lvl9pPr>
              <a:defRPr sz="6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4631830" y="8059344"/>
            <a:ext cx="12731591" cy="3358751"/>
          </a:xfrm>
        </p:spPr>
        <p:txBody>
          <a:bodyPr anchor="b"/>
          <a:lstStyle>
            <a:lvl1pPr marL="0" indent="0">
              <a:buNone/>
              <a:defRPr sz="9700" b="1"/>
            </a:lvl1pPr>
            <a:lvl2pPr marL="1851462" indent="0">
              <a:buNone/>
              <a:defRPr sz="8100" b="1"/>
            </a:lvl2pPr>
            <a:lvl3pPr marL="3702923" indent="0">
              <a:buNone/>
              <a:defRPr sz="7300" b="1"/>
            </a:lvl3pPr>
            <a:lvl4pPr marL="5554385" indent="0">
              <a:buNone/>
              <a:defRPr sz="6500" b="1"/>
            </a:lvl4pPr>
            <a:lvl5pPr marL="7405846" indent="0">
              <a:buNone/>
              <a:defRPr sz="6500" b="1"/>
            </a:lvl5pPr>
            <a:lvl6pPr marL="9257308" indent="0">
              <a:buNone/>
              <a:defRPr sz="6500" b="1"/>
            </a:lvl6pPr>
            <a:lvl7pPr marL="11108769" indent="0">
              <a:buNone/>
              <a:defRPr sz="6500" b="1"/>
            </a:lvl7pPr>
            <a:lvl8pPr marL="12960231" indent="0">
              <a:buNone/>
              <a:defRPr sz="6500" b="1"/>
            </a:lvl8pPr>
            <a:lvl9pPr marL="14811693" indent="0">
              <a:buNone/>
              <a:defRPr sz="6500" b="1"/>
            </a:lvl9pPr>
          </a:lstStyle>
          <a:p>
            <a:pPr lvl="0"/>
            <a:r>
              <a:rPr lang="en-US" smtClean="0"/>
              <a:t>Click to edit Master text styles</a:t>
            </a:r>
          </a:p>
        </p:txBody>
      </p:sp>
      <p:sp>
        <p:nvSpPr>
          <p:cNvPr id="6" name="Content Placeholder 5"/>
          <p:cNvSpPr>
            <a:spLocks noGrp="1"/>
          </p:cNvSpPr>
          <p:nvPr>
            <p:ph sz="quarter" idx="4"/>
          </p:nvPr>
        </p:nvSpPr>
        <p:spPr>
          <a:xfrm>
            <a:off x="14631830" y="11418094"/>
            <a:ext cx="12731591" cy="20744262"/>
          </a:xfrm>
        </p:spPr>
        <p:txBody>
          <a:bodyPr/>
          <a:lstStyle>
            <a:lvl1pPr>
              <a:defRPr sz="9700"/>
            </a:lvl1pPr>
            <a:lvl2pPr>
              <a:defRPr sz="8100"/>
            </a:lvl2pPr>
            <a:lvl3pPr>
              <a:defRPr sz="7300"/>
            </a:lvl3pPr>
            <a:lvl4pPr>
              <a:defRPr sz="6500"/>
            </a:lvl4pPr>
            <a:lvl5pPr>
              <a:defRPr sz="6500"/>
            </a:lvl5pPr>
            <a:lvl6pPr>
              <a:defRPr sz="6500"/>
            </a:lvl6pPr>
            <a:lvl7pPr>
              <a:defRPr sz="6500"/>
            </a:lvl7pPr>
            <a:lvl8pPr>
              <a:defRPr sz="6500"/>
            </a:lvl8pPr>
            <a:lvl9pPr>
              <a:defRPr sz="6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3086A6-3E09-4AFF-B70E-C166B781DD03}"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C89B28-6D34-423F-B4D5-4C866F1D9D60}" type="slidenum">
              <a:rPr lang="en-US" smtClean="0"/>
              <a:t>‹#›</a:t>
            </a:fld>
            <a:endParaRPr lang="en-US"/>
          </a:p>
        </p:txBody>
      </p:sp>
    </p:spTree>
    <p:extLst>
      <p:ext uri="{BB962C8B-B14F-4D97-AF65-F5344CB8AC3E}">
        <p14:creationId xmlns:p14="http://schemas.microsoft.com/office/powerpoint/2010/main" val="2818392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3086A6-3E09-4AFF-B70E-C166B781DD03}"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C89B28-6D34-423F-B4D5-4C866F1D9D60}" type="slidenum">
              <a:rPr lang="en-US" smtClean="0"/>
              <a:t>‹#›</a:t>
            </a:fld>
            <a:endParaRPr lang="en-US"/>
          </a:p>
        </p:txBody>
      </p:sp>
    </p:spTree>
    <p:extLst>
      <p:ext uri="{BB962C8B-B14F-4D97-AF65-F5344CB8AC3E}">
        <p14:creationId xmlns:p14="http://schemas.microsoft.com/office/powerpoint/2010/main" val="205381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086A6-3E09-4AFF-B70E-C166B781DD03}"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C89B28-6D34-423F-B4D5-4C866F1D9D60}" type="slidenum">
              <a:rPr lang="en-US" smtClean="0"/>
              <a:t>‹#›</a:t>
            </a:fld>
            <a:endParaRPr lang="en-US"/>
          </a:p>
        </p:txBody>
      </p:sp>
    </p:spTree>
    <p:extLst>
      <p:ext uri="{BB962C8B-B14F-4D97-AF65-F5344CB8AC3E}">
        <p14:creationId xmlns:p14="http://schemas.microsoft.com/office/powerpoint/2010/main" val="13201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0183" y="1433513"/>
            <a:ext cx="9476186" cy="6100763"/>
          </a:xfrm>
        </p:spPr>
        <p:txBody>
          <a:bodyPr anchor="b"/>
          <a:lstStyle>
            <a:lvl1pPr algn="l">
              <a:defRPr sz="8100" b="1"/>
            </a:lvl1pPr>
          </a:lstStyle>
          <a:p>
            <a:r>
              <a:rPr lang="en-US" smtClean="0"/>
              <a:t>Click to edit Master title style</a:t>
            </a:r>
            <a:endParaRPr lang="en-US"/>
          </a:p>
        </p:txBody>
      </p:sp>
      <p:sp>
        <p:nvSpPr>
          <p:cNvPr id="3" name="Content Placeholder 2"/>
          <p:cNvSpPr>
            <a:spLocks noGrp="1"/>
          </p:cNvSpPr>
          <p:nvPr>
            <p:ph idx="1"/>
          </p:nvPr>
        </p:nvSpPr>
        <p:spPr>
          <a:xfrm>
            <a:off x="11261408" y="1433515"/>
            <a:ext cx="16102013" cy="30728843"/>
          </a:xfrm>
        </p:spPr>
        <p:txBody>
          <a:bodyPr/>
          <a:lstStyle>
            <a:lvl1pPr>
              <a:defRPr sz="13000"/>
            </a:lvl1pPr>
            <a:lvl2pPr>
              <a:defRPr sz="11300"/>
            </a:lvl2pPr>
            <a:lvl3pPr>
              <a:defRPr sz="97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40183" y="7534279"/>
            <a:ext cx="9476186" cy="24628081"/>
          </a:xfrm>
        </p:spPr>
        <p:txBody>
          <a:bodyPr/>
          <a:lstStyle>
            <a:lvl1pPr marL="0" indent="0">
              <a:buNone/>
              <a:defRPr sz="5700"/>
            </a:lvl1pPr>
            <a:lvl2pPr marL="1851462" indent="0">
              <a:buNone/>
              <a:defRPr sz="4900"/>
            </a:lvl2pPr>
            <a:lvl3pPr marL="3702923" indent="0">
              <a:buNone/>
              <a:defRPr sz="4100"/>
            </a:lvl3pPr>
            <a:lvl4pPr marL="5554385" indent="0">
              <a:buNone/>
              <a:defRPr sz="3600"/>
            </a:lvl4pPr>
            <a:lvl5pPr marL="7405846" indent="0">
              <a:buNone/>
              <a:defRPr sz="3600"/>
            </a:lvl5pPr>
            <a:lvl6pPr marL="9257308" indent="0">
              <a:buNone/>
              <a:defRPr sz="3600"/>
            </a:lvl6pPr>
            <a:lvl7pPr marL="11108769" indent="0">
              <a:buNone/>
              <a:defRPr sz="3600"/>
            </a:lvl7pPr>
            <a:lvl8pPr marL="12960231" indent="0">
              <a:buNone/>
              <a:defRPr sz="3600"/>
            </a:lvl8pPr>
            <a:lvl9pPr marL="14811693"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086A6-3E09-4AFF-B70E-C166B781DD03}"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89B28-6D34-423F-B4D5-4C866F1D9D60}" type="slidenum">
              <a:rPr lang="en-US" smtClean="0"/>
              <a:t>‹#›</a:t>
            </a:fld>
            <a:endParaRPr lang="en-US"/>
          </a:p>
        </p:txBody>
      </p:sp>
    </p:spTree>
    <p:extLst>
      <p:ext uri="{BB962C8B-B14F-4D97-AF65-F5344CB8AC3E}">
        <p14:creationId xmlns:p14="http://schemas.microsoft.com/office/powerpoint/2010/main" val="3307600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45707" y="25203151"/>
            <a:ext cx="17282160" cy="2975375"/>
          </a:xfrm>
        </p:spPr>
        <p:txBody>
          <a:bodyPr anchor="b"/>
          <a:lstStyle>
            <a:lvl1pPr algn="l">
              <a:defRPr sz="8100" b="1"/>
            </a:lvl1pPr>
          </a:lstStyle>
          <a:p>
            <a:r>
              <a:rPr lang="en-US" smtClean="0"/>
              <a:t>Click to edit Master title style</a:t>
            </a:r>
            <a:endParaRPr lang="en-US"/>
          </a:p>
        </p:txBody>
      </p:sp>
      <p:sp>
        <p:nvSpPr>
          <p:cNvPr id="3" name="Picture Placeholder 2"/>
          <p:cNvSpPr>
            <a:spLocks noGrp="1"/>
          </p:cNvSpPr>
          <p:nvPr>
            <p:ph type="pic" idx="1"/>
          </p:nvPr>
        </p:nvSpPr>
        <p:spPr>
          <a:xfrm>
            <a:off x="5645707" y="3217069"/>
            <a:ext cx="17282160" cy="21602700"/>
          </a:xfrm>
        </p:spPr>
        <p:txBody>
          <a:bodyPr/>
          <a:lstStyle>
            <a:lvl1pPr marL="0" indent="0">
              <a:buNone/>
              <a:defRPr sz="13000"/>
            </a:lvl1pPr>
            <a:lvl2pPr marL="1851462" indent="0">
              <a:buNone/>
              <a:defRPr sz="11300"/>
            </a:lvl2pPr>
            <a:lvl3pPr marL="3702923" indent="0">
              <a:buNone/>
              <a:defRPr sz="9700"/>
            </a:lvl3pPr>
            <a:lvl4pPr marL="5554385" indent="0">
              <a:buNone/>
              <a:defRPr sz="8100"/>
            </a:lvl4pPr>
            <a:lvl5pPr marL="7405846" indent="0">
              <a:buNone/>
              <a:defRPr sz="8100"/>
            </a:lvl5pPr>
            <a:lvl6pPr marL="9257308" indent="0">
              <a:buNone/>
              <a:defRPr sz="8100"/>
            </a:lvl6pPr>
            <a:lvl7pPr marL="11108769" indent="0">
              <a:buNone/>
              <a:defRPr sz="8100"/>
            </a:lvl7pPr>
            <a:lvl8pPr marL="12960231" indent="0">
              <a:buNone/>
              <a:defRPr sz="8100"/>
            </a:lvl8pPr>
            <a:lvl9pPr marL="14811693" indent="0">
              <a:buNone/>
              <a:defRPr sz="8100"/>
            </a:lvl9pPr>
          </a:lstStyle>
          <a:p>
            <a:endParaRPr lang="en-US"/>
          </a:p>
        </p:txBody>
      </p:sp>
      <p:sp>
        <p:nvSpPr>
          <p:cNvPr id="4" name="Text Placeholder 3"/>
          <p:cNvSpPr>
            <a:spLocks noGrp="1"/>
          </p:cNvSpPr>
          <p:nvPr>
            <p:ph type="body" sz="half" idx="2"/>
          </p:nvPr>
        </p:nvSpPr>
        <p:spPr>
          <a:xfrm>
            <a:off x="5645707" y="28178525"/>
            <a:ext cx="17282160" cy="4225526"/>
          </a:xfrm>
        </p:spPr>
        <p:txBody>
          <a:bodyPr/>
          <a:lstStyle>
            <a:lvl1pPr marL="0" indent="0">
              <a:buNone/>
              <a:defRPr sz="5700"/>
            </a:lvl1pPr>
            <a:lvl2pPr marL="1851462" indent="0">
              <a:buNone/>
              <a:defRPr sz="4900"/>
            </a:lvl2pPr>
            <a:lvl3pPr marL="3702923" indent="0">
              <a:buNone/>
              <a:defRPr sz="4100"/>
            </a:lvl3pPr>
            <a:lvl4pPr marL="5554385" indent="0">
              <a:buNone/>
              <a:defRPr sz="3600"/>
            </a:lvl4pPr>
            <a:lvl5pPr marL="7405846" indent="0">
              <a:buNone/>
              <a:defRPr sz="3600"/>
            </a:lvl5pPr>
            <a:lvl6pPr marL="9257308" indent="0">
              <a:buNone/>
              <a:defRPr sz="3600"/>
            </a:lvl6pPr>
            <a:lvl7pPr marL="11108769" indent="0">
              <a:buNone/>
              <a:defRPr sz="3600"/>
            </a:lvl7pPr>
            <a:lvl8pPr marL="12960231" indent="0">
              <a:buNone/>
              <a:defRPr sz="3600"/>
            </a:lvl8pPr>
            <a:lvl9pPr marL="14811693"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086A6-3E09-4AFF-B70E-C166B781DD03}"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89B28-6D34-423F-B4D5-4C866F1D9D60}" type="slidenum">
              <a:rPr lang="en-US" smtClean="0"/>
              <a:t>‹#›</a:t>
            </a:fld>
            <a:endParaRPr lang="en-US"/>
          </a:p>
        </p:txBody>
      </p:sp>
    </p:spTree>
    <p:extLst>
      <p:ext uri="{BB962C8B-B14F-4D97-AF65-F5344CB8AC3E}">
        <p14:creationId xmlns:p14="http://schemas.microsoft.com/office/powerpoint/2010/main" val="1281553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1000" r="-6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0181" y="1441850"/>
            <a:ext cx="25923240" cy="6000750"/>
          </a:xfrm>
          <a:prstGeom prst="rect">
            <a:avLst/>
          </a:prstGeom>
        </p:spPr>
        <p:txBody>
          <a:bodyPr vert="horz" lIns="370292" tIns="185146" rIns="370292" bIns="18514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440181" y="8401054"/>
            <a:ext cx="25923240" cy="23761306"/>
          </a:xfrm>
          <a:prstGeom prst="rect">
            <a:avLst/>
          </a:prstGeom>
        </p:spPr>
        <p:txBody>
          <a:bodyPr vert="horz" lIns="370292" tIns="185146" rIns="370292" bIns="1851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440181" y="33370840"/>
            <a:ext cx="6720840" cy="1916906"/>
          </a:xfrm>
          <a:prstGeom prst="rect">
            <a:avLst/>
          </a:prstGeom>
        </p:spPr>
        <p:txBody>
          <a:bodyPr vert="horz" lIns="370292" tIns="185146" rIns="370292" bIns="185146" rtlCol="0" anchor="ctr"/>
          <a:lstStyle>
            <a:lvl1pPr algn="l">
              <a:defRPr sz="4900">
                <a:solidFill>
                  <a:schemeClr val="tx1">
                    <a:tint val="75000"/>
                  </a:schemeClr>
                </a:solidFill>
              </a:defRPr>
            </a:lvl1pPr>
          </a:lstStyle>
          <a:p>
            <a:fld id="{B83086A6-3E09-4AFF-B70E-C166B781DD03}" type="datetimeFigureOut">
              <a:rPr lang="en-US" smtClean="0"/>
              <a:t>3/12/2019</a:t>
            </a:fld>
            <a:endParaRPr lang="en-US"/>
          </a:p>
        </p:txBody>
      </p:sp>
      <p:sp>
        <p:nvSpPr>
          <p:cNvPr id="5" name="Footer Placeholder 4"/>
          <p:cNvSpPr>
            <a:spLocks noGrp="1"/>
          </p:cNvSpPr>
          <p:nvPr>
            <p:ph type="ftr" sz="quarter" idx="3"/>
          </p:nvPr>
        </p:nvSpPr>
        <p:spPr>
          <a:xfrm>
            <a:off x="9841231" y="33370840"/>
            <a:ext cx="9121140" cy="1916906"/>
          </a:xfrm>
          <a:prstGeom prst="rect">
            <a:avLst/>
          </a:prstGeom>
        </p:spPr>
        <p:txBody>
          <a:bodyPr vert="horz" lIns="370292" tIns="185146" rIns="370292" bIns="185146"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642581" y="33370840"/>
            <a:ext cx="6720840" cy="1916906"/>
          </a:xfrm>
          <a:prstGeom prst="rect">
            <a:avLst/>
          </a:prstGeom>
        </p:spPr>
        <p:txBody>
          <a:bodyPr vert="horz" lIns="370292" tIns="185146" rIns="370292" bIns="185146" rtlCol="0" anchor="ctr"/>
          <a:lstStyle>
            <a:lvl1pPr algn="r">
              <a:defRPr sz="4900">
                <a:solidFill>
                  <a:schemeClr val="tx1">
                    <a:tint val="75000"/>
                  </a:schemeClr>
                </a:solidFill>
              </a:defRPr>
            </a:lvl1pPr>
          </a:lstStyle>
          <a:p>
            <a:fld id="{CBC89B28-6D34-423F-B4D5-4C866F1D9D60}" type="slidenum">
              <a:rPr lang="en-US" smtClean="0"/>
              <a:t>‹#›</a:t>
            </a:fld>
            <a:endParaRPr lang="en-US"/>
          </a:p>
        </p:txBody>
      </p:sp>
    </p:spTree>
    <p:extLst>
      <p:ext uri="{BB962C8B-B14F-4D97-AF65-F5344CB8AC3E}">
        <p14:creationId xmlns:p14="http://schemas.microsoft.com/office/powerpoint/2010/main" val="921672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02923" rtl="0" eaLnBrk="1" latinLnBrk="0" hangingPunct="1">
        <a:spcBef>
          <a:spcPct val="0"/>
        </a:spcBef>
        <a:buNone/>
        <a:defRPr sz="17800" kern="1200">
          <a:solidFill>
            <a:schemeClr val="tx1"/>
          </a:solidFill>
          <a:latin typeface="+mj-lt"/>
          <a:ea typeface="+mj-ea"/>
          <a:cs typeface="+mj-cs"/>
        </a:defRPr>
      </a:lvl1pPr>
    </p:titleStyle>
    <p:bodyStyle>
      <a:lvl1pPr marL="1388596" indent="-1388596" algn="l" defTabSz="3702923" rtl="0" eaLnBrk="1" latinLnBrk="0" hangingPunct="1">
        <a:spcBef>
          <a:spcPct val="20000"/>
        </a:spcBef>
        <a:buFont typeface="Arial" panose="020B0604020202020204" pitchFamily="34" charset="0"/>
        <a:buChar char="•"/>
        <a:defRPr sz="13000" kern="1200">
          <a:solidFill>
            <a:schemeClr val="tx1"/>
          </a:solidFill>
          <a:latin typeface="+mn-lt"/>
          <a:ea typeface="+mn-ea"/>
          <a:cs typeface="+mn-cs"/>
        </a:defRPr>
      </a:lvl1pPr>
      <a:lvl2pPr marL="3008626" indent="-1157164" algn="l" defTabSz="3702923" rtl="0" eaLnBrk="1" latinLnBrk="0" hangingPunct="1">
        <a:spcBef>
          <a:spcPct val="20000"/>
        </a:spcBef>
        <a:buFont typeface="Arial" panose="020B0604020202020204" pitchFamily="34" charset="0"/>
        <a:buChar char="–"/>
        <a:defRPr sz="11300" kern="1200">
          <a:solidFill>
            <a:schemeClr val="tx1"/>
          </a:solidFill>
          <a:latin typeface="+mn-lt"/>
          <a:ea typeface="+mn-ea"/>
          <a:cs typeface="+mn-cs"/>
        </a:defRPr>
      </a:lvl2pPr>
      <a:lvl3pPr marL="4628654" indent="-925731" algn="l" defTabSz="3702923" rtl="0" eaLnBrk="1" latinLnBrk="0" hangingPunct="1">
        <a:spcBef>
          <a:spcPct val="20000"/>
        </a:spcBef>
        <a:buFont typeface="Arial" panose="020B0604020202020204" pitchFamily="34" charset="0"/>
        <a:buChar char="•"/>
        <a:defRPr sz="9700" kern="1200">
          <a:solidFill>
            <a:schemeClr val="tx1"/>
          </a:solidFill>
          <a:latin typeface="+mn-lt"/>
          <a:ea typeface="+mn-ea"/>
          <a:cs typeface="+mn-cs"/>
        </a:defRPr>
      </a:lvl3pPr>
      <a:lvl4pPr marL="6480116" indent="-925731" algn="l" defTabSz="3702923"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4pPr>
      <a:lvl5pPr marL="8331578" indent="-925731" algn="l" defTabSz="3702923"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5pPr>
      <a:lvl6pPr marL="10183039" indent="-925731" algn="l" defTabSz="3702923"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6pPr>
      <a:lvl7pPr marL="12034501" indent="-925731" algn="l" defTabSz="3702923"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7pPr>
      <a:lvl8pPr marL="13885962" indent="-925731" algn="l" defTabSz="3702923"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8pPr>
      <a:lvl9pPr marL="15737424" indent="-925731" algn="l" defTabSz="3702923" rtl="0" eaLnBrk="1" latinLnBrk="0" hangingPunct="1">
        <a:spcBef>
          <a:spcPct val="20000"/>
        </a:spcBef>
        <a:buFont typeface="Arial" panose="020B0604020202020204" pitchFamily="34" charset="0"/>
        <a:buChar char="•"/>
        <a:defRPr sz="8100" kern="1200">
          <a:solidFill>
            <a:schemeClr val="tx1"/>
          </a:solidFill>
          <a:latin typeface="+mn-lt"/>
          <a:ea typeface="+mn-ea"/>
          <a:cs typeface="+mn-cs"/>
        </a:defRPr>
      </a:lvl9pPr>
    </p:bodyStyle>
    <p:otherStyle>
      <a:defPPr>
        <a:defRPr lang="en-US"/>
      </a:defPPr>
      <a:lvl1pPr marL="0" algn="l" defTabSz="3702923" rtl="0" eaLnBrk="1" latinLnBrk="0" hangingPunct="1">
        <a:defRPr sz="7300" kern="1200">
          <a:solidFill>
            <a:schemeClr val="tx1"/>
          </a:solidFill>
          <a:latin typeface="+mn-lt"/>
          <a:ea typeface="+mn-ea"/>
          <a:cs typeface="+mn-cs"/>
        </a:defRPr>
      </a:lvl1pPr>
      <a:lvl2pPr marL="1851462" algn="l" defTabSz="3702923" rtl="0" eaLnBrk="1" latinLnBrk="0" hangingPunct="1">
        <a:defRPr sz="7300" kern="1200">
          <a:solidFill>
            <a:schemeClr val="tx1"/>
          </a:solidFill>
          <a:latin typeface="+mn-lt"/>
          <a:ea typeface="+mn-ea"/>
          <a:cs typeface="+mn-cs"/>
        </a:defRPr>
      </a:lvl2pPr>
      <a:lvl3pPr marL="3702923" algn="l" defTabSz="3702923" rtl="0" eaLnBrk="1" latinLnBrk="0" hangingPunct="1">
        <a:defRPr sz="7300" kern="1200">
          <a:solidFill>
            <a:schemeClr val="tx1"/>
          </a:solidFill>
          <a:latin typeface="+mn-lt"/>
          <a:ea typeface="+mn-ea"/>
          <a:cs typeface="+mn-cs"/>
        </a:defRPr>
      </a:lvl3pPr>
      <a:lvl4pPr marL="5554385" algn="l" defTabSz="3702923" rtl="0" eaLnBrk="1" latinLnBrk="0" hangingPunct="1">
        <a:defRPr sz="7300" kern="1200">
          <a:solidFill>
            <a:schemeClr val="tx1"/>
          </a:solidFill>
          <a:latin typeface="+mn-lt"/>
          <a:ea typeface="+mn-ea"/>
          <a:cs typeface="+mn-cs"/>
        </a:defRPr>
      </a:lvl4pPr>
      <a:lvl5pPr marL="7405846" algn="l" defTabSz="3702923" rtl="0" eaLnBrk="1" latinLnBrk="0" hangingPunct="1">
        <a:defRPr sz="7300" kern="1200">
          <a:solidFill>
            <a:schemeClr val="tx1"/>
          </a:solidFill>
          <a:latin typeface="+mn-lt"/>
          <a:ea typeface="+mn-ea"/>
          <a:cs typeface="+mn-cs"/>
        </a:defRPr>
      </a:lvl5pPr>
      <a:lvl6pPr marL="9257308" algn="l" defTabSz="3702923" rtl="0" eaLnBrk="1" latinLnBrk="0" hangingPunct="1">
        <a:defRPr sz="7300" kern="1200">
          <a:solidFill>
            <a:schemeClr val="tx1"/>
          </a:solidFill>
          <a:latin typeface="+mn-lt"/>
          <a:ea typeface="+mn-ea"/>
          <a:cs typeface="+mn-cs"/>
        </a:defRPr>
      </a:lvl6pPr>
      <a:lvl7pPr marL="11108769" algn="l" defTabSz="3702923" rtl="0" eaLnBrk="1" latinLnBrk="0" hangingPunct="1">
        <a:defRPr sz="7300" kern="1200">
          <a:solidFill>
            <a:schemeClr val="tx1"/>
          </a:solidFill>
          <a:latin typeface="+mn-lt"/>
          <a:ea typeface="+mn-ea"/>
          <a:cs typeface="+mn-cs"/>
        </a:defRPr>
      </a:lvl7pPr>
      <a:lvl8pPr marL="12960231" algn="l" defTabSz="3702923" rtl="0" eaLnBrk="1" latinLnBrk="0" hangingPunct="1">
        <a:defRPr sz="7300" kern="1200">
          <a:solidFill>
            <a:schemeClr val="tx1"/>
          </a:solidFill>
          <a:latin typeface="+mn-lt"/>
          <a:ea typeface="+mn-ea"/>
          <a:cs typeface="+mn-cs"/>
        </a:defRPr>
      </a:lvl8pPr>
      <a:lvl9pPr marL="14811693" algn="l" defTabSz="3702923" rtl="0" eaLnBrk="1" latinLnBrk="0" hangingPunct="1">
        <a:defRPr sz="7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536" y="432298"/>
            <a:ext cx="28011312" cy="1584176"/>
          </a:xfrm>
          <a:solidFill>
            <a:srgbClr val="A3BE66"/>
          </a:solidFill>
        </p:spPr>
        <p:txBody>
          <a:bodyPr>
            <a:noAutofit/>
          </a:bodyPr>
          <a:lstStyle/>
          <a:p>
            <a:pPr algn="just"/>
            <a:r>
              <a:rPr lang="en-US" sz="11000" b="1" dirty="0" smtClean="0">
                <a:latin typeface="Arial" panose="020B0604020202020204" pitchFamily="34" charset="0"/>
                <a:cs typeface="Arial" panose="020B0604020202020204" pitchFamily="34" charset="0"/>
              </a:rPr>
              <a:t/>
            </a:r>
            <a:br>
              <a:rPr lang="en-US" sz="11000" b="1" dirty="0" smtClean="0">
                <a:latin typeface="Arial" panose="020B0604020202020204" pitchFamily="34" charset="0"/>
                <a:cs typeface="Arial" panose="020B0604020202020204" pitchFamily="34" charset="0"/>
              </a:rPr>
            </a:br>
            <a:r>
              <a:rPr lang="el-GR" sz="11000" b="1" dirty="0" smtClean="0">
                <a:latin typeface="Arial" panose="020B0604020202020204" pitchFamily="34" charset="0"/>
                <a:cs typeface="Arial" panose="020B0604020202020204" pitchFamily="34" charset="0"/>
              </a:rPr>
              <a:t>«</a:t>
            </a:r>
            <a:r>
              <a:rPr lang="el-GR" sz="11000" b="1" dirty="0">
                <a:latin typeface="Arial" panose="020B0604020202020204" pitchFamily="34" charset="0"/>
                <a:cs typeface="Arial" panose="020B0604020202020204" pitchFamily="34" charset="0"/>
              </a:rPr>
              <a:t>Πόσο Πράσινα είναι τα Σημεία </a:t>
            </a:r>
            <a:r>
              <a:rPr lang="el-GR" sz="11000" b="1" dirty="0" smtClean="0">
                <a:latin typeface="Arial" panose="020B0604020202020204" pitchFamily="34" charset="0"/>
                <a:cs typeface="Arial" panose="020B0604020202020204" pitchFamily="34" charset="0"/>
              </a:rPr>
              <a:t>μας»</a:t>
            </a:r>
            <a:r>
              <a:rPr lang="en-US" sz="11000" b="1" dirty="0" smtClean="0">
                <a:latin typeface="Arial" panose="020B0604020202020204" pitchFamily="34" charset="0"/>
                <a:cs typeface="Arial" panose="020B0604020202020204" pitchFamily="34" charset="0"/>
              </a:rPr>
              <a:t/>
            </a:r>
            <a:br>
              <a:rPr lang="en-US" sz="11000" b="1" dirty="0" smtClean="0">
                <a:latin typeface="Arial" panose="020B0604020202020204" pitchFamily="34" charset="0"/>
                <a:cs typeface="Arial" panose="020B0604020202020204" pitchFamily="34" charset="0"/>
              </a:rPr>
            </a:br>
            <a:endParaRPr lang="en-US" sz="11000" b="1" dirty="0">
              <a:latin typeface="Arial" panose="020B0604020202020204" pitchFamily="34" charset="0"/>
              <a:cs typeface="Arial" panose="020B0604020202020204" pitchFamily="34" charset="0"/>
            </a:endParaRPr>
          </a:p>
        </p:txBody>
      </p:sp>
      <p:sp>
        <p:nvSpPr>
          <p:cNvPr id="5" name="TextBox 4"/>
          <p:cNvSpPr txBox="1"/>
          <p:nvPr/>
        </p:nvSpPr>
        <p:spPr>
          <a:xfrm>
            <a:off x="386973" y="2304506"/>
            <a:ext cx="12665144" cy="14519349"/>
          </a:xfrm>
          <a:prstGeom prst="rect">
            <a:avLst/>
          </a:prstGeom>
          <a:noFill/>
          <a:ln>
            <a:solidFill>
              <a:schemeClr val="accent3">
                <a:lumMod val="50000"/>
              </a:schemeClr>
            </a:solidFill>
          </a:ln>
        </p:spPr>
        <p:txBody>
          <a:bodyPr wrap="square" lIns="91430" tIns="45715" rIns="91430" bIns="45715" rtlCol="0">
            <a:spAutoFit/>
          </a:bodyPr>
          <a:lstStyle/>
          <a:p>
            <a:pPr algn="just">
              <a:lnSpc>
                <a:spcPct val="150000"/>
              </a:lnSpc>
            </a:pPr>
            <a:r>
              <a:rPr lang="el-GR" sz="2500" b="1" dirty="0" smtClean="0">
                <a:latin typeface="Arial" panose="020B0604020202020204" pitchFamily="34" charset="0"/>
                <a:cs typeface="Arial" panose="020B0604020202020204" pitchFamily="34" charset="0"/>
              </a:rPr>
              <a:t>Περίληψη</a:t>
            </a:r>
            <a:r>
              <a:rPr lang="en-US" sz="2500" b="1" dirty="0" smtClean="0">
                <a:latin typeface="Arial" panose="020B0604020202020204" pitchFamily="34" charset="0"/>
                <a:cs typeface="Arial" panose="020B0604020202020204" pitchFamily="34" charset="0"/>
              </a:rPr>
              <a:t> </a:t>
            </a:r>
            <a:endParaRPr lang="el-GR" sz="2500" b="1" dirty="0">
              <a:latin typeface="Arial" panose="020B0604020202020204" pitchFamily="34" charset="0"/>
              <a:cs typeface="Arial" panose="020B0604020202020204" pitchFamily="34" charset="0"/>
            </a:endParaRPr>
          </a:p>
          <a:p>
            <a:pPr algn="just">
              <a:lnSpc>
                <a:spcPct val="150000"/>
              </a:lnSpc>
            </a:pPr>
            <a:r>
              <a:rPr lang="el-GR" sz="2500" dirty="0">
                <a:latin typeface="Arial" panose="020B0604020202020204" pitchFamily="34" charset="0"/>
                <a:cs typeface="Arial" panose="020B0604020202020204" pitchFamily="34" charset="0"/>
              </a:rPr>
              <a:t>Μια κυκλική διαδρομή γύρω από το σχολείο μας, επιβεβαιώνει την ανάγκη δράσεων ευαισθητοποίησης του Κύπριου πολίτη σε θέματα που αφορούν το περιβάλλον. Ένας παράνομος σκουπιδότοπος και ένα </a:t>
            </a:r>
            <a:r>
              <a:rPr lang="el-GR" sz="2500" dirty="0" smtClean="0">
                <a:latin typeface="Arial" panose="020B0604020202020204" pitchFamily="34" charset="0"/>
                <a:cs typeface="Arial" panose="020B0604020202020204" pitchFamily="34" charset="0"/>
              </a:rPr>
              <a:t>άδειο Πράσινο Σημείο </a:t>
            </a:r>
            <a:r>
              <a:rPr lang="el-GR" sz="2500" dirty="0">
                <a:latin typeface="Arial" panose="020B0604020202020204" pitchFamily="34" charset="0"/>
                <a:cs typeface="Arial" panose="020B0604020202020204" pitchFamily="34" charset="0"/>
              </a:rPr>
              <a:t>αποτελούν μέρη της διαδρομής. </a:t>
            </a:r>
            <a:r>
              <a:rPr lang="el-GR" sz="2500" dirty="0" smtClean="0">
                <a:latin typeface="Arial" panose="020B0604020202020204" pitchFamily="34" charset="0"/>
                <a:cs typeface="Arial" panose="020B0604020202020204" pitchFamily="34" charset="0"/>
              </a:rPr>
              <a:t>Οι </a:t>
            </a:r>
            <a:r>
              <a:rPr lang="el-GR" sz="2500" dirty="0">
                <a:latin typeface="Arial" panose="020B0604020202020204" pitchFamily="34" charset="0"/>
                <a:cs typeface="Arial" panose="020B0604020202020204" pitchFamily="34" charset="0"/>
              </a:rPr>
              <a:t>δύο αυτές αντίθετες περιβαλλοντικές εικόνες αποτέλεσαν για εμάς μεγάλη </a:t>
            </a:r>
            <a:r>
              <a:rPr lang="el-GR" sz="2500" dirty="0" smtClean="0">
                <a:latin typeface="Arial" panose="020B0604020202020204" pitchFamily="34" charset="0"/>
                <a:cs typeface="Arial" panose="020B0604020202020204" pitchFamily="34" charset="0"/>
              </a:rPr>
              <a:t>πρόκληση</a:t>
            </a:r>
            <a:r>
              <a:rPr lang="el-GR" sz="2500" dirty="0">
                <a:latin typeface="Arial" panose="020B0604020202020204" pitchFamily="34" charset="0"/>
                <a:cs typeface="Arial" panose="020B0604020202020204" pitchFamily="34" charset="0"/>
              </a:rPr>
              <a:t> </a:t>
            </a:r>
            <a:r>
              <a:rPr lang="el-GR" sz="2500" dirty="0" smtClean="0">
                <a:latin typeface="Arial" panose="020B0604020202020204" pitchFamily="34" charset="0"/>
                <a:cs typeface="Arial" panose="020B0604020202020204" pitchFamily="34" charset="0"/>
              </a:rPr>
              <a:t>για </a:t>
            </a:r>
            <a:r>
              <a:rPr lang="el-GR" sz="2500" dirty="0">
                <a:latin typeface="Arial" panose="020B0604020202020204" pitchFamily="34" charset="0"/>
                <a:cs typeface="Arial" panose="020B0604020202020204" pitchFamily="34" charset="0"/>
              </a:rPr>
              <a:t>διερεύνηση. Για τους σκοπούς της έρευνας μας, πήραμε συνεντεύξεις από αρμόδιους φορείς, συντάξαμε ερωτηματολόγιο το οποίο απαντήθηκε από γονείς μαθητών του σχολείου μας  και συλλέξαμε πληροφορίες από το διαδίκτυο. </a:t>
            </a:r>
            <a:endParaRPr lang="en-US" sz="2500" dirty="0">
              <a:latin typeface="Arial" panose="020B0604020202020204" pitchFamily="34" charset="0"/>
              <a:cs typeface="Arial" panose="020B0604020202020204" pitchFamily="34" charset="0"/>
            </a:endParaRPr>
          </a:p>
          <a:p>
            <a:pPr algn="just">
              <a:lnSpc>
                <a:spcPct val="150000"/>
              </a:lnSpc>
            </a:pPr>
            <a:r>
              <a:rPr lang="el-GR" sz="2500" dirty="0">
                <a:latin typeface="Arial" panose="020B0604020202020204" pitchFamily="34" charset="0"/>
                <a:cs typeface="Arial" panose="020B0604020202020204" pitchFamily="34" charset="0"/>
              </a:rPr>
              <a:t>Τα Πράσινα Σημεία λειτούργησαν βάση Ευρωπαϊκού Νομοθετικού Πλαισίου Διαχείρισης των αποβλήτων. Αποτελούν </a:t>
            </a:r>
            <a:r>
              <a:rPr lang="el-GR" sz="2500" dirty="0" smtClean="0">
                <a:latin typeface="Arial" panose="020B0604020202020204" pitchFamily="34" charset="0"/>
                <a:cs typeface="Arial" panose="020B0604020202020204" pitchFamily="34" charset="0"/>
              </a:rPr>
              <a:t>ειδικά διαμορφωμένους </a:t>
            </a:r>
            <a:r>
              <a:rPr lang="el-GR" sz="2500" dirty="0">
                <a:latin typeface="Arial" panose="020B0604020202020204" pitchFamily="34" charset="0"/>
                <a:cs typeface="Arial" panose="020B0604020202020204" pitchFamily="34" charset="0"/>
              </a:rPr>
              <a:t>χώρους με κατάλληλη κτιριακή υποδομή και εξοπλισμό ώστε οι κάτοικοι της περιοχής να αποθέτουν ανακυκλώσιμα υλικά. </a:t>
            </a:r>
            <a:r>
              <a:rPr lang="el-GR" sz="2500" dirty="0" smtClean="0">
                <a:latin typeface="Arial" panose="020B0604020202020204" pitchFamily="34" charset="0"/>
                <a:cs typeface="Arial" panose="020B0604020202020204" pitchFamily="34" charset="0"/>
              </a:rPr>
              <a:t>Ο χώρος του Πράσινου Σημείου στο </a:t>
            </a:r>
            <a:r>
              <a:rPr lang="el-GR" sz="2500" dirty="0" err="1" smtClean="0">
                <a:latin typeface="Arial" panose="020B0604020202020204" pitchFamily="34" charset="0"/>
                <a:cs typeface="Arial" panose="020B0604020202020204" pitchFamily="34" charset="0"/>
              </a:rPr>
              <a:t>Κολόσσι</a:t>
            </a:r>
            <a:r>
              <a:rPr lang="el-GR" sz="2500" dirty="0" smtClean="0">
                <a:latin typeface="Arial" panose="020B0604020202020204" pitchFamily="34" charset="0"/>
                <a:cs typeface="Arial" panose="020B0604020202020204" pitchFamily="34" charset="0"/>
              </a:rPr>
              <a:t> ήταν έτοιμος από το 2015 και μόλις πρόσφατα, τον Οκτώβριο του  2018, ξεκίνησε τη λειτουργία του. </a:t>
            </a:r>
            <a:endParaRPr lang="en-US" sz="2500" dirty="0">
              <a:latin typeface="Arial" panose="020B0604020202020204" pitchFamily="34" charset="0"/>
              <a:cs typeface="Arial" panose="020B0604020202020204" pitchFamily="34" charset="0"/>
            </a:endParaRPr>
          </a:p>
          <a:p>
            <a:pPr algn="just">
              <a:lnSpc>
                <a:spcPct val="150000"/>
              </a:lnSpc>
            </a:pPr>
            <a:r>
              <a:rPr lang="el-GR" sz="2500" dirty="0">
                <a:latin typeface="Arial" panose="020B0604020202020204" pitchFamily="34" charset="0"/>
                <a:cs typeface="Arial" panose="020B0604020202020204" pitchFamily="34" charset="0"/>
              </a:rPr>
              <a:t>Μετά από χρόνιες προσπάθειες από μέρους της κοινότητας </a:t>
            </a:r>
            <a:r>
              <a:rPr lang="el-GR" sz="2500" dirty="0" err="1">
                <a:latin typeface="Arial" panose="020B0604020202020204" pitchFamily="34" charset="0"/>
                <a:cs typeface="Arial" panose="020B0604020202020204" pitchFamily="34" charset="0"/>
              </a:rPr>
              <a:t>Κολοσσίου</a:t>
            </a:r>
            <a:r>
              <a:rPr lang="el-GR" sz="2500" dirty="0">
                <a:latin typeface="Arial" panose="020B0604020202020204" pitchFamily="34" charset="0"/>
                <a:cs typeface="Arial" panose="020B0604020202020204" pitchFamily="34" charset="0"/>
              </a:rPr>
              <a:t> στο χώρο του </a:t>
            </a:r>
            <a:r>
              <a:rPr lang="el-GR" sz="2500" dirty="0" err="1">
                <a:latin typeface="Arial" panose="020B0604020202020204" pitchFamily="34" charset="0"/>
                <a:cs typeface="Arial" panose="020B0604020202020204" pitchFamily="34" charset="0"/>
              </a:rPr>
              <a:t>σκυβαλότοπου</a:t>
            </a:r>
            <a:r>
              <a:rPr lang="el-GR" sz="2500" dirty="0">
                <a:latin typeface="Arial" panose="020B0604020202020204" pitchFamily="34" charset="0"/>
                <a:cs typeface="Arial" panose="020B0604020202020204" pitchFamily="34" charset="0"/>
              </a:rPr>
              <a:t>, ξεκίνησε </a:t>
            </a:r>
            <a:r>
              <a:rPr lang="el-GR" sz="2500" dirty="0" smtClean="0">
                <a:latin typeface="Arial" panose="020B0604020202020204" pitchFamily="34" charset="0"/>
                <a:cs typeface="Arial" panose="020B0604020202020204" pitchFamily="34" charset="0"/>
              </a:rPr>
              <a:t>το Φεβρουάριο η </a:t>
            </a:r>
            <a:r>
              <a:rPr lang="el-GR" sz="2500" dirty="0">
                <a:latin typeface="Arial" panose="020B0604020202020204" pitchFamily="34" charset="0"/>
                <a:cs typeface="Arial" panose="020B0604020202020204" pitchFamily="34" charset="0"/>
              </a:rPr>
              <a:t>δημιουργία Γραμμικού πάρκου το οποίο θα αποτελέσει </a:t>
            </a:r>
            <a:r>
              <a:rPr lang="el-GR" sz="2500" dirty="0" smtClean="0">
                <a:latin typeface="Arial" panose="020B0604020202020204" pitchFamily="34" charset="0"/>
                <a:cs typeface="Arial" panose="020B0604020202020204" pitchFamily="34" charset="0"/>
              </a:rPr>
              <a:t>πνεύμονα πρασίνου </a:t>
            </a:r>
            <a:r>
              <a:rPr lang="el-GR" sz="2500" dirty="0">
                <a:latin typeface="Arial" panose="020B0604020202020204" pitchFamily="34" charset="0"/>
                <a:cs typeface="Arial" panose="020B0604020202020204" pitchFamily="34" charset="0"/>
              </a:rPr>
              <a:t>για τους κατοίκους της γύρω περιοχής. </a:t>
            </a:r>
            <a:endParaRPr lang="en-US" sz="2500" dirty="0">
              <a:latin typeface="Arial" panose="020B0604020202020204" pitchFamily="34" charset="0"/>
              <a:cs typeface="Arial" panose="020B0604020202020204" pitchFamily="34" charset="0"/>
            </a:endParaRPr>
          </a:p>
          <a:p>
            <a:pPr algn="just">
              <a:lnSpc>
                <a:spcPct val="150000"/>
              </a:lnSpc>
            </a:pPr>
            <a:r>
              <a:rPr lang="el-GR" sz="2500" dirty="0" smtClean="0">
                <a:latin typeface="Arial" panose="020B0604020202020204" pitchFamily="34" charset="0"/>
                <a:cs typeface="Arial" panose="020B0604020202020204" pitchFamily="34" charset="0"/>
              </a:rPr>
              <a:t>Από </a:t>
            </a:r>
            <a:r>
              <a:rPr lang="el-GR" sz="2500" dirty="0">
                <a:latin typeface="Arial" panose="020B0604020202020204" pitchFamily="34" charset="0"/>
                <a:cs typeface="Arial" panose="020B0604020202020204" pitchFamily="34" charset="0"/>
              </a:rPr>
              <a:t>τα δεδομένα που συλλέξαμε, διαφάνηκε η ανάγκη ενημέρωσης του κοινού για το σκοπό λειτουργίας των Πράσινων Σημείων. Παράλληλα, η παροχή κινήτρων στους κατοίκους των περιοχών, όπως είναι η μείωση του φόρου σκυβάλων, θα συμβάλουν σημαντικά στην αποφυγή απόρριψης υλικών σε ακατάλληλους χώρους. </a:t>
            </a:r>
            <a:endParaRPr lang="el-GR" sz="2500" dirty="0" smtClean="0">
              <a:latin typeface="Arial" panose="020B0604020202020204" pitchFamily="34" charset="0"/>
              <a:cs typeface="Arial" panose="020B0604020202020204" pitchFamily="34" charset="0"/>
            </a:endParaRPr>
          </a:p>
          <a:p>
            <a:pPr algn="just">
              <a:lnSpc>
                <a:spcPct val="150000"/>
              </a:lnSpc>
            </a:pPr>
            <a:r>
              <a:rPr lang="el-GR" sz="2500" dirty="0" smtClean="0">
                <a:latin typeface="Arial" panose="020B0604020202020204" pitchFamily="34" charset="0"/>
                <a:cs typeface="Arial" panose="020B0604020202020204" pitchFamily="34" charset="0"/>
              </a:rPr>
              <a:t>Ετοιμάσαμε </a:t>
            </a:r>
            <a:r>
              <a:rPr lang="el-GR" sz="2500" dirty="0">
                <a:latin typeface="Arial" panose="020B0604020202020204" pitchFamily="34" charset="0"/>
                <a:cs typeface="Arial" panose="020B0604020202020204" pitchFamily="34" charset="0"/>
              </a:rPr>
              <a:t>τρίπτυχο το οποίο δόθηκε σε όλη τη μαθητική κοινότητα. Το τρίπτυχο αυτό, περιλαμβάνει ενημέρωση για τη λειτουργία του Πράσινου Σημείου στην περιοχή μας, τους στόχους λειτουργίας </a:t>
            </a:r>
            <a:r>
              <a:rPr lang="el-GR" sz="2500" dirty="0" smtClean="0">
                <a:latin typeface="Arial" panose="020B0604020202020204" pitchFamily="34" charset="0"/>
                <a:cs typeface="Arial" panose="020B0604020202020204" pitchFamily="34" charset="0"/>
              </a:rPr>
              <a:t>του </a:t>
            </a:r>
            <a:r>
              <a:rPr lang="el-GR" sz="2500" dirty="0">
                <a:latin typeface="Arial" panose="020B0604020202020204" pitchFamily="34" charset="0"/>
                <a:cs typeface="Arial" panose="020B0604020202020204" pitchFamily="34" charset="0"/>
              </a:rPr>
              <a:t>και το οικονομικό όφελος στη μαθητική κοινότητα από τη συλλογή των </a:t>
            </a:r>
            <a:r>
              <a:rPr lang="el-GR" sz="2500" dirty="0" err="1" smtClean="0">
                <a:latin typeface="Arial" panose="020B0604020202020204" pitchFamily="34" charset="0"/>
                <a:cs typeface="Arial" panose="020B0604020202020204" pitchFamily="34" charset="0"/>
              </a:rPr>
              <a:t>τηγανελαίων</a:t>
            </a:r>
            <a:r>
              <a:rPr lang="el-GR" sz="2500" dirty="0" smtClean="0">
                <a:latin typeface="Arial" panose="020B0604020202020204" pitchFamily="34" charset="0"/>
                <a:cs typeface="Arial" panose="020B0604020202020204" pitchFamily="34" charset="0"/>
              </a:rPr>
              <a:t>. Το δοχείο συλλογής τοποθετήθηκε μετά από ενέργειες που είχαμε με τον πρόεδρο του ΟΕΔΑ και με την ΑΚΤΗ. </a:t>
            </a:r>
            <a:endParaRPr lang="en-US" sz="2400" dirty="0"/>
          </a:p>
        </p:txBody>
      </p:sp>
      <p:sp>
        <p:nvSpPr>
          <p:cNvPr id="6" name="TextBox 5"/>
          <p:cNvSpPr txBox="1"/>
          <p:nvPr/>
        </p:nvSpPr>
        <p:spPr>
          <a:xfrm>
            <a:off x="13392764" y="2325296"/>
            <a:ext cx="15055107" cy="4154973"/>
          </a:xfrm>
          <a:prstGeom prst="rect">
            <a:avLst/>
          </a:prstGeom>
          <a:noFill/>
          <a:ln>
            <a:solidFill>
              <a:schemeClr val="accent3">
                <a:lumMod val="50000"/>
              </a:schemeClr>
            </a:solidFill>
          </a:ln>
        </p:spPr>
        <p:txBody>
          <a:bodyPr wrap="square" lIns="91430" tIns="45715" rIns="91430" bIns="45715" rtlCol="0">
            <a:spAutoFit/>
          </a:bodyPr>
          <a:lstStyle/>
          <a:p>
            <a:r>
              <a:rPr lang="el-GR" sz="4000" u="sng" dirty="0">
                <a:latin typeface="Arial" panose="020B0604020202020204" pitchFamily="34" charset="0"/>
                <a:cs typeface="Arial" panose="020B0604020202020204" pitchFamily="34" charset="0"/>
              </a:rPr>
              <a:t>Περιεχόμενα</a:t>
            </a:r>
          </a:p>
          <a:p>
            <a:pPr marL="720000" indent="-720000">
              <a:buAutoNum type="arabicPeriod"/>
            </a:pPr>
            <a:r>
              <a:rPr lang="el-GR" sz="3200" dirty="0">
                <a:latin typeface="Arial" panose="020B0604020202020204" pitchFamily="34" charset="0"/>
                <a:cs typeface="Arial" panose="020B0604020202020204" pitchFamily="34" charset="0"/>
              </a:rPr>
              <a:t>Εντοπισμός προβλήματος - Χαρτογράφηση Περιοχής - Σκοπός</a:t>
            </a:r>
          </a:p>
          <a:p>
            <a:pPr marL="720000" indent="-720000">
              <a:buAutoNum type="arabicPeriod"/>
            </a:pPr>
            <a:r>
              <a:rPr lang="el-GR" sz="3200" dirty="0">
                <a:latin typeface="Arial" panose="020B0604020202020204" pitchFamily="34" charset="0"/>
                <a:cs typeface="Arial" panose="020B0604020202020204" pitchFamily="34" charset="0"/>
              </a:rPr>
              <a:t>Συνέντευξη από τον κ. Μάριο </a:t>
            </a:r>
            <a:r>
              <a:rPr lang="el-GR" sz="3200" dirty="0" smtClean="0">
                <a:latin typeface="Arial" panose="020B0604020202020204" pitchFamily="34" charset="0"/>
                <a:cs typeface="Arial" panose="020B0604020202020204" pitchFamily="34" charset="0"/>
              </a:rPr>
              <a:t>Νικήτα</a:t>
            </a:r>
            <a:r>
              <a:rPr lang="en-US" sz="3200" dirty="0" smtClean="0">
                <a:latin typeface="Arial" panose="020B0604020202020204" pitchFamily="34" charset="0"/>
                <a:cs typeface="Arial" panose="020B0604020202020204" pitchFamily="34" charset="0"/>
              </a:rPr>
              <a:t>,</a:t>
            </a:r>
            <a:r>
              <a:rPr lang="el-GR" sz="3200" dirty="0" smtClean="0">
                <a:latin typeface="Arial" panose="020B0604020202020204" pitchFamily="34" charset="0"/>
                <a:cs typeface="Arial" panose="020B0604020202020204" pitchFamily="34" charset="0"/>
              </a:rPr>
              <a:t> </a:t>
            </a:r>
            <a:r>
              <a:rPr lang="el-GR" sz="3200" dirty="0">
                <a:latin typeface="Arial" panose="020B0604020202020204" pitchFamily="34" charset="0"/>
                <a:cs typeface="Arial" panose="020B0604020202020204" pitchFamily="34" charset="0"/>
              </a:rPr>
              <a:t>Υγειονομικό Λειτουργό</a:t>
            </a:r>
          </a:p>
          <a:p>
            <a:pPr marL="720000" indent="-720000">
              <a:buFontTx/>
              <a:buAutoNum type="arabicPeriod"/>
            </a:pPr>
            <a:r>
              <a:rPr lang="el-GR" sz="3200" dirty="0">
                <a:latin typeface="Arial" panose="020B0604020202020204" pitchFamily="34" charset="0"/>
                <a:cs typeface="Arial" panose="020B0604020202020204" pitchFamily="34" charset="0"/>
              </a:rPr>
              <a:t>Διαχείριση αποβλήτων</a:t>
            </a:r>
          </a:p>
          <a:p>
            <a:pPr marL="720000" indent="-720000">
              <a:buAutoNum type="arabicPeriod"/>
            </a:pPr>
            <a:r>
              <a:rPr lang="el-GR" sz="3200" dirty="0">
                <a:latin typeface="Arial" panose="020B0604020202020204" pitchFamily="34" charset="0"/>
                <a:cs typeface="Arial" panose="020B0604020202020204" pitchFamily="34" charset="0"/>
              </a:rPr>
              <a:t>Συνέντευξη από τον κ. Δώρο </a:t>
            </a:r>
            <a:r>
              <a:rPr lang="el-GR" sz="3200" dirty="0" smtClean="0">
                <a:latin typeface="Arial" panose="020B0604020202020204" pitchFamily="34" charset="0"/>
                <a:cs typeface="Arial" panose="020B0604020202020204" pitchFamily="34" charset="0"/>
              </a:rPr>
              <a:t>Αντωνίου</a:t>
            </a:r>
            <a:r>
              <a:rPr lang="en-US" sz="3200" dirty="0">
                <a:latin typeface="Arial" panose="020B0604020202020204" pitchFamily="34" charset="0"/>
                <a:cs typeface="Arial" panose="020B0604020202020204" pitchFamily="34" charset="0"/>
              </a:rPr>
              <a:t> </a:t>
            </a:r>
            <a:r>
              <a:rPr lang="el-GR" sz="3200" dirty="0" smtClean="0">
                <a:latin typeface="Arial" panose="020B0604020202020204" pitchFamily="34" charset="0"/>
                <a:cs typeface="Arial" panose="020B0604020202020204" pitchFamily="34" charset="0"/>
              </a:rPr>
              <a:t>πρόεδρο του</a:t>
            </a:r>
            <a:r>
              <a:rPr lang="en-US" sz="3200" dirty="0">
                <a:latin typeface="Arial" panose="020B0604020202020204" pitchFamily="34" charset="0"/>
                <a:cs typeface="Arial" panose="020B0604020202020204" pitchFamily="34" charset="0"/>
              </a:rPr>
              <a:t> </a:t>
            </a:r>
            <a:r>
              <a:rPr lang="el-GR" sz="3200" dirty="0" smtClean="0">
                <a:latin typeface="Arial" panose="020B0604020202020204" pitchFamily="34" charset="0"/>
                <a:cs typeface="Arial" panose="020B0604020202020204" pitchFamily="34" charset="0"/>
              </a:rPr>
              <a:t>ΟΕΔΑ</a:t>
            </a:r>
            <a:endParaRPr lang="el-GR" sz="3200" dirty="0">
              <a:latin typeface="Arial" panose="020B0604020202020204" pitchFamily="34" charset="0"/>
              <a:cs typeface="Arial" panose="020B0604020202020204" pitchFamily="34" charset="0"/>
            </a:endParaRPr>
          </a:p>
          <a:p>
            <a:pPr marL="720000" indent="-720000">
              <a:buAutoNum type="arabicPeriod"/>
            </a:pPr>
            <a:r>
              <a:rPr lang="el-GR" sz="3200" dirty="0">
                <a:latin typeface="Arial" panose="020B0604020202020204" pitchFamily="34" charset="0"/>
                <a:cs typeface="Arial" panose="020B0604020202020204" pitchFamily="34" charset="0"/>
              </a:rPr>
              <a:t>Πράσινα Σημεία - Σκοπός</a:t>
            </a:r>
          </a:p>
          <a:p>
            <a:pPr marL="720000" indent="-720000">
              <a:buAutoNum type="arabicPeriod"/>
            </a:pPr>
            <a:r>
              <a:rPr lang="el-GR" sz="3200" dirty="0">
                <a:latin typeface="Arial" panose="020B0604020202020204" pitchFamily="34" charset="0"/>
                <a:cs typeface="Arial" panose="020B0604020202020204" pitchFamily="34" charset="0"/>
              </a:rPr>
              <a:t>Ερωτηματολόγιο </a:t>
            </a:r>
            <a:endParaRPr lang="en-US" sz="3200" dirty="0" smtClean="0">
              <a:latin typeface="Arial" panose="020B0604020202020204" pitchFamily="34" charset="0"/>
              <a:cs typeface="Arial" panose="020B0604020202020204" pitchFamily="34" charset="0"/>
            </a:endParaRPr>
          </a:p>
          <a:p>
            <a:pPr marL="720000" indent="-720000">
              <a:buAutoNum type="arabicPeriod"/>
            </a:pPr>
            <a:r>
              <a:rPr lang="el-GR" sz="3200" dirty="0" smtClean="0">
                <a:latin typeface="Arial" panose="020B0604020202020204" pitchFamily="34" charset="0"/>
                <a:cs typeface="Arial" panose="020B0604020202020204" pitchFamily="34" charset="0"/>
              </a:rPr>
              <a:t>Δράσεις </a:t>
            </a:r>
            <a:r>
              <a:rPr lang="el-GR" sz="3200" dirty="0">
                <a:latin typeface="Arial" panose="020B0604020202020204" pitchFamily="34" charset="0"/>
                <a:cs typeface="Arial" panose="020B0604020202020204" pitchFamily="34" charset="0"/>
              </a:rPr>
              <a:t>- Εισηγήσεις </a:t>
            </a:r>
            <a:endParaRPr lang="en-US" sz="3200" dirty="0">
              <a:latin typeface="Arial" panose="020B0604020202020204" pitchFamily="34" charset="0"/>
              <a:cs typeface="Arial" panose="020B0604020202020204" pitchFamily="34" charset="0"/>
            </a:endParaRPr>
          </a:p>
        </p:txBody>
      </p:sp>
      <p:sp>
        <p:nvSpPr>
          <p:cNvPr id="8" name="TextBox 7"/>
          <p:cNvSpPr txBox="1"/>
          <p:nvPr/>
        </p:nvSpPr>
        <p:spPr>
          <a:xfrm>
            <a:off x="377921" y="32147328"/>
            <a:ext cx="7704856" cy="3600986"/>
          </a:xfrm>
          <a:prstGeom prst="rect">
            <a:avLst/>
          </a:prstGeom>
          <a:noFill/>
        </p:spPr>
        <p:txBody>
          <a:bodyPr wrap="square" lIns="91430" tIns="45715" rIns="91430" bIns="45715" rtlCol="0">
            <a:spAutoFit/>
          </a:bodyPr>
          <a:lstStyle/>
          <a:p>
            <a:pPr>
              <a:lnSpc>
                <a:spcPct val="150000"/>
              </a:lnSpc>
            </a:pPr>
            <a:endParaRPr lang="el-GR" sz="1200" b="1" u="sng" dirty="0">
              <a:latin typeface="Arial" panose="020B0604020202020204" pitchFamily="34" charset="0"/>
              <a:cs typeface="Arial" panose="020B0604020202020204" pitchFamily="34" charset="0"/>
            </a:endParaRPr>
          </a:p>
          <a:p>
            <a:pPr>
              <a:lnSpc>
                <a:spcPct val="150000"/>
              </a:lnSpc>
            </a:pPr>
            <a:r>
              <a:rPr lang="el-GR" sz="1200" b="1" u="sng" dirty="0">
                <a:latin typeface="Arial" panose="020B0604020202020204" pitchFamily="34" charset="0"/>
                <a:cs typeface="Arial" panose="020B0604020202020204" pitchFamily="34" charset="0"/>
              </a:rPr>
              <a:t>Αναφορές</a:t>
            </a:r>
            <a:endParaRPr lang="en-US" sz="1200" dirty="0">
              <a:latin typeface="Arial" panose="020B0604020202020204" pitchFamily="34" charset="0"/>
              <a:cs typeface="Arial" panose="020B0604020202020204" pitchFamily="34" charset="0"/>
            </a:endParaRPr>
          </a:p>
          <a:p>
            <a:pPr>
              <a:lnSpc>
                <a:spcPct val="150000"/>
              </a:lnSpc>
            </a:pPr>
            <a:r>
              <a:rPr lang="en-US" sz="1200" u="sng" dirty="0">
                <a:latin typeface="Arial" panose="020B0604020202020204" pitchFamily="34" charset="0"/>
                <a:cs typeface="Arial" panose="020B0604020202020204" pitchFamily="34" charset="0"/>
              </a:rPr>
              <a:t>https</a:t>
            </a:r>
            <a:r>
              <a:rPr lang="el-GR" sz="1200" u="sng" dirty="0">
                <a:latin typeface="Arial" panose="020B0604020202020204" pitchFamily="34" charset="0"/>
                <a:cs typeface="Arial" panose="020B0604020202020204" pitchFamily="34" charset="0"/>
              </a:rPr>
              <a:t>://</a:t>
            </a:r>
            <a:r>
              <a:rPr lang="en-US" sz="1200" u="sng" dirty="0" err="1">
                <a:latin typeface="Arial" panose="020B0604020202020204" pitchFamily="34" charset="0"/>
                <a:cs typeface="Arial" panose="020B0604020202020204" pitchFamily="34" charset="0"/>
              </a:rPr>
              <a:t>politis</a:t>
            </a:r>
            <a:r>
              <a:rPr lang="el-GR" sz="1200" u="sng" dirty="0">
                <a:latin typeface="Arial" panose="020B0604020202020204" pitchFamily="34" charset="0"/>
                <a:cs typeface="Arial" panose="020B0604020202020204" pitchFamily="34" charset="0"/>
              </a:rPr>
              <a:t>.</a:t>
            </a:r>
            <a:r>
              <a:rPr lang="en-US" sz="1200" u="sng" dirty="0">
                <a:latin typeface="Arial" panose="020B0604020202020204" pitchFamily="34" charset="0"/>
                <a:cs typeface="Arial" panose="020B0604020202020204" pitchFamily="34" charset="0"/>
              </a:rPr>
              <a:t>com</a:t>
            </a:r>
            <a:r>
              <a:rPr lang="el-GR" sz="1200" u="sng" dirty="0">
                <a:latin typeface="Arial" panose="020B0604020202020204" pitchFamily="34" charset="0"/>
                <a:cs typeface="Arial" panose="020B0604020202020204" pitchFamily="34" charset="0"/>
              </a:rPr>
              <a:t>.</a:t>
            </a:r>
            <a:r>
              <a:rPr lang="en-US" sz="1200" u="sng" dirty="0">
                <a:latin typeface="Arial" panose="020B0604020202020204" pitchFamily="34" charset="0"/>
                <a:cs typeface="Arial" panose="020B0604020202020204" pitchFamily="34" charset="0"/>
              </a:rPr>
              <a:t>cy</a:t>
            </a:r>
            <a:r>
              <a:rPr lang="el-GR" sz="1200" u="sng" dirty="0">
                <a:latin typeface="Arial" panose="020B0604020202020204" pitchFamily="34" charset="0"/>
                <a:cs typeface="Arial" panose="020B0604020202020204" pitchFamily="34" charset="0"/>
              </a:rPr>
              <a:t>/</a:t>
            </a:r>
            <a:r>
              <a:rPr lang="en-US" sz="1200" u="sng" dirty="0">
                <a:latin typeface="Arial" panose="020B0604020202020204" pitchFamily="34" charset="0"/>
                <a:cs typeface="Arial" panose="020B0604020202020204" pitchFamily="34" charset="0"/>
              </a:rPr>
              <a:t>article</a:t>
            </a:r>
            <a:r>
              <a:rPr lang="el-GR" sz="1200" u="sng" dirty="0">
                <a:latin typeface="Arial" panose="020B0604020202020204" pitchFamily="34" charset="0"/>
                <a:cs typeface="Arial" panose="020B0604020202020204" pitchFamily="34" charset="0"/>
              </a:rPr>
              <a:t>/</a:t>
            </a:r>
            <a:r>
              <a:rPr lang="en-US" sz="1200" u="sng" dirty="0" err="1">
                <a:latin typeface="Arial" panose="020B0604020202020204" pitchFamily="34" charset="0"/>
                <a:cs typeface="Arial" panose="020B0604020202020204" pitchFamily="34" charset="0"/>
              </a:rPr>
              <a:t>lemesos</a:t>
            </a:r>
            <a:r>
              <a:rPr lang="el-GR" sz="1200" u="sng" dirty="0">
                <a:latin typeface="Arial" panose="020B0604020202020204" pitchFamily="34" charset="0"/>
                <a:cs typeface="Arial" panose="020B0604020202020204" pitchFamily="34" charset="0"/>
              </a:rPr>
              <a:t>-</a:t>
            </a:r>
            <a:r>
              <a:rPr lang="en-US" sz="1200" u="sng" dirty="0" err="1">
                <a:latin typeface="Arial" panose="020B0604020202020204" pitchFamily="34" charset="0"/>
                <a:cs typeface="Arial" panose="020B0604020202020204" pitchFamily="34" charset="0"/>
              </a:rPr>
              <a:t>prasina</a:t>
            </a:r>
            <a:r>
              <a:rPr lang="el-GR" sz="1200" u="sng" dirty="0">
                <a:latin typeface="Arial" panose="020B0604020202020204" pitchFamily="34" charset="0"/>
                <a:cs typeface="Arial" panose="020B0604020202020204" pitchFamily="34" charset="0"/>
              </a:rPr>
              <a:t>-</a:t>
            </a:r>
            <a:r>
              <a:rPr lang="en-US" sz="1200" u="sng" dirty="0" err="1">
                <a:latin typeface="Arial" panose="020B0604020202020204" pitchFamily="34" charset="0"/>
                <a:cs typeface="Arial" panose="020B0604020202020204" pitchFamily="34" charset="0"/>
              </a:rPr>
              <a:t>simia</a:t>
            </a:r>
            <a:r>
              <a:rPr lang="el-GR" sz="1200" u="sng" dirty="0">
                <a:latin typeface="Arial" panose="020B0604020202020204" pitchFamily="34" charset="0"/>
                <a:cs typeface="Arial" panose="020B0604020202020204" pitchFamily="34" charset="0"/>
              </a:rPr>
              <a:t>-</a:t>
            </a:r>
            <a:r>
              <a:rPr lang="en-US" sz="1200" u="sng" dirty="0" err="1">
                <a:latin typeface="Arial" panose="020B0604020202020204" pitchFamily="34" charset="0"/>
                <a:cs typeface="Arial" panose="020B0604020202020204" pitchFamily="34" charset="0"/>
              </a:rPr>
              <a:t>ke</a:t>
            </a:r>
            <a:r>
              <a:rPr lang="el-GR" sz="1200" u="sng" dirty="0">
                <a:latin typeface="Arial" panose="020B0604020202020204" pitchFamily="34" charset="0"/>
                <a:cs typeface="Arial" panose="020B0604020202020204" pitchFamily="34" charset="0"/>
              </a:rPr>
              <a:t>-</a:t>
            </a:r>
            <a:r>
              <a:rPr lang="en-US" sz="1200" u="sng" dirty="0" err="1">
                <a:latin typeface="Arial" panose="020B0604020202020204" pitchFamily="34" charset="0"/>
                <a:cs typeface="Arial" panose="020B0604020202020204" pitchFamily="34" charset="0"/>
              </a:rPr>
              <a:t>dorean</a:t>
            </a:r>
            <a:endParaRPr lang="en-US" sz="1200" u="sng" dirty="0">
              <a:latin typeface="Arial" panose="020B0604020202020204" pitchFamily="34" charset="0"/>
              <a:cs typeface="Arial" panose="020B0604020202020204" pitchFamily="34" charset="0"/>
            </a:endParaRPr>
          </a:p>
          <a:p>
            <a:pPr>
              <a:lnSpc>
                <a:spcPct val="150000"/>
              </a:lnSpc>
            </a:pPr>
            <a:r>
              <a:rPr lang="en-US" sz="1200" u="sng" dirty="0">
                <a:latin typeface="Arial" panose="020B0604020202020204" pitchFamily="34" charset="0"/>
                <a:cs typeface="Arial" panose="020B0604020202020204" pitchFamily="34" charset="0"/>
              </a:rPr>
              <a:t>https</a:t>
            </a:r>
            <a:r>
              <a:rPr lang="el-GR" sz="1200" u="sng" dirty="0">
                <a:latin typeface="Arial" panose="020B0604020202020204" pitchFamily="34" charset="0"/>
                <a:cs typeface="Arial" panose="020B0604020202020204" pitchFamily="34" charset="0"/>
              </a:rPr>
              <a:t>://</a:t>
            </a:r>
            <a:r>
              <a:rPr lang="en-US" sz="1200" u="sng" dirty="0">
                <a:latin typeface="Arial" panose="020B0604020202020204" pitchFamily="34" charset="0"/>
                <a:cs typeface="Arial" panose="020B0604020202020204" pitchFamily="34" charset="0"/>
              </a:rPr>
              <a:t>www</a:t>
            </a:r>
            <a:r>
              <a:rPr lang="el-GR" sz="1200" u="sng" dirty="0">
                <a:latin typeface="Arial" panose="020B0604020202020204" pitchFamily="34" charset="0"/>
                <a:cs typeface="Arial" panose="020B0604020202020204" pitchFamily="34" charset="0"/>
              </a:rPr>
              <a:t>.</a:t>
            </a:r>
            <a:r>
              <a:rPr lang="en-US" sz="1200" u="sng" dirty="0" err="1">
                <a:latin typeface="Arial" panose="020B0604020202020204" pitchFamily="34" charset="0"/>
                <a:cs typeface="Arial" panose="020B0604020202020204" pitchFamily="34" charset="0"/>
              </a:rPr>
              <a:t>mesayitonia</a:t>
            </a:r>
            <a:r>
              <a:rPr lang="el-GR" sz="1200" u="sng" dirty="0">
                <a:latin typeface="Arial" panose="020B0604020202020204" pitchFamily="34" charset="0"/>
                <a:cs typeface="Arial" panose="020B0604020202020204" pitchFamily="34" charset="0"/>
              </a:rPr>
              <a:t>.</a:t>
            </a:r>
            <a:r>
              <a:rPr lang="en-US" sz="1200" u="sng" dirty="0">
                <a:latin typeface="Arial" panose="020B0604020202020204" pitchFamily="34" charset="0"/>
                <a:cs typeface="Arial" panose="020B0604020202020204" pitchFamily="34" charset="0"/>
              </a:rPr>
              <a:t>com</a:t>
            </a:r>
            <a:r>
              <a:rPr lang="el-GR" sz="1200" u="sng" dirty="0">
                <a:latin typeface="Arial" panose="020B0604020202020204" pitchFamily="34" charset="0"/>
                <a:cs typeface="Arial" panose="020B0604020202020204" pitchFamily="34" charset="0"/>
              </a:rPr>
              <a:t>.</a:t>
            </a:r>
            <a:r>
              <a:rPr lang="en-US" sz="1200" u="sng" dirty="0">
                <a:latin typeface="Arial" panose="020B0604020202020204" pitchFamily="34" charset="0"/>
                <a:cs typeface="Arial" panose="020B0604020202020204" pitchFamily="34" charset="0"/>
              </a:rPr>
              <a:t>cy</a:t>
            </a:r>
            <a:r>
              <a:rPr lang="el-GR" sz="1200" u="sng" dirty="0">
                <a:latin typeface="Arial" panose="020B0604020202020204" pitchFamily="34" charset="0"/>
                <a:cs typeface="Arial" panose="020B0604020202020204" pitchFamily="34" charset="0"/>
              </a:rPr>
              <a:t>/</a:t>
            </a:r>
            <a:r>
              <a:rPr lang="en-US" sz="1200" u="sng" dirty="0">
                <a:latin typeface="Arial" panose="020B0604020202020204" pitchFamily="34" charset="0"/>
                <a:cs typeface="Arial" panose="020B0604020202020204" pitchFamily="34" charset="0"/>
              </a:rPr>
              <a:t>el</a:t>
            </a:r>
            <a:r>
              <a:rPr lang="el-GR" sz="1200" u="sng" dirty="0">
                <a:latin typeface="Arial" panose="020B0604020202020204" pitchFamily="34" charset="0"/>
                <a:cs typeface="Arial" panose="020B0604020202020204" pitchFamily="34" charset="0"/>
              </a:rPr>
              <a:t>/</a:t>
            </a:r>
            <a:r>
              <a:rPr lang="en-US" sz="1200" u="sng" dirty="0" err="1">
                <a:latin typeface="Arial" panose="020B0604020202020204" pitchFamily="34" charset="0"/>
                <a:cs typeface="Arial" panose="020B0604020202020204" pitchFamily="34" charset="0"/>
              </a:rPr>
              <a:t>perivallon</a:t>
            </a:r>
            <a:r>
              <a:rPr lang="el-GR" sz="1200" u="sng" dirty="0">
                <a:latin typeface="Arial" panose="020B0604020202020204" pitchFamily="34" charset="0"/>
                <a:cs typeface="Arial" panose="020B0604020202020204" pitchFamily="34" charset="0"/>
              </a:rPr>
              <a:t>/</a:t>
            </a:r>
            <a:r>
              <a:rPr lang="en-US" sz="1200" u="sng" dirty="0" err="1">
                <a:latin typeface="Arial" panose="020B0604020202020204" pitchFamily="34" charset="0"/>
                <a:cs typeface="Arial" panose="020B0604020202020204" pitchFamily="34" charset="0"/>
              </a:rPr>
              <a:t>oeda</a:t>
            </a:r>
            <a:endParaRPr lang="en-US" sz="1200" u="sng" dirty="0">
              <a:latin typeface="Arial" panose="020B0604020202020204" pitchFamily="34" charset="0"/>
              <a:cs typeface="Arial" panose="020B0604020202020204" pitchFamily="34" charset="0"/>
            </a:endParaRPr>
          </a:p>
          <a:p>
            <a:pPr>
              <a:lnSpc>
                <a:spcPct val="150000"/>
              </a:lnSpc>
            </a:pPr>
            <a:r>
              <a:rPr lang="en-US" sz="1200" u="sng" dirty="0">
                <a:latin typeface="Arial" panose="020B0604020202020204" pitchFamily="34" charset="0"/>
                <a:cs typeface="Arial" panose="020B0604020202020204" pitchFamily="34" charset="0"/>
              </a:rPr>
              <a:t>https</a:t>
            </a:r>
            <a:r>
              <a:rPr lang="el-GR" sz="1200" u="sng" dirty="0">
                <a:latin typeface="Arial" panose="020B0604020202020204" pitchFamily="34" charset="0"/>
                <a:cs typeface="Arial" panose="020B0604020202020204" pitchFamily="34" charset="0"/>
              </a:rPr>
              <a:t>://</a:t>
            </a:r>
            <a:r>
              <a:rPr lang="en-US" sz="1200" u="sng" dirty="0" err="1">
                <a:latin typeface="Arial" panose="020B0604020202020204" pitchFamily="34" charset="0"/>
                <a:cs typeface="Arial" panose="020B0604020202020204" pitchFamily="34" charset="0"/>
              </a:rPr>
              <a:t>atlantis</a:t>
            </a:r>
            <a:r>
              <a:rPr lang="el-GR" sz="1200" u="sng" dirty="0">
                <a:latin typeface="Arial" panose="020B0604020202020204" pitchFamily="34" charset="0"/>
                <a:cs typeface="Arial" panose="020B0604020202020204" pitchFamily="34" charset="0"/>
              </a:rPr>
              <a:t>-</a:t>
            </a:r>
            <a:r>
              <a:rPr lang="en-US" sz="1200" u="sng" dirty="0">
                <a:latin typeface="Arial" panose="020B0604020202020204" pitchFamily="34" charset="0"/>
                <a:cs typeface="Arial" panose="020B0604020202020204" pitchFamily="34" charset="0"/>
              </a:rPr>
              <a:t>consulting</a:t>
            </a:r>
            <a:r>
              <a:rPr lang="el-GR" sz="1200" u="sng" dirty="0">
                <a:latin typeface="Arial" panose="020B0604020202020204" pitchFamily="34" charset="0"/>
                <a:cs typeface="Arial" panose="020B0604020202020204" pitchFamily="34" charset="0"/>
              </a:rPr>
              <a:t>.</a:t>
            </a:r>
            <a:r>
              <a:rPr lang="en-US" sz="1200" u="sng" dirty="0" err="1">
                <a:latin typeface="Arial" panose="020B0604020202020204" pitchFamily="34" charset="0"/>
                <a:cs typeface="Arial" panose="020B0604020202020204" pitchFamily="34" charset="0"/>
              </a:rPr>
              <a:t>eu</a:t>
            </a:r>
            <a:r>
              <a:rPr lang="el-GR" sz="1200" u="sng" dirty="0">
                <a:latin typeface="Arial" panose="020B0604020202020204" pitchFamily="34" charset="0"/>
                <a:cs typeface="Arial" panose="020B0604020202020204" pitchFamily="34" charset="0"/>
              </a:rPr>
              <a:t>/</a:t>
            </a:r>
            <a:r>
              <a:rPr lang="en-US" sz="1200" u="sng" dirty="0">
                <a:latin typeface="Arial" panose="020B0604020202020204" pitchFamily="34" charset="0"/>
                <a:cs typeface="Arial" panose="020B0604020202020204" pitchFamily="34" charset="0"/>
              </a:rPr>
              <a:t>el</a:t>
            </a:r>
            <a:r>
              <a:rPr lang="el-GR" sz="1200" u="sng" dirty="0">
                <a:latin typeface="Arial" panose="020B0604020202020204" pitchFamily="34" charset="0"/>
                <a:cs typeface="Arial" panose="020B0604020202020204" pitchFamily="34" charset="0"/>
              </a:rPr>
              <a:t>/</a:t>
            </a:r>
            <a:r>
              <a:rPr lang="en-US" sz="1200" u="sng" dirty="0">
                <a:latin typeface="Arial" panose="020B0604020202020204" pitchFamily="34" charset="0"/>
                <a:cs typeface="Arial" panose="020B0604020202020204" pitchFamily="34" charset="0"/>
              </a:rPr>
              <a:t>project</a:t>
            </a:r>
            <a:r>
              <a:rPr lang="el-GR" sz="1200" u="sng" dirty="0">
                <a:latin typeface="Arial" panose="020B0604020202020204" pitchFamily="34" charset="0"/>
                <a:cs typeface="Arial" panose="020B0604020202020204" pitchFamily="34" charset="0"/>
              </a:rPr>
              <a:t>/</a:t>
            </a:r>
            <a:r>
              <a:rPr lang="en-US" sz="1200" u="sng" dirty="0" err="1">
                <a:latin typeface="Arial" panose="020B0604020202020204" pitchFamily="34" charset="0"/>
                <a:cs typeface="Arial" panose="020B0604020202020204" pitchFamily="34" charset="0"/>
              </a:rPr>
              <a:t>oeda</a:t>
            </a:r>
            <a:r>
              <a:rPr lang="el-GR" sz="1200" u="sng" dirty="0">
                <a:latin typeface="Arial" panose="020B0604020202020204" pitchFamily="34" charset="0"/>
                <a:cs typeface="Arial" panose="020B0604020202020204" pitchFamily="34" charset="0"/>
              </a:rPr>
              <a:t>-</a:t>
            </a:r>
            <a:r>
              <a:rPr lang="en-US" sz="1200" u="sng" dirty="0" err="1">
                <a:latin typeface="Arial" panose="020B0604020202020204" pitchFamily="34" charset="0"/>
                <a:cs typeface="Arial" panose="020B0604020202020204" pitchFamily="34" charset="0"/>
              </a:rPr>
              <a:t>lemesou</a:t>
            </a:r>
            <a:endParaRPr lang="en-US" sz="1200" u="sng" dirty="0">
              <a:latin typeface="Arial" panose="020B0604020202020204" pitchFamily="34" charset="0"/>
              <a:cs typeface="Arial" panose="020B0604020202020204" pitchFamily="34" charset="0"/>
            </a:endParaRPr>
          </a:p>
          <a:p>
            <a:pPr>
              <a:lnSpc>
                <a:spcPct val="150000"/>
              </a:lnSpc>
            </a:pPr>
            <a:r>
              <a:rPr lang="el-GR" sz="1200" u="sng" dirty="0">
                <a:latin typeface="Arial" panose="020B0604020202020204" pitchFamily="34" charset="0"/>
                <a:cs typeface="Arial" panose="020B0604020202020204" pitchFamily="34" charset="0"/>
              </a:rPr>
              <a:t>http://www.ypeka.gr/LinkClick</a:t>
            </a:r>
            <a:endParaRPr lang="en-US" sz="1200" u="sng" dirty="0">
              <a:latin typeface="Arial" panose="020B0604020202020204" pitchFamily="34" charset="0"/>
              <a:cs typeface="Arial" panose="020B0604020202020204" pitchFamily="34" charset="0"/>
            </a:endParaRPr>
          </a:p>
          <a:p>
            <a:pPr>
              <a:lnSpc>
                <a:spcPct val="150000"/>
              </a:lnSpc>
            </a:pPr>
            <a:r>
              <a:rPr lang="el-GR" sz="1200" u="sng" dirty="0">
                <a:latin typeface="Arial" panose="020B0604020202020204" pitchFamily="34" charset="0"/>
                <a:cs typeface="Arial" panose="020B0604020202020204" pitchFamily="34" charset="0"/>
              </a:rPr>
              <a:t>http://greenagenda.gr/tag</a:t>
            </a:r>
            <a:endParaRPr lang="en-US" sz="1200" u="sng" dirty="0">
              <a:latin typeface="Arial" panose="020B0604020202020204" pitchFamily="34" charset="0"/>
              <a:cs typeface="Arial" panose="020B0604020202020204" pitchFamily="34" charset="0"/>
            </a:endParaRPr>
          </a:p>
          <a:p>
            <a:pPr>
              <a:lnSpc>
                <a:spcPct val="150000"/>
              </a:lnSpc>
            </a:pPr>
            <a:r>
              <a:rPr lang="el-GR" sz="1200" u="sng" dirty="0">
                <a:latin typeface="Arial" panose="020B0604020202020204" pitchFamily="34" charset="0"/>
                <a:cs typeface="Arial" panose="020B0604020202020204" pitchFamily="34" charset="0"/>
              </a:rPr>
              <a:t>https://esdak.gr/wp-content</a:t>
            </a:r>
            <a:endParaRPr lang="en-US" sz="1200" dirty="0">
              <a:latin typeface="Arial" panose="020B0604020202020204" pitchFamily="34" charset="0"/>
              <a:cs typeface="Arial" panose="020B0604020202020204" pitchFamily="34" charset="0"/>
            </a:endParaRPr>
          </a:p>
          <a:p>
            <a:pPr>
              <a:lnSpc>
                <a:spcPct val="150000"/>
              </a:lnSpc>
            </a:pPr>
            <a:r>
              <a:rPr lang="el-GR" sz="1200" u="sng" dirty="0">
                <a:latin typeface="Arial" panose="020B0604020202020204" pitchFamily="34" charset="0"/>
                <a:cs typeface="Arial" panose="020B0604020202020204" pitchFamily="34" charset="0"/>
              </a:rPr>
              <a:t>https://www.offsite.com.cy/eideseis/periballon/lemesos-enarxe-leitoyrgias-ton-prasinon-semeion</a:t>
            </a:r>
            <a:endParaRPr lang="en-US" sz="1200" dirty="0">
              <a:latin typeface="Arial" panose="020B0604020202020204" pitchFamily="34" charset="0"/>
              <a:cs typeface="Arial" panose="020B0604020202020204" pitchFamily="34" charset="0"/>
            </a:endParaRPr>
          </a:p>
          <a:p>
            <a:pPr>
              <a:lnSpc>
                <a:spcPct val="150000"/>
              </a:lnSpc>
            </a:pPr>
            <a:r>
              <a:rPr lang="el-GR" sz="1200" u="sng" dirty="0">
                <a:latin typeface="Arial" panose="020B0604020202020204" pitchFamily="34" charset="0"/>
                <a:cs typeface="Arial" panose="020B0604020202020204" pitchFamily="34" charset="0"/>
              </a:rPr>
              <a:t>https://www.eoan.gr/el/content/19/ti-einai-anakuklosi</a:t>
            </a:r>
            <a:endParaRPr lang="en-US" sz="1200" dirty="0">
              <a:latin typeface="Arial" panose="020B0604020202020204" pitchFamily="34" charset="0"/>
              <a:cs typeface="Arial" panose="020B0604020202020204" pitchFamily="34" charset="0"/>
            </a:endParaRPr>
          </a:p>
          <a:p>
            <a:pPr>
              <a:lnSpc>
                <a:spcPct val="150000"/>
              </a:lnSpc>
            </a:pPr>
            <a:r>
              <a:rPr lang="el-GR" sz="1200" u="sng" dirty="0">
                <a:latin typeface="Arial" panose="020B0604020202020204" pitchFamily="34" charset="0"/>
                <a:cs typeface="Arial" panose="020B0604020202020204" pitchFamily="34" charset="0"/>
              </a:rPr>
              <a:t>https://www.kanali6.com.cy/news/kypros/64895-skoypidotopoi-katantisan-ta-prasina-simeia-sti-lemeso-fotos </a:t>
            </a:r>
            <a:endParaRPr lang="en-US" sz="1200" dirty="0">
              <a:latin typeface="Arial" panose="020B0604020202020204" pitchFamily="34" charset="0"/>
              <a:cs typeface="Arial" panose="020B0604020202020204" pitchFamily="34" charset="0"/>
            </a:endParaRPr>
          </a:p>
          <a:p>
            <a:pPr>
              <a:lnSpc>
                <a:spcPct val="150000"/>
              </a:lnSpc>
            </a:pPr>
            <a:r>
              <a:rPr lang="el-GR" sz="1200" u="sng" dirty="0">
                <a:latin typeface="Arial" panose="020B0604020202020204" pitchFamily="34" charset="0"/>
                <a:cs typeface="Arial" panose="020B0604020202020204" pitchFamily="34" charset="0"/>
              </a:rPr>
              <a:t>http://city.sigmalive.com/article/19126/ti-einai-ayta-ta-prasina-simeia-poy-emfanistikan-sto-nisi </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9" name="TextBox 8"/>
          <p:cNvSpPr txBox="1"/>
          <p:nvPr/>
        </p:nvSpPr>
        <p:spPr>
          <a:xfrm>
            <a:off x="19627457" y="33189291"/>
            <a:ext cx="8856984" cy="2677646"/>
          </a:xfrm>
          <a:prstGeom prst="rect">
            <a:avLst/>
          </a:prstGeom>
          <a:noFill/>
        </p:spPr>
        <p:txBody>
          <a:bodyPr wrap="square" lIns="91430" tIns="45715" rIns="91430" bIns="45715" rtlCol="0">
            <a:spAutoFit/>
          </a:bodyPr>
          <a:lstStyle/>
          <a:p>
            <a:pPr algn="just"/>
            <a:r>
              <a:rPr lang="el-GR" sz="2800" b="1" dirty="0">
                <a:latin typeface="Arial" panose="020B0604020202020204" pitchFamily="34" charset="0"/>
                <a:cs typeface="Arial" panose="020B0604020202020204" pitchFamily="34" charset="0"/>
              </a:rPr>
              <a:t>Σχολείο</a:t>
            </a:r>
          </a:p>
          <a:p>
            <a:pPr algn="just"/>
            <a:r>
              <a:rPr lang="el-GR" sz="2800" dirty="0">
                <a:latin typeface="Arial" panose="020B0604020202020204" pitchFamily="34" charset="0"/>
                <a:cs typeface="Arial" panose="020B0604020202020204" pitchFamily="34" charset="0"/>
              </a:rPr>
              <a:t>Περιφερειακό Λύκειο Αποστόλου Λουκά </a:t>
            </a:r>
            <a:r>
              <a:rPr lang="el-GR" sz="2800" dirty="0" err="1">
                <a:latin typeface="Arial" panose="020B0604020202020204" pitchFamily="34" charset="0"/>
                <a:cs typeface="Arial" panose="020B0604020202020204" pitchFamily="34" charset="0"/>
              </a:rPr>
              <a:t>Κολοσσίου</a:t>
            </a:r>
            <a:r>
              <a:rPr lang="el-GR"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algn="just"/>
            <a:r>
              <a:rPr lang="el-GR" sz="2800" b="1" dirty="0" smtClean="0">
                <a:latin typeface="Arial" panose="020B0604020202020204" pitchFamily="34" charset="0"/>
                <a:cs typeface="Arial" panose="020B0604020202020204" pitchFamily="34" charset="0"/>
              </a:rPr>
              <a:t>Καθηγήτρια</a:t>
            </a:r>
            <a:r>
              <a:rPr lang="el-GR" sz="2800" dirty="0" smtClean="0">
                <a:latin typeface="Arial" panose="020B0604020202020204" pitchFamily="34" charset="0"/>
                <a:cs typeface="Arial" panose="020B0604020202020204" pitchFamily="34" charset="0"/>
              </a:rPr>
              <a:t> </a:t>
            </a:r>
            <a:endParaRPr lang="el-GR" sz="2800" dirty="0">
              <a:latin typeface="Arial" panose="020B0604020202020204" pitchFamily="34" charset="0"/>
              <a:cs typeface="Arial" panose="020B0604020202020204" pitchFamily="34" charset="0"/>
            </a:endParaRPr>
          </a:p>
          <a:p>
            <a:pPr algn="just"/>
            <a:r>
              <a:rPr lang="el-GR" sz="2800" dirty="0">
                <a:latin typeface="Arial" panose="020B0604020202020204" pitchFamily="34" charset="0"/>
                <a:cs typeface="Arial" panose="020B0604020202020204" pitchFamily="34" charset="0"/>
              </a:rPr>
              <a:t>Τασούλα </a:t>
            </a:r>
            <a:r>
              <a:rPr lang="el-GR" sz="2800" dirty="0" err="1">
                <a:latin typeface="Arial" panose="020B0604020202020204" pitchFamily="34" charset="0"/>
                <a:cs typeface="Arial" panose="020B0604020202020204" pitchFamily="34" charset="0"/>
              </a:rPr>
              <a:t>Σιάμαρου</a:t>
            </a:r>
            <a:r>
              <a:rPr lang="el-GR" sz="2800" dirty="0">
                <a:latin typeface="Arial" panose="020B0604020202020204" pitchFamily="34" charset="0"/>
                <a:cs typeface="Arial" panose="020B0604020202020204" pitchFamily="34" charset="0"/>
              </a:rPr>
              <a:t> </a:t>
            </a:r>
            <a:r>
              <a:rPr lang="el-GR" sz="2800" dirty="0" err="1">
                <a:latin typeface="Arial" panose="020B0604020202020204" pitchFamily="34" charset="0"/>
                <a:cs typeface="Arial" panose="020B0604020202020204" pitchFamily="34" charset="0"/>
              </a:rPr>
              <a:t>Μουλλωτού</a:t>
            </a:r>
            <a:r>
              <a:rPr lang="el-GR" sz="2800" dirty="0">
                <a:latin typeface="Arial" panose="020B0604020202020204" pitchFamily="34" charset="0"/>
                <a:cs typeface="Arial" panose="020B0604020202020204" pitchFamily="34" charset="0"/>
              </a:rPr>
              <a:t> </a:t>
            </a:r>
          </a:p>
          <a:p>
            <a:pPr algn="just"/>
            <a:endParaRPr lang="en-US" sz="2800" b="1" dirty="0" smtClean="0">
              <a:latin typeface="Arial" panose="020B0604020202020204" pitchFamily="34" charset="0"/>
              <a:cs typeface="Arial" panose="020B0604020202020204" pitchFamily="34" charset="0"/>
            </a:endParaRPr>
          </a:p>
          <a:p>
            <a:pPr algn="just"/>
            <a:r>
              <a:rPr lang="el-GR" sz="2800" b="1" dirty="0" smtClean="0">
                <a:latin typeface="Arial" panose="020B0604020202020204" pitchFamily="34" charset="0"/>
                <a:cs typeface="Arial" panose="020B0604020202020204" pitchFamily="34" charset="0"/>
              </a:rPr>
              <a:t>Σχολική </a:t>
            </a:r>
            <a:r>
              <a:rPr lang="el-GR" sz="2800" b="1" dirty="0">
                <a:latin typeface="Arial" panose="020B0604020202020204" pitchFamily="34" charset="0"/>
                <a:cs typeface="Arial" panose="020B0604020202020204" pitchFamily="34" charset="0"/>
              </a:rPr>
              <a:t>Χρονιά 2018-2019</a:t>
            </a:r>
            <a:endParaRPr lang="en-US" sz="28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97744" y="9987162"/>
            <a:ext cx="4860640" cy="23628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8069" y="10394661"/>
            <a:ext cx="3032125" cy="1547812"/>
          </a:xfrm>
          <a:prstGeom prst="rect">
            <a:avLst/>
          </a:prstGeom>
          <a:noFill/>
          <a:ln w="25400" algn="ctr">
            <a:solidFill>
              <a:srgbClr val="39523B"/>
            </a:solidFill>
            <a:miter lim="800000"/>
            <a:headEnd/>
            <a:tailEnd/>
          </a:ln>
          <a:effectLst/>
          <a:extLst>
            <a:ext uri="{909E8E84-426E-40DD-AFC4-6F175D3DCCD1}">
              <a14:hiddenFill xmlns:a14="http://schemas.microsoft.com/office/drawing/2010/main">
                <a:solidFill>
                  <a:srgbClr val="676A5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Box 11"/>
          <p:cNvSpPr txBox="1"/>
          <p:nvPr/>
        </p:nvSpPr>
        <p:spPr>
          <a:xfrm>
            <a:off x="13386577" y="6698773"/>
            <a:ext cx="15060442" cy="5940088"/>
          </a:xfrm>
          <a:prstGeom prst="rect">
            <a:avLst/>
          </a:prstGeom>
          <a:noFill/>
          <a:ln>
            <a:solidFill>
              <a:schemeClr val="accent3">
                <a:lumMod val="50000"/>
              </a:schemeClr>
            </a:solidFill>
          </a:ln>
        </p:spPr>
        <p:txBody>
          <a:bodyPr wrap="square" lIns="91430" tIns="45715" rIns="91430" bIns="45715" rtlCol="0">
            <a:spAutoFit/>
          </a:bodyPr>
          <a:lstStyle/>
          <a:p>
            <a:pPr>
              <a:lnSpc>
                <a:spcPct val="150000"/>
              </a:lnSpc>
            </a:pPr>
            <a:r>
              <a:rPr lang="el-GR" sz="2800" dirty="0" smtClean="0">
                <a:latin typeface="Arial" panose="020B0604020202020204" pitchFamily="34" charset="0"/>
                <a:cs typeface="Arial" panose="020B0604020202020204" pitchFamily="34" charset="0"/>
              </a:rPr>
              <a:t> 1. Παρατηρώντας το περιβάλλον γύρω από το σχολείο μας, μας δημιουργήθηκε έντονα η απορία τι είναι ένας περιφραγμένος χώρος με μπλε άδειους κάδους στη δυτική του πλευρά και η έντονη παρουσία μεγάλου όγκου απορριμμάτων στη βόρεια του πλευρά. Σκοπός της έρευνάς μας ήταν η διερεύνηση της δημιουργίας των δύο αυτών αντίθετων από περιβαλλοντικής άποψης χώρων.</a:t>
            </a:r>
            <a:endParaRPr lang="en-US" sz="2800" dirty="0" smtClean="0">
              <a:latin typeface="Arial" panose="020B0604020202020204" pitchFamily="34" charset="0"/>
              <a:cs typeface="Arial" panose="020B0604020202020204" pitchFamily="34" charset="0"/>
            </a:endParaRPr>
          </a:p>
          <a:p>
            <a:endParaRPr lang="el-GR" dirty="0" smtClean="0"/>
          </a:p>
          <a:p>
            <a:endParaRPr lang="el-GR" dirty="0" smtClean="0"/>
          </a:p>
          <a:p>
            <a:endParaRPr lang="el-GR" sz="2400" dirty="0"/>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37877" y="9987162"/>
            <a:ext cx="4858149" cy="2361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3425493" y="13108581"/>
            <a:ext cx="15055107" cy="6340197"/>
          </a:xfrm>
          <a:prstGeom prst="rect">
            <a:avLst/>
          </a:prstGeom>
          <a:noFill/>
          <a:ln>
            <a:solidFill>
              <a:schemeClr val="accent3">
                <a:lumMod val="50000"/>
              </a:schemeClr>
            </a:solidFill>
          </a:ln>
        </p:spPr>
        <p:txBody>
          <a:bodyPr wrap="square" lIns="91430" tIns="45715" rIns="91430" bIns="45715" rtlCol="0">
            <a:spAutoFit/>
          </a:bodyPr>
          <a:lstStyle/>
          <a:p>
            <a:pPr algn="just">
              <a:lnSpc>
                <a:spcPct val="150000"/>
              </a:lnSpc>
            </a:pPr>
            <a:r>
              <a:rPr lang="el-GR" sz="2800" dirty="0"/>
              <a:t>2. Για την αναγκαιότητα ανακύκλωσης, χρησιμότητας</a:t>
            </a:r>
          </a:p>
          <a:p>
            <a:pPr algn="just">
              <a:lnSpc>
                <a:spcPct val="150000"/>
              </a:lnSpc>
            </a:pPr>
            <a:r>
              <a:rPr lang="el-GR" sz="2800" dirty="0"/>
              <a:t> και τρόπου λειτουργίας των Πράσινων Σημείων μας </a:t>
            </a:r>
          </a:p>
          <a:p>
            <a:pPr algn="just">
              <a:lnSpc>
                <a:spcPct val="150000"/>
              </a:lnSpc>
            </a:pPr>
            <a:r>
              <a:rPr lang="el-GR" sz="2800" dirty="0"/>
              <a:t>μίλησε ο κ. Μάριος Νικήτας, Υγειονομικός Λειτουργός </a:t>
            </a:r>
          </a:p>
          <a:p>
            <a:pPr algn="just">
              <a:lnSpc>
                <a:spcPct val="150000"/>
              </a:lnSpc>
            </a:pPr>
            <a:r>
              <a:rPr lang="el-GR" sz="2800" dirty="0"/>
              <a:t>Η ανακύκλωση αποτελεί μια βασική έννοια της</a:t>
            </a:r>
          </a:p>
          <a:p>
            <a:pPr algn="just">
              <a:lnSpc>
                <a:spcPct val="150000"/>
              </a:lnSpc>
            </a:pPr>
            <a:r>
              <a:rPr lang="el-GR" sz="2800" dirty="0"/>
              <a:t>σύγχρονης διαχείρισης των αποβλήτων. </a:t>
            </a:r>
          </a:p>
          <a:p>
            <a:pPr algn="just">
              <a:lnSpc>
                <a:spcPct val="150000"/>
              </a:lnSpc>
            </a:pPr>
            <a:r>
              <a:rPr lang="el-GR" sz="2800" dirty="0"/>
              <a:t>Εγκεκριμένοι χώροι απόρριψης / Διαχείρισης αποτελούν</a:t>
            </a:r>
          </a:p>
          <a:p>
            <a:pPr algn="just">
              <a:lnSpc>
                <a:spcPct val="150000"/>
              </a:lnSpc>
            </a:pPr>
            <a:r>
              <a:rPr lang="el-GR" sz="2800" dirty="0"/>
              <a:t>οι Χώροι Υγειονομικής Ταφής Απορριμμάτων (Χ.Υ.Τ.Α), </a:t>
            </a:r>
          </a:p>
          <a:p>
            <a:pPr algn="just">
              <a:lnSpc>
                <a:spcPct val="150000"/>
              </a:lnSpc>
            </a:pPr>
            <a:r>
              <a:rPr lang="el-GR" sz="2800" dirty="0"/>
              <a:t>τα Πράσινα Σημεία, η </a:t>
            </a:r>
            <a:r>
              <a:rPr lang="en-US" sz="2800" dirty="0"/>
              <a:t>Green dot Cyprus </a:t>
            </a:r>
            <a:endParaRPr lang="el-GR" sz="2800" dirty="0"/>
          </a:p>
          <a:p>
            <a:pPr algn="just">
              <a:lnSpc>
                <a:spcPct val="150000"/>
              </a:lnSpc>
            </a:pPr>
            <a:r>
              <a:rPr lang="el-GR" sz="2800" dirty="0"/>
              <a:t>και </a:t>
            </a:r>
            <a:r>
              <a:rPr lang="el-GR" sz="2800" dirty="0" err="1"/>
              <a:t>Αδειοδοτημένες</a:t>
            </a:r>
            <a:r>
              <a:rPr lang="el-GR" sz="2800" dirty="0"/>
              <a:t> Μονάδες / Εργοστάσια.</a:t>
            </a:r>
            <a:endParaRPr lang="en-US" sz="2800" dirty="0"/>
          </a:p>
          <a:p>
            <a:pPr algn="just"/>
            <a:endParaRPr lang="en-US" sz="2800" dirty="0">
              <a:latin typeface="Arial" panose="020B0604020202020204" pitchFamily="34" charset="0"/>
              <a:cs typeface="Arial" panose="020B0604020202020204" pitchFamily="34" charset="0"/>
            </a:endParaRPr>
          </a:p>
        </p:txBody>
      </p: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08319" y="13427468"/>
            <a:ext cx="5228435" cy="2541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C:\Users\User\Desktop\programata 2018\neoi dimosiografoi 2018\Photos prasino simeio kolossi 1\20181115_09415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753419" y="16170704"/>
            <a:ext cx="5227064" cy="25409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Content Placeholder 3" descr="https://www.eoan.gr/uploads/temp/whatis001.jpg"/>
          <p:cNvPicPr>
            <a:picLocks/>
          </p:cNvPicPr>
          <p:nvPr/>
        </p:nvPicPr>
        <p:blipFill>
          <a:blip r:embed="rId8" cstate="print"/>
          <a:srcRect/>
          <a:stretch>
            <a:fillRect/>
          </a:stretch>
        </p:blipFill>
        <p:spPr bwMode="auto">
          <a:xfrm>
            <a:off x="958262" y="19514419"/>
            <a:ext cx="5788608" cy="4525963"/>
          </a:xfrm>
          <a:prstGeom prst="rect">
            <a:avLst/>
          </a:prstGeom>
          <a:noFill/>
          <a:ln w="9525">
            <a:noFill/>
            <a:miter lim="800000"/>
            <a:headEnd/>
            <a:tailEnd/>
          </a:ln>
        </p:spPr>
      </p:pic>
      <p:sp>
        <p:nvSpPr>
          <p:cNvPr id="14" name="TextBox 13"/>
          <p:cNvSpPr txBox="1"/>
          <p:nvPr/>
        </p:nvSpPr>
        <p:spPr>
          <a:xfrm>
            <a:off x="389106" y="18732816"/>
            <a:ext cx="6198056" cy="5262969"/>
          </a:xfrm>
          <a:prstGeom prst="rect">
            <a:avLst/>
          </a:prstGeom>
          <a:noFill/>
          <a:ln>
            <a:solidFill>
              <a:schemeClr val="accent3">
                <a:lumMod val="50000"/>
              </a:schemeClr>
            </a:solidFill>
          </a:ln>
        </p:spPr>
        <p:txBody>
          <a:bodyPr wrap="square" lIns="91430" tIns="45715" rIns="91430" bIns="45715" rtlCol="0">
            <a:spAutoFit/>
          </a:bodyPr>
          <a:lstStyle/>
          <a:p>
            <a:r>
              <a:rPr lang="el-GR" sz="2800" dirty="0"/>
              <a:t>3. Διαχείριση των </a:t>
            </a:r>
            <a:r>
              <a:rPr lang="el-GR" sz="2800" dirty="0" smtClean="0"/>
              <a:t>αποβλήτων</a:t>
            </a:r>
            <a:endParaRPr lang="el-GR" sz="2800" dirty="0"/>
          </a:p>
          <a:p>
            <a:endParaRPr lang="el-GR" sz="2800" dirty="0"/>
          </a:p>
          <a:p>
            <a:endParaRPr lang="el-GR" sz="2800" dirty="0"/>
          </a:p>
          <a:p>
            <a:endParaRPr lang="el-GR" sz="2800" dirty="0"/>
          </a:p>
          <a:p>
            <a:endParaRPr lang="el-GR" sz="2800" dirty="0"/>
          </a:p>
          <a:p>
            <a:endParaRPr lang="el-GR" sz="2800" dirty="0"/>
          </a:p>
          <a:p>
            <a:endParaRPr lang="el-GR" sz="2800" dirty="0"/>
          </a:p>
          <a:p>
            <a:endParaRPr lang="el-GR" sz="2800" dirty="0"/>
          </a:p>
          <a:p>
            <a:endParaRPr lang="el-GR" sz="2800" dirty="0"/>
          </a:p>
          <a:p>
            <a:endParaRPr lang="el-GR" sz="2800" dirty="0"/>
          </a:p>
          <a:p>
            <a:endParaRPr lang="el-GR" sz="2800" dirty="0"/>
          </a:p>
          <a:p>
            <a:endParaRPr lang="el-GR" sz="2800" dirty="0"/>
          </a:p>
        </p:txBody>
      </p:sp>
      <p:sp>
        <p:nvSpPr>
          <p:cNvPr id="15" name="TextBox 14"/>
          <p:cNvSpPr txBox="1"/>
          <p:nvPr/>
        </p:nvSpPr>
        <p:spPr>
          <a:xfrm>
            <a:off x="7015115" y="18711638"/>
            <a:ext cx="5995132" cy="7594377"/>
          </a:xfrm>
          <a:prstGeom prst="rect">
            <a:avLst/>
          </a:prstGeom>
          <a:noFill/>
          <a:ln>
            <a:solidFill>
              <a:schemeClr val="accent3">
                <a:lumMod val="50000"/>
              </a:schemeClr>
            </a:solidFill>
          </a:ln>
        </p:spPr>
        <p:txBody>
          <a:bodyPr wrap="square" lIns="91430" tIns="45715" rIns="91430" bIns="45715" rtlCol="0">
            <a:spAutoFit/>
          </a:bodyPr>
          <a:lstStyle/>
          <a:p>
            <a:pPr>
              <a:lnSpc>
                <a:spcPct val="150000"/>
              </a:lnSpc>
            </a:pPr>
            <a:r>
              <a:rPr lang="el-GR" sz="2500" dirty="0" smtClean="0">
                <a:latin typeface="Arial" panose="020B0604020202020204" pitchFamily="34" charset="0"/>
                <a:cs typeface="Arial" panose="020B0604020202020204" pitchFamily="34" charset="0"/>
              </a:rPr>
              <a:t>4.  Τα </a:t>
            </a:r>
            <a:r>
              <a:rPr lang="el-GR" sz="2500" dirty="0">
                <a:latin typeface="Arial" panose="020B0604020202020204" pitchFamily="34" charset="0"/>
                <a:cs typeface="Arial" panose="020B0604020202020204" pitchFamily="34" charset="0"/>
              </a:rPr>
              <a:t>Πράσινα Σημεία κτίστηκαν  από κονδύλια της Ευρωπαϊκής Ένωσης. Ευθύνη όπως μας ανέφερε ο. κ. Δώρος Αντωνίου για την ενημέρωση, έχουν οι κοινοτικές αρχές των περιοχών που υπάγονται τα Πράσινα Σημεία. Το έργο στη περιοχή </a:t>
            </a:r>
            <a:r>
              <a:rPr lang="el-GR" sz="2500" dirty="0" err="1">
                <a:latin typeface="Arial" panose="020B0604020202020204" pitchFamily="34" charset="0"/>
                <a:cs typeface="Arial" panose="020B0604020202020204" pitchFamily="34" charset="0"/>
              </a:rPr>
              <a:t>Κολοσσίου</a:t>
            </a:r>
            <a:r>
              <a:rPr lang="el-GR" sz="2500" dirty="0">
                <a:latin typeface="Arial" panose="020B0604020202020204" pitchFamily="34" charset="0"/>
                <a:cs typeface="Arial" panose="020B0604020202020204" pitchFamily="34" charset="0"/>
              </a:rPr>
              <a:t>  αποπερατώθηκε  το 2015. Ξεκίνησε επίσημα τη λειτουργία του τον Οκτώβριο του 2018.</a:t>
            </a:r>
          </a:p>
          <a:p>
            <a:pPr>
              <a:lnSpc>
                <a:spcPct val="150000"/>
              </a:lnSpc>
            </a:pPr>
            <a:endParaRPr lang="el-GR" sz="2500" dirty="0">
              <a:latin typeface="Arial" panose="020B0604020202020204" pitchFamily="34" charset="0"/>
              <a:cs typeface="Arial" panose="020B0604020202020204" pitchFamily="34" charset="0"/>
            </a:endParaRPr>
          </a:p>
          <a:p>
            <a:pPr>
              <a:lnSpc>
                <a:spcPct val="150000"/>
              </a:lnSpc>
            </a:pPr>
            <a:endParaRPr lang="el-GR" sz="2500" dirty="0">
              <a:latin typeface="Arial" panose="020B0604020202020204" pitchFamily="34" charset="0"/>
              <a:cs typeface="Arial" panose="020B0604020202020204" pitchFamily="34" charset="0"/>
            </a:endParaRPr>
          </a:p>
          <a:p>
            <a:pPr>
              <a:lnSpc>
                <a:spcPct val="150000"/>
              </a:lnSpc>
            </a:pPr>
            <a:endParaRPr lang="el-GR" sz="2500" dirty="0" smtClean="0">
              <a:latin typeface="Arial" panose="020B0604020202020204" pitchFamily="34" charset="0"/>
              <a:cs typeface="Arial" panose="020B0604020202020204" pitchFamily="34" charset="0"/>
            </a:endParaRPr>
          </a:p>
          <a:p>
            <a:pPr>
              <a:lnSpc>
                <a:spcPct val="150000"/>
              </a:lnSpc>
            </a:pPr>
            <a:endParaRPr lang="el-GR" sz="2500" dirty="0">
              <a:latin typeface="Arial" panose="020B0604020202020204" pitchFamily="34" charset="0"/>
              <a:cs typeface="Arial" panose="020B0604020202020204" pitchFamily="34" charset="0"/>
            </a:endParaRPr>
          </a:p>
        </p:txBody>
      </p:sp>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72540" y="24040382"/>
            <a:ext cx="3841184" cy="18672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89106" y="26389742"/>
            <a:ext cx="12665143" cy="5632301"/>
          </a:xfrm>
          <a:prstGeom prst="rect">
            <a:avLst/>
          </a:prstGeom>
          <a:noFill/>
          <a:ln>
            <a:solidFill>
              <a:schemeClr val="accent3">
                <a:lumMod val="50000"/>
              </a:schemeClr>
            </a:solidFill>
          </a:ln>
        </p:spPr>
        <p:txBody>
          <a:bodyPr wrap="square" lIns="91430" tIns="45715" rIns="91430" bIns="45715" rtlCol="0">
            <a:spAutoFit/>
          </a:bodyPr>
          <a:lstStyle/>
          <a:p>
            <a:pPr>
              <a:lnSpc>
                <a:spcPct val="150000"/>
              </a:lnSpc>
            </a:pPr>
            <a:r>
              <a:rPr lang="el-GR" sz="2400" dirty="0">
                <a:latin typeface="Arial" panose="020B0604020202020204" pitchFamily="34" charset="0"/>
                <a:cs typeface="Arial" panose="020B0604020202020204" pitchFamily="34" charset="0"/>
              </a:rPr>
              <a:t>5.</a:t>
            </a:r>
            <a:r>
              <a:rPr lang="el-GR" sz="2400" dirty="0"/>
              <a:t> Τα Πράσινα Σημεία έχουν ως σκοπό: </a:t>
            </a:r>
            <a:endParaRPr lang="en-US" sz="2400" dirty="0"/>
          </a:p>
          <a:p>
            <a:pPr marL="342863" indent="-342863">
              <a:lnSpc>
                <a:spcPct val="150000"/>
              </a:lnSpc>
              <a:buFont typeface="Wingdings" panose="05000000000000000000" pitchFamily="2" charset="2"/>
              <a:buChar char="ü"/>
            </a:pPr>
            <a:r>
              <a:rPr lang="el-GR" sz="2400" dirty="0"/>
              <a:t>να συμβάλλουν στην αύξηση της επαναχρησιμοποίησης και της ανακύκλωσης συγκεκριμένων κατηγοριών αποβλήτων.</a:t>
            </a:r>
            <a:endParaRPr lang="en-US" sz="2400" dirty="0"/>
          </a:p>
          <a:p>
            <a:pPr marL="342863" indent="-342863">
              <a:lnSpc>
                <a:spcPct val="150000"/>
              </a:lnSpc>
              <a:buFont typeface="Wingdings" panose="05000000000000000000" pitchFamily="2" charset="2"/>
              <a:buChar char="ü"/>
            </a:pPr>
            <a:r>
              <a:rPr lang="el-GR" sz="2400" dirty="0"/>
              <a:t>να μειώσουν την ανεξέλεγκτη διάθεση ογκωδών αποβλήτων προς ταφή. </a:t>
            </a:r>
            <a:endParaRPr lang="en-US" sz="2400" dirty="0"/>
          </a:p>
          <a:p>
            <a:pPr marL="342863" indent="-342863">
              <a:lnSpc>
                <a:spcPct val="150000"/>
              </a:lnSpc>
              <a:buFont typeface="Wingdings" panose="05000000000000000000" pitchFamily="2" charset="2"/>
              <a:buChar char="ü"/>
            </a:pPr>
            <a:r>
              <a:rPr lang="el-GR" sz="2400" dirty="0"/>
              <a:t>να εξυπηρετήσουν τους δημότες στην χωριστή απόθεση ανακυκλώσιμων υλικών και άλλων ειδικών κατηγοριών οικιακών αποβλήτων αλλά και χρησιμοποιημένων αντικειμένων και εξοπλισμού.</a:t>
            </a:r>
            <a:endParaRPr lang="en-US" sz="2400" dirty="0"/>
          </a:p>
          <a:p>
            <a:pPr marL="342863" indent="-342863">
              <a:lnSpc>
                <a:spcPct val="150000"/>
              </a:lnSpc>
              <a:buFont typeface="Wingdings" panose="05000000000000000000" pitchFamily="2" charset="2"/>
              <a:buChar char="ü"/>
            </a:pPr>
            <a:r>
              <a:rPr lang="el-GR" sz="2400" dirty="0"/>
              <a:t>να ενισχύσουν την ενεργό συμμετοχή των πολιτών στην επαναχρησιμοποίηση και ανακύκλωση. </a:t>
            </a:r>
            <a:endParaRPr lang="en-US" sz="2400" dirty="0"/>
          </a:p>
          <a:p>
            <a:pPr marL="342863" indent="-342863">
              <a:lnSpc>
                <a:spcPct val="150000"/>
              </a:lnSpc>
              <a:buFont typeface="Wingdings" panose="05000000000000000000" pitchFamily="2" charset="2"/>
              <a:buChar char="ü"/>
            </a:pPr>
            <a:r>
              <a:rPr lang="el-GR" sz="2400" dirty="0"/>
              <a:t>να αποτελέσουν χώρους εκπαίδευσης και ευαισθητοποίησης των πολιτών σε θέματα διαχείρισης στερεών αποβλήτων.</a:t>
            </a:r>
            <a:endParaRPr lang="en-US" sz="2400" dirty="0"/>
          </a:p>
        </p:txBody>
      </p:sp>
      <p:pic>
        <p:nvPicPr>
          <p:cNvPr id="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44203" y="24298895"/>
            <a:ext cx="4487861" cy="1903172"/>
          </a:xfrm>
          <a:prstGeom prst="rect">
            <a:avLst/>
          </a:prstGeom>
          <a:noFill/>
          <a:ln w="9525">
            <a:solidFill>
              <a:schemeClr val="accent3">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13429334" y="19827764"/>
            <a:ext cx="15055107" cy="7478970"/>
          </a:xfrm>
          <a:prstGeom prst="rect">
            <a:avLst/>
          </a:prstGeom>
          <a:noFill/>
          <a:ln>
            <a:solidFill>
              <a:schemeClr val="accent3">
                <a:lumMod val="50000"/>
              </a:schemeClr>
            </a:solidFill>
          </a:ln>
        </p:spPr>
        <p:txBody>
          <a:bodyPr wrap="square" lIns="91430" tIns="45715" rIns="91430" bIns="45715" rtlCol="0">
            <a:spAutoFit/>
          </a:bodyPr>
          <a:lstStyle/>
          <a:p>
            <a:pPr lvl="0"/>
            <a:r>
              <a:rPr lang="en-US" sz="2400" dirty="0"/>
              <a:t>6</a:t>
            </a:r>
            <a:r>
              <a:rPr lang="en-US" sz="2400" dirty="0">
                <a:latin typeface="Arial" panose="020B0604020202020204" pitchFamily="34" charset="0"/>
                <a:cs typeface="Arial" panose="020B0604020202020204" pitchFamily="34" charset="0"/>
              </a:rPr>
              <a:t>. </a:t>
            </a:r>
            <a:r>
              <a:rPr lang="el-GR" sz="2400" dirty="0" smtClean="0">
                <a:latin typeface="Arial" panose="020B0604020202020204" pitchFamily="34" charset="0"/>
                <a:cs typeface="Arial" panose="020B0604020202020204" pitchFamily="34" charset="0"/>
              </a:rPr>
              <a:t>Ερωτηματολόγιο</a:t>
            </a:r>
            <a:r>
              <a:rPr lang="en-US" sz="2400" dirty="0" smtClean="0">
                <a:latin typeface="Arial" panose="020B0604020202020204" pitchFamily="34" charset="0"/>
                <a:cs typeface="Arial" panose="020B0604020202020204" pitchFamily="34" charset="0"/>
              </a:rPr>
              <a:t> – </a:t>
            </a:r>
            <a:r>
              <a:rPr lang="el-GR" sz="2400" smtClean="0">
                <a:latin typeface="Arial" panose="020B0604020202020204" pitchFamily="34" charset="0"/>
                <a:cs typeface="Arial" panose="020B0604020202020204" pitchFamily="34" charset="0"/>
              </a:rPr>
              <a:t>Ανάλυση</a:t>
            </a:r>
            <a:endParaRPr lang="en-US" sz="2400" dirty="0">
              <a:latin typeface="Arial" panose="020B0604020202020204" pitchFamily="34" charset="0"/>
              <a:cs typeface="Arial" panose="020B0604020202020204" pitchFamily="34" charset="0"/>
            </a:endParaRPr>
          </a:p>
          <a:p>
            <a:pPr marL="342863" indent="-342863">
              <a:buFont typeface="Arial" panose="020B0604020202020204" pitchFamily="34" charset="0"/>
              <a:buChar char="•"/>
            </a:pPr>
            <a:r>
              <a:rPr lang="el-GR" sz="2400" dirty="0">
                <a:latin typeface="Arial" panose="020B0604020202020204" pitchFamily="34" charset="0"/>
                <a:cs typeface="Arial" panose="020B0604020202020204" pitchFamily="34" charset="0"/>
              </a:rPr>
              <a:t>Το μεγαλύτερο ποσοστό που συμπλήρωσε το ερωτηματολόγιο μας ήταν  γυναίκες και αποτελούσε το 70% του δείγματος. </a:t>
            </a:r>
            <a:endParaRPr lang="en-US" sz="2400" dirty="0">
              <a:latin typeface="Arial" panose="020B0604020202020204" pitchFamily="34" charset="0"/>
              <a:cs typeface="Arial" panose="020B0604020202020204" pitchFamily="34" charset="0"/>
            </a:endParaRPr>
          </a:p>
          <a:p>
            <a:pPr marL="342863" indent="-342863">
              <a:buFont typeface="Arial" panose="020B0604020202020204" pitchFamily="34" charset="0"/>
              <a:buChar char="•"/>
            </a:pPr>
            <a:r>
              <a:rPr lang="el-GR" sz="2400" dirty="0">
                <a:latin typeface="Arial" panose="020B0604020202020204" pitchFamily="34" charset="0"/>
                <a:cs typeface="Arial" panose="020B0604020202020204" pitchFamily="34" charset="0"/>
              </a:rPr>
              <a:t>Από τους ερωτηθέντες το 52% είναι κάτοικοι Ύψωνα , 23% από το </a:t>
            </a:r>
            <a:r>
              <a:rPr lang="el-GR" sz="2400" dirty="0" err="1">
                <a:latin typeface="Arial" panose="020B0604020202020204" pitchFamily="34" charset="0"/>
                <a:cs typeface="Arial" panose="020B0604020202020204" pitchFamily="34" charset="0"/>
              </a:rPr>
              <a:t>Κολόσσι</a:t>
            </a:r>
            <a:r>
              <a:rPr lang="el-GR" sz="2400" dirty="0">
                <a:latin typeface="Arial" panose="020B0604020202020204" pitchFamily="34" charset="0"/>
                <a:cs typeface="Arial" panose="020B0604020202020204" pitchFamily="34" charset="0"/>
              </a:rPr>
              <a:t> και σε μικρότερα ποσοστά από χωριά της γύρω περιοχής.</a:t>
            </a:r>
          </a:p>
          <a:p>
            <a:pPr marL="342863" indent="-342863">
              <a:buFont typeface="Arial" panose="020B0604020202020204" pitchFamily="34" charset="0"/>
              <a:buChar char="•"/>
            </a:pPr>
            <a:r>
              <a:rPr lang="el-GR" sz="2400" dirty="0">
                <a:latin typeface="Arial" panose="020B0604020202020204" pitchFamily="34" charset="0"/>
                <a:cs typeface="Arial" panose="020B0604020202020204" pitchFamily="34" charset="0"/>
              </a:rPr>
              <a:t>Στην ερώτηση αν γνωρίζουν τι είναι τα Πράσινα Σημεία, ένα μεγάλο ποσοστό της τάξης του 77 % απάντησε θετικά.  Το 23% δεν γνωρίζει και αυτό είναι μια πρώτη ένδειξη της έλλειψης ενημέρωσης. </a:t>
            </a:r>
            <a:endParaRPr lang="en-US" sz="2400" dirty="0">
              <a:latin typeface="Arial" panose="020B0604020202020204" pitchFamily="34" charset="0"/>
              <a:cs typeface="Arial" panose="020B0604020202020204" pitchFamily="34" charset="0"/>
            </a:endParaRPr>
          </a:p>
          <a:p>
            <a:pPr marL="342863" indent="-342863">
              <a:buFont typeface="Arial" panose="020B0604020202020204" pitchFamily="34" charset="0"/>
              <a:buChar char="•"/>
            </a:pPr>
            <a:r>
              <a:rPr lang="el-GR" sz="2400" dirty="0">
                <a:latin typeface="Arial" panose="020B0604020202020204" pitchFamily="34" charset="0"/>
                <a:cs typeface="Arial" panose="020B0604020202020204" pitchFamily="34" charset="0"/>
              </a:rPr>
              <a:t>Στο ερώτημα αν έχουν ενημερωθεί για την λειτουργία του Πράσινου Σημείου που λειτουργεί στην περιοχή τους, το 32% απάντησε ότι δεν έχουν ενημερωθεί, το 32% ενημερώθηκαν από το οικογενειακό τους περιβάλλον, 24% από τις κοινοτικές αρχές και 12% από τα μέσα μαζικής ενημέρωσης. Τα ποσοστά αποδεικνύουν την έλλειψη ενημέρωσης από τις κοινότητες. Αυτό δικαιολογείται από το γεγονός ότι δεν θεωρούν δική τους ευθύνη την ενημέρωση  της λειτουργίας, τη στιγμή που δεν έχουν κανένα οικονομικό όφελος.</a:t>
            </a:r>
            <a:endParaRPr lang="en-US" sz="2400" dirty="0">
              <a:latin typeface="Arial" panose="020B0604020202020204" pitchFamily="34" charset="0"/>
              <a:cs typeface="Arial" panose="020B0604020202020204" pitchFamily="34" charset="0"/>
            </a:endParaRPr>
          </a:p>
          <a:p>
            <a:pPr marL="342863" indent="-342863">
              <a:buFont typeface="Arial" panose="020B0604020202020204" pitchFamily="34" charset="0"/>
              <a:buChar char="•"/>
            </a:pPr>
            <a:r>
              <a:rPr lang="el-GR" sz="2400" dirty="0">
                <a:latin typeface="Arial" panose="020B0604020202020204" pitchFamily="34" charset="0"/>
                <a:cs typeface="Arial" panose="020B0604020202020204" pitchFamily="34" charset="0"/>
              </a:rPr>
              <a:t>Οι περισσότεροι στην ερώτηση αν ανακυκλώνουν απάντησαν θετικά, ποσοστό 84%, ενώ ένα μικρό ποσοστό, 16% απάντησε αρνητικά. Αυτό αποδεικνύει ότι ο Κύπριος πολίτης άρχισε σιγά σιγά να αντιλαμβάνεται τη σημασία της ανακύκλωσης τόσο για τον ίδιο όσο και για το περιβάλλον στο οποίο ζει. </a:t>
            </a:r>
            <a:endParaRPr lang="en-US" sz="2400" dirty="0">
              <a:latin typeface="Arial" panose="020B0604020202020204" pitchFamily="34" charset="0"/>
              <a:cs typeface="Arial" panose="020B0604020202020204" pitchFamily="34" charset="0"/>
            </a:endParaRPr>
          </a:p>
          <a:p>
            <a:pPr marL="342863" indent="-342863">
              <a:buFont typeface="Arial" panose="020B0604020202020204" pitchFamily="34" charset="0"/>
              <a:buChar char="•"/>
            </a:pPr>
            <a:r>
              <a:rPr lang="el-GR" sz="2400" dirty="0">
                <a:latin typeface="Arial" panose="020B0604020202020204" pitchFamily="34" charset="0"/>
                <a:cs typeface="Arial" panose="020B0604020202020204" pitchFamily="34" charset="0"/>
              </a:rPr>
              <a:t>Από τις απαντήσεις που δόθηκαν για το είδος των υλικών τα οποία ανακυκλώνουν φαίνεται ότι τα πλαστικά, το χαρτί και τα ρούχα είναι τα υλικά τα οποία έχουν συνηθίσει να ανακυκλώνουν. Υπάρχουν πολλά περιθώρια ανακύκλωσης υλικών τα οποία δεν γνωρίζουν ότι ανακυκλώνονται όπως τα ογκώδη υλικά, τα </a:t>
            </a:r>
            <a:r>
              <a:rPr lang="el-GR" sz="2400" dirty="0" err="1">
                <a:latin typeface="Arial" panose="020B0604020202020204" pitchFamily="34" charset="0"/>
                <a:cs typeface="Arial" panose="020B0604020202020204" pitchFamily="34" charset="0"/>
              </a:rPr>
              <a:t>τηγανέλαια</a:t>
            </a:r>
            <a:r>
              <a:rPr lang="el-GR" sz="2400" dirty="0">
                <a:latin typeface="Arial" panose="020B0604020202020204" pitchFamily="34" charset="0"/>
                <a:cs typeface="Arial" panose="020B0604020202020204" pitchFamily="34" charset="0"/>
              </a:rPr>
              <a:t> και τα φάρμακα. </a:t>
            </a:r>
            <a:endParaRPr lang="en-US" sz="2400" dirty="0">
              <a:latin typeface="Arial" panose="020B0604020202020204" pitchFamily="34" charset="0"/>
              <a:cs typeface="Arial" panose="020B0604020202020204" pitchFamily="34" charset="0"/>
            </a:endParaRPr>
          </a:p>
        </p:txBody>
      </p:sp>
      <p:sp>
        <p:nvSpPr>
          <p:cNvPr id="11" name="TextBox 10"/>
          <p:cNvSpPr txBox="1"/>
          <p:nvPr/>
        </p:nvSpPr>
        <p:spPr>
          <a:xfrm>
            <a:off x="14782380" y="33189291"/>
            <a:ext cx="4572608" cy="2677646"/>
          </a:xfrm>
          <a:prstGeom prst="rect">
            <a:avLst/>
          </a:prstGeom>
          <a:noFill/>
        </p:spPr>
        <p:txBody>
          <a:bodyPr wrap="square" lIns="91430" tIns="45715" rIns="91430" bIns="45715" rtlCol="0">
            <a:spAutoFit/>
          </a:bodyPr>
          <a:lstStyle/>
          <a:p>
            <a:pPr algn="just"/>
            <a:r>
              <a:rPr lang="el-GR" sz="2800" b="1" dirty="0">
                <a:latin typeface="Arial" panose="020B0604020202020204" pitchFamily="34" charset="0"/>
                <a:cs typeface="Arial" panose="020B0604020202020204" pitchFamily="34" charset="0"/>
              </a:rPr>
              <a:t>Μαθητές</a:t>
            </a:r>
            <a:r>
              <a:rPr lang="el-GR" sz="2800" dirty="0">
                <a:latin typeface="Arial" panose="020B0604020202020204" pitchFamily="34" charset="0"/>
                <a:cs typeface="Arial" panose="020B0604020202020204" pitchFamily="34" charset="0"/>
              </a:rPr>
              <a:t> </a:t>
            </a:r>
          </a:p>
          <a:p>
            <a:pPr algn="just"/>
            <a:r>
              <a:rPr lang="el-GR" sz="2800" dirty="0" err="1">
                <a:latin typeface="Arial" panose="020B0604020202020204" pitchFamily="34" charset="0"/>
                <a:cs typeface="Arial" panose="020B0604020202020204" pitchFamily="34" charset="0"/>
              </a:rPr>
              <a:t>Ασπρή</a:t>
            </a:r>
            <a:r>
              <a:rPr lang="el-GR" sz="2800" dirty="0">
                <a:latin typeface="Arial" panose="020B0604020202020204" pitchFamily="34" charset="0"/>
                <a:cs typeface="Arial" panose="020B0604020202020204" pitchFamily="34" charset="0"/>
              </a:rPr>
              <a:t> </a:t>
            </a:r>
            <a:r>
              <a:rPr lang="el-GR" sz="2800" dirty="0" err="1">
                <a:latin typeface="Arial" panose="020B0604020202020204" pitchFamily="34" charset="0"/>
                <a:cs typeface="Arial" panose="020B0604020202020204" pitchFamily="34" charset="0"/>
              </a:rPr>
              <a:t>Ιωάννια</a:t>
            </a:r>
            <a:r>
              <a:rPr lang="el-GR" sz="2800" dirty="0">
                <a:latin typeface="Arial" panose="020B0604020202020204" pitchFamily="34" charset="0"/>
                <a:cs typeface="Arial" panose="020B0604020202020204" pitchFamily="34" charset="0"/>
              </a:rPr>
              <a:t>, Α21</a:t>
            </a:r>
          </a:p>
          <a:p>
            <a:pPr algn="just"/>
            <a:r>
              <a:rPr lang="el-GR" sz="2800" dirty="0">
                <a:latin typeface="Arial" panose="020B0604020202020204" pitchFamily="34" charset="0"/>
                <a:cs typeface="Arial" panose="020B0604020202020204" pitchFamily="34" charset="0"/>
              </a:rPr>
              <a:t>Αχιλλέως </a:t>
            </a:r>
            <a:r>
              <a:rPr lang="el-GR" sz="2800" dirty="0" err="1">
                <a:latin typeface="Arial" panose="020B0604020202020204" pitchFamily="34" charset="0"/>
                <a:cs typeface="Arial" panose="020B0604020202020204" pitchFamily="34" charset="0"/>
              </a:rPr>
              <a:t>Σιμώνα</a:t>
            </a:r>
            <a:r>
              <a:rPr lang="el-GR" sz="2800" dirty="0">
                <a:latin typeface="Arial" panose="020B0604020202020204" pitchFamily="34" charset="0"/>
                <a:cs typeface="Arial" panose="020B0604020202020204" pitchFamily="34" charset="0"/>
              </a:rPr>
              <a:t>, Α21</a:t>
            </a:r>
            <a:endParaRPr lang="en-US" sz="2800" dirty="0">
              <a:latin typeface="Arial" panose="020B0604020202020204" pitchFamily="34" charset="0"/>
              <a:cs typeface="Arial" panose="020B0604020202020204" pitchFamily="34" charset="0"/>
            </a:endParaRPr>
          </a:p>
          <a:p>
            <a:pPr algn="just"/>
            <a:r>
              <a:rPr lang="el-GR" sz="2800" dirty="0">
                <a:latin typeface="Arial" panose="020B0604020202020204" pitchFamily="34" charset="0"/>
                <a:cs typeface="Arial" panose="020B0604020202020204" pitchFamily="34" charset="0"/>
              </a:rPr>
              <a:t>Βοσκού Κωνσταντίνος Α11</a:t>
            </a:r>
          </a:p>
          <a:p>
            <a:pPr algn="just"/>
            <a:r>
              <a:rPr lang="el-GR" sz="2800" dirty="0">
                <a:latin typeface="Arial" panose="020B0604020202020204" pitchFamily="34" charset="0"/>
                <a:cs typeface="Arial" panose="020B0604020202020204" pitchFamily="34" charset="0"/>
              </a:rPr>
              <a:t>Μιχαήλ ‘</a:t>
            </a:r>
            <a:r>
              <a:rPr lang="el-GR" sz="2800" dirty="0" err="1">
                <a:latin typeface="Arial" panose="020B0604020202020204" pitchFamily="34" charset="0"/>
                <a:cs typeface="Arial" panose="020B0604020202020204" pitchFamily="34" charset="0"/>
              </a:rPr>
              <a:t>Ολγα</a:t>
            </a:r>
            <a:r>
              <a:rPr lang="el-GR" sz="2800" dirty="0">
                <a:latin typeface="Arial" panose="020B0604020202020204" pitchFamily="34" charset="0"/>
                <a:cs typeface="Arial" panose="020B0604020202020204" pitchFamily="34" charset="0"/>
              </a:rPr>
              <a:t>, Α23 </a:t>
            </a:r>
          </a:p>
          <a:p>
            <a:pPr algn="just"/>
            <a:r>
              <a:rPr lang="el-GR" sz="2800" dirty="0" err="1">
                <a:latin typeface="Arial" panose="020B0604020202020204" pitchFamily="34" charset="0"/>
                <a:cs typeface="Arial" panose="020B0604020202020204" pitchFamily="34" charset="0"/>
              </a:rPr>
              <a:t>Παπαχρίστου</a:t>
            </a:r>
            <a:r>
              <a:rPr lang="el-GR" sz="2800" dirty="0">
                <a:latin typeface="Arial" panose="020B0604020202020204" pitchFamily="34" charset="0"/>
                <a:cs typeface="Arial" panose="020B0604020202020204" pitchFamily="34" charset="0"/>
              </a:rPr>
              <a:t> Ρεβέκκα, </a:t>
            </a:r>
            <a:r>
              <a:rPr lang="el-GR" sz="2800" dirty="0" smtClean="0">
                <a:latin typeface="Arial" panose="020B0604020202020204" pitchFamily="34" charset="0"/>
                <a:cs typeface="Arial" panose="020B0604020202020204" pitchFamily="34" charset="0"/>
              </a:rPr>
              <a:t>Β42</a:t>
            </a:r>
            <a:endParaRPr lang="el-GR" sz="2800" dirty="0">
              <a:latin typeface="Arial" panose="020B0604020202020204" pitchFamily="34" charset="0"/>
              <a:cs typeface="Arial" panose="020B0604020202020204" pitchFamily="34" charset="0"/>
            </a:endParaRPr>
          </a:p>
        </p:txBody>
      </p:sp>
      <p:sp>
        <p:nvSpPr>
          <p:cNvPr id="17" name="TextBox 16"/>
          <p:cNvSpPr txBox="1"/>
          <p:nvPr/>
        </p:nvSpPr>
        <p:spPr>
          <a:xfrm>
            <a:off x="13249673" y="27556990"/>
            <a:ext cx="15168176" cy="5632301"/>
          </a:xfrm>
          <a:prstGeom prst="rect">
            <a:avLst/>
          </a:prstGeom>
          <a:noFill/>
          <a:ln>
            <a:solidFill>
              <a:schemeClr val="accent3">
                <a:lumMod val="50000"/>
              </a:schemeClr>
            </a:solidFill>
          </a:ln>
        </p:spPr>
        <p:txBody>
          <a:bodyPr wrap="square" lIns="91430" tIns="45715" rIns="91430" bIns="45715" rtlCol="0">
            <a:spAutoFit/>
          </a:bodyPr>
          <a:lstStyle/>
          <a:p>
            <a:pPr>
              <a:lnSpc>
                <a:spcPct val="150000"/>
              </a:lnSpc>
            </a:pPr>
            <a:r>
              <a:rPr lang="el-GR" sz="2400" dirty="0">
                <a:latin typeface="Arial" panose="020B0604020202020204" pitchFamily="34" charset="0"/>
                <a:cs typeface="Arial" panose="020B0604020202020204" pitchFamily="34" charset="0"/>
              </a:rPr>
              <a:t>7</a:t>
            </a:r>
            <a:r>
              <a:rPr lang="el-GR" sz="2400" dirty="0" smtClean="0">
                <a:latin typeface="Arial" panose="020B0604020202020204" pitchFamily="34" charset="0"/>
                <a:cs typeface="Arial" panose="020B0604020202020204" pitchFamily="34" charset="0"/>
              </a:rPr>
              <a:t>.</a:t>
            </a:r>
            <a:r>
              <a:rPr lang="el-GR" sz="2400" dirty="0">
                <a:latin typeface="Arial" panose="020B0604020202020204" pitchFamily="34" charset="0"/>
                <a:cs typeface="Arial" panose="020B0604020202020204" pitchFamily="34" charset="0"/>
              </a:rPr>
              <a:t> Δράσεις - Εισηγήσεις </a:t>
            </a:r>
            <a:endParaRPr lang="el-GR" sz="24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l-GR" sz="2400" dirty="0" smtClean="0">
                <a:latin typeface="Arial" panose="020B0604020202020204" pitchFamily="34" charset="0"/>
                <a:cs typeface="Arial" panose="020B0604020202020204" pitchFamily="34" charset="0"/>
              </a:rPr>
              <a:t>Τοποθετήθηκε  </a:t>
            </a:r>
            <a:r>
              <a:rPr lang="el-GR" sz="2400" dirty="0">
                <a:latin typeface="Arial" panose="020B0604020202020204" pitchFamily="34" charset="0"/>
                <a:cs typeface="Arial" panose="020B0604020202020204" pitchFamily="34" charset="0"/>
              </a:rPr>
              <a:t>δοχείο συλλογής </a:t>
            </a:r>
            <a:r>
              <a:rPr lang="el-GR" sz="2400" dirty="0" err="1">
                <a:latin typeface="Arial" panose="020B0604020202020204" pitchFamily="34" charset="0"/>
                <a:cs typeface="Arial" panose="020B0604020202020204" pitchFamily="34" charset="0"/>
              </a:rPr>
              <a:t>τηγανελαίων</a:t>
            </a:r>
            <a:r>
              <a:rPr lang="el-GR" sz="2400" dirty="0">
                <a:latin typeface="Arial" panose="020B0604020202020204" pitchFamily="34" charset="0"/>
                <a:cs typeface="Arial" panose="020B0604020202020204" pitchFamily="34" charset="0"/>
              </a:rPr>
              <a:t> στο Πράσινο Σημείο </a:t>
            </a:r>
            <a:r>
              <a:rPr lang="el-GR" sz="2400" dirty="0" err="1">
                <a:latin typeface="Arial" panose="020B0604020202020204" pitchFamily="34" charset="0"/>
                <a:cs typeface="Arial" panose="020B0604020202020204" pitchFamily="34" charset="0"/>
              </a:rPr>
              <a:t>Κολοσσίου</a:t>
            </a:r>
            <a:r>
              <a:rPr lang="el-GR" sz="2400" dirty="0">
                <a:latin typeface="Arial" panose="020B0604020202020204" pitchFamily="34" charset="0"/>
                <a:cs typeface="Arial" panose="020B0604020202020204" pitchFamily="34" charset="0"/>
              </a:rPr>
              <a:t>. Τα έσοδα από τη συλλογή  θα διατίθενται  για  ανάγκες του σχολείου μας. </a:t>
            </a:r>
          </a:p>
          <a:p>
            <a:pPr marL="342900" indent="-342900">
              <a:lnSpc>
                <a:spcPct val="150000"/>
              </a:lnSpc>
              <a:buFont typeface="Arial" panose="020B0604020202020204" pitchFamily="34" charset="0"/>
              <a:buChar char="•"/>
            </a:pPr>
            <a:r>
              <a:rPr lang="el-GR" sz="2400" dirty="0">
                <a:latin typeface="Arial" panose="020B0604020202020204" pitchFamily="34" charset="0"/>
                <a:cs typeface="Arial" panose="020B0604020202020204" pitchFamily="34" charset="0"/>
              </a:rPr>
              <a:t>Ετοιμάσαμε τρίπτυχο το οποίο δόθηκε σε όλη τη μαθητική κοινότητα. Περιλαμβάνει ενημέρωση για τη λειτουργία του Πράσινου Σημείου στην περιοχή μας, τους στόχους λειτουργίας του και το οικονομικό όφελος στη μαθητική κοινότητα από τη συλλογή των </a:t>
            </a:r>
            <a:r>
              <a:rPr lang="el-GR" sz="2400" dirty="0" err="1">
                <a:latin typeface="Arial" panose="020B0604020202020204" pitchFamily="34" charset="0"/>
                <a:cs typeface="Arial" panose="020B0604020202020204" pitchFamily="34" charset="0"/>
              </a:rPr>
              <a:t>τηγανελαίων</a:t>
            </a:r>
            <a:r>
              <a:rPr lang="el-GR"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l-GR" sz="2400" dirty="0">
                <a:latin typeface="Arial" panose="020B0604020202020204" pitchFamily="34" charset="0"/>
                <a:cs typeface="Arial" panose="020B0604020202020204" pitchFamily="34" charset="0"/>
              </a:rPr>
              <a:t>Μια εισήγησή μας προς τον ΟΕΔΑ είναι η ύπαρξη οικονομικών κινήτρων στις κοινότητες. Στα Πράσινα Σημεία καταγράφονται τα στοιχεία των ατόμων που προσέρχονται, όπως τη περιοχή που διαμένουν και τα υλικά παράδοσης. Αυτά τα στοιχεία να συγκεντρώνονται για κάθε περιοχή και να τους παρέχονται </a:t>
            </a:r>
            <a:r>
              <a:rPr lang="el-GR" sz="2400" dirty="0" err="1">
                <a:latin typeface="Arial" panose="020B0604020202020204" pitchFamily="34" charset="0"/>
                <a:cs typeface="Arial" panose="020B0604020202020204" pitchFamily="34" charset="0"/>
              </a:rPr>
              <a:t>φοροελαφρύνσεις</a:t>
            </a:r>
            <a:r>
              <a:rPr lang="el-GR"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26" name="Picture 25" descr="http://www.sxolioadmin.org/lyk/lykkolossiou/pallogo.jpg"/>
          <p:cNvPicPr/>
          <p:nvPr/>
        </p:nvPicPr>
        <p:blipFill>
          <a:blip r:embed="rId11">
            <a:extLst>
              <a:ext uri="{28A0092B-C50C-407E-A947-70E740481C1C}">
                <a14:useLocalDpi xmlns:a14="http://schemas.microsoft.com/office/drawing/2010/main" val="0"/>
              </a:ext>
            </a:extLst>
          </a:blip>
          <a:srcRect/>
          <a:stretch>
            <a:fillRect/>
          </a:stretch>
        </p:blipFill>
        <p:spPr bwMode="auto">
          <a:xfrm>
            <a:off x="26931192" y="2476062"/>
            <a:ext cx="1516679" cy="1412620"/>
          </a:xfrm>
          <a:prstGeom prst="rect">
            <a:avLst/>
          </a:prstGeom>
          <a:noFill/>
          <a:ln>
            <a:noFill/>
          </a:ln>
        </p:spPr>
      </p:pic>
      <p:pic>
        <p:nvPicPr>
          <p:cNvPr id="102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80464" y="32562783"/>
            <a:ext cx="3181819" cy="2211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07868" y="33410127"/>
            <a:ext cx="3139204" cy="2235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5417" y="16977063"/>
            <a:ext cx="2980129" cy="14486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89027" y="16978537"/>
            <a:ext cx="2980800" cy="1449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41285" y="21991743"/>
            <a:ext cx="1294928" cy="15785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012681" y="17069853"/>
            <a:ext cx="2980800" cy="1449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015115" y="17049259"/>
            <a:ext cx="2980800" cy="1449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8947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1089</Words>
  <Application>Microsoft Office PowerPoint</Application>
  <PresentationFormat>Custom</PresentationFormat>
  <Paragraphs>81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«Πόσο Πράσινα είναι τα Σημεία μας»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33</cp:revision>
  <dcterms:created xsi:type="dcterms:W3CDTF">2019-03-10T07:15:40Z</dcterms:created>
  <dcterms:modified xsi:type="dcterms:W3CDTF">2019-03-12T18:17:00Z</dcterms:modified>
</cp:coreProperties>
</file>