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0425" cy="39600188"/>
  <p:notesSz cx="6858000" cy="9144000"/>
  <p:defaultTextStyle>
    <a:defPPr>
      <a:defRPr lang="en-US"/>
    </a:defPPr>
    <a:lvl1pPr marL="0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1pPr>
    <a:lvl2pPr marL="1641577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2pPr>
    <a:lvl3pPr marL="3283153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3pPr>
    <a:lvl4pPr marL="4924730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4pPr>
    <a:lvl5pPr marL="6566306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5pPr>
    <a:lvl6pPr marL="8207883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6pPr>
    <a:lvl7pPr marL="9849460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7pPr>
    <a:lvl8pPr marL="11491036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8pPr>
    <a:lvl9pPr marL="13132613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691" y="4195"/>
      </p:cViewPr>
      <p:guideLst>
        <p:guide orient="horz" pos="12472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6480867"/>
            <a:ext cx="24480361" cy="1378673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0799268"/>
            <a:ext cx="21600319" cy="9560876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21B4-E7B0-496E-BF05-E34312D06F9F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18C7-9FB5-4936-A42E-D5FC252A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6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21B4-E7B0-496E-BF05-E34312D06F9F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18C7-9FB5-4936-A42E-D5FC252A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8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108343"/>
            <a:ext cx="6210092" cy="335593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108343"/>
            <a:ext cx="18270270" cy="335593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21B4-E7B0-496E-BF05-E34312D06F9F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18C7-9FB5-4936-A42E-D5FC252A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1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21B4-E7B0-496E-BF05-E34312D06F9F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18C7-9FB5-4936-A42E-D5FC252A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9872559"/>
            <a:ext cx="24840367" cy="16472575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6500971"/>
            <a:ext cx="24840367" cy="8662538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21B4-E7B0-496E-BF05-E34312D06F9F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18C7-9FB5-4936-A42E-D5FC252A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5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0541716"/>
            <a:ext cx="12240181" cy="251259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0541716"/>
            <a:ext cx="12240181" cy="251259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21B4-E7B0-496E-BF05-E34312D06F9F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18C7-9FB5-4936-A42E-D5FC252A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5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108352"/>
            <a:ext cx="24840367" cy="76542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9707549"/>
            <a:ext cx="12183928" cy="4757520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4465069"/>
            <a:ext cx="12183928" cy="2127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9707549"/>
            <a:ext cx="12243932" cy="4757520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4465069"/>
            <a:ext cx="12243932" cy="2127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21B4-E7B0-496E-BF05-E34312D06F9F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18C7-9FB5-4936-A42E-D5FC252A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4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21B4-E7B0-496E-BF05-E34312D06F9F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18C7-9FB5-4936-A42E-D5FC252A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1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21B4-E7B0-496E-BF05-E34312D06F9F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18C7-9FB5-4936-A42E-D5FC252A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9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640012"/>
            <a:ext cx="9288887" cy="9240044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701703"/>
            <a:ext cx="14580215" cy="28141800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1880056"/>
            <a:ext cx="9288887" cy="22009274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21B4-E7B0-496E-BF05-E34312D06F9F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18C7-9FB5-4936-A42E-D5FC252A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2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640012"/>
            <a:ext cx="9288887" cy="9240044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701703"/>
            <a:ext cx="14580215" cy="28141800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1880056"/>
            <a:ext cx="9288887" cy="22009274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21B4-E7B0-496E-BF05-E34312D06F9F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18C7-9FB5-4936-A42E-D5FC252A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9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108352"/>
            <a:ext cx="24840367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0541716"/>
            <a:ext cx="24840367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6703516"/>
            <a:ext cx="6480096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E21B4-E7B0-496E-BF05-E34312D06F9F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6703516"/>
            <a:ext cx="9720143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6703516"/>
            <a:ext cx="6480096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F18C7-9FB5-4936-A42E-D5FC252A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6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hyperlink" Target="https://pafospress.com/author/pafospress/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hyperlink" Target="http://perivallon2015.blogspot.com/2015/02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jpeg"/><Relationship Id="rId5" Type="http://schemas.openxmlformats.org/officeDocument/2006/relationships/image" Target="../media/image1.png"/><Relationship Id="rId15" Type="http://schemas.openxmlformats.org/officeDocument/2006/relationships/image" Target="../media/image11.jpeg"/><Relationship Id="rId10" Type="http://schemas.openxmlformats.org/officeDocument/2006/relationships/image" Target="../media/image6.png"/><Relationship Id="rId4" Type="http://schemas.openxmlformats.org/officeDocument/2006/relationships/hyperlink" Target="https://24h.com.cy/author/24h/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26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28346400" cy="2743200"/>
          </a:xfrm>
        </p:spPr>
        <p:txBody>
          <a:bodyPr>
            <a:normAutofit/>
          </a:bodyPr>
          <a:lstStyle/>
          <a:p>
            <a:r>
              <a:rPr lang="el-GR" sz="8800" b="1" dirty="0" smtClean="0">
                <a:latin typeface="Calibri" panose="020F0502020204030204" pitchFamily="34" charset="0"/>
              </a:rPr>
              <a:t>Οι επιδράσεις του τουρισμού στο φυσικό και ανθρωπογενές περιβάλλον της Πάφου</a:t>
            </a:r>
            <a:endParaRPr lang="en-US" sz="8800" b="1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03513" y="35332049"/>
            <a:ext cx="9468464" cy="2861188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</a:pPr>
            <a:r>
              <a:rPr lang="el-GR" sz="2800" b="1" dirty="0" smtClean="0"/>
              <a:t>Μαθητική ομάδα:</a:t>
            </a:r>
          </a:p>
          <a:p>
            <a:pPr algn="just">
              <a:spcBef>
                <a:spcPts val="600"/>
              </a:spcBef>
            </a:pPr>
            <a:r>
              <a:rPr lang="el-GR" sz="2500" dirty="0" smtClean="0"/>
              <a:t>Κωνσταντίνα Νεοφύτου, Μαρία </a:t>
            </a:r>
            <a:r>
              <a:rPr lang="el-GR" sz="2500" dirty="0" err="1" smtClean="0"/>
              <a:t>Μποσμαλή</a:t>
            </a:r>
            <a:r>
              <a:rPr lang="el-GR" sz="2500" dirty="0" smtClean="0"/>
              <a:t>, Αύρα Χ’ Σοφοκλέους,</a:t>
            </a:r>
          </a:p>
          <a:p>
            <a:pPr algn="just">
              <a:spcBef>
                <a:spcPts val="600"/>
              </a:spcBef>
            </a:pPr>
            <a:r>
              <a:rPr lang="el-GR" sz="2500" dirty="0" smtClean="0"/>
              <a:t>Χρήστος Χ’ Ευτυχίου,  Μαρία Αντωνίου </a:t>
            </a:r>
          </a:p>
          <a:p>
            <a:pPr algn="just">
              <a:spcBef>
                <a:spcPts val="600"/>
              </a:spcBef>
            </a:pPr>
            <a:r>
              <a:rPr lang="el-GR" sz="2500" b="1" dirty="0" smtClean="0"/>
              <a:t>Σχολική χρονιά: 2018-19</a:t>
            </a:r>
          </a:p>
          <a:p>
            <a:pPr algn="just">
              <a:spcBef>
                <a:spcPts val="600"/>
              </a:spcBef>
            </a:pPr>
            <a:r>
              <a:rPr lang="el-GR" sz="2500" b="1" dirty="0" smtClean="0"/>
              <a:t>Σχολείο: Λύκειο Αγ. Νεοφύτου Πάφου</a:t>
            </a:r>
          </a:p>
          <a:p>
            <a:pPr algn="just">
              <a:spcBef>
                <a:spcPts val="600"/>
              </a:spcBef>
            </a:pPr>
            <a:r>
              <a:rPr lang="el-GR" sz="2500" b="1" u="sng" dirty="0" smtClean="0"/>
              <a:t>Υπ. Καθηγητής: </a:t>
            </a:r>
            <a:r>
              <a:rPr lang="el-GR" sz="2500" dirty="0" smtClean="0"/>
              <a:t>Παντελής Σπύρου</a:t>
            </a:r>
            <a:endParaRPr lang="en-US" sz="25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53615" y="33843572"/>
            <a:ext cx="963338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Βιβλιογραφία:</a:t>
            </a:r>
          </a:p>
          <a:p>
            <a:pPr lvl="0"/>
            <a:r>
              <a:rPr lang="en-US" sz="1200" dirty="0" err="1"/>
              <a:t>iKypros</a:t>
            </a:r>
            <a:r>
              <a:rPr lang="el-GR" sz="1200" dirty="0"/>
              <a:t>.</a:t>
            </a:r>
            <a:r>
              <a:rPr lang="en-US" sz="1200" dirty="0"/>
              <a:t>com</a:t>
            </a:r>
            <a:r>
              <a:rPr lang="el-GR" sz="1200" dirty="0"/>
              <a:t>: «Τι απαντά η Πολεοδομία Πάφου για τις Θαλασσινές Σπηλιές», (28.2.2018)</a:t>
            </a:r>
            <a:endParaRPr lang="en-US" sz="1200" dirty="0"/>
          </a:p>
          <a:p>
            <a:pPr lvl="0"/>
            <a:r>
              <a:rPr lang="el-GR" sz="1200" dirty="0"/>
              <a:t>Κίνημα Οικολόγων </a:t>
            </a:r>
            <a:r>
              <a:rPr lang="el-GR" sz="1200" dirty="0" err="1"/>
              <a:t>Περβαλλοντιστών</a:t>
            </a:r>
            <a:r>
              <a:rPr lang="el-GR" sz="1200" dirty="0"/>
              <a:t>: «Ρύπανση της θάλασσας της Πάφου-                                Αγωγός μεταφέρει λύματα στη θάλασσα», (27.7.17)</a:t>
            </a:r>
            <a:endParaRPr lang="en-US" sz="1200" dirty="0"/>
          </a:p>
          <a:p>
            <a:pPr lvl="0"/>
            <a:r>
              <a:rPr lang="el-GR" sz="1200" u="sng" dirty="0">
                <a:hlinkClick r:id="rId2"/>
              </a:rPr>
              <a:t>http://perivallon2015.blogspot.com/2015/02/</a:t>
            </a:r>
            <a:r>
              <a:rPr lang="el-GR" sz="1200" dirty="0"/>
              <a:t> : « Περιβάλλον: Η ρύπανση της θάλασσας</a:t>
            </a:r>
            <a:r>
              <a:rPr lang="el-GR" sz="1200" dirty="0" smtClean="0"/>
              <a:t>»</a:t>
            </a:r>
          </a:p>
          <a:p>
            <a:pPr lvl="0"/>
            <a:r>
              <a:rPr lang="el-GR" sz="1600" dirty="0" smtClean="0"/>
              <a:t>καταγγέλλει </a:t>
            </a:r>
            <a:r>
              <a:rPr lang="el-GR" sz="1600" dirty="0"/>
              <a:t>ο πρόεδρος των χειμερινών κολυμβητών Πάφου» (27.7.17)</a:t>
            </a:r>
            <a:endParaRPr lang="en-US" sz="1600" dirty="0"/>
          </a:p>
          <a:p>
            <a:pPr lvl="0"/>
            <a:r>
              <a:rPr lang="en-US" sz="1600" dirty="0" err="1"/>
              <a:t>Philenews</a:t>
            </a:r>
            <a:r>
              <a:rPr lang="el-GR" sz="1600" dirty="0"/>
              <a:t>: « H ιστορία των σκουπιδιών στην Κύπρο» (5.11.2017)</a:t>
            </a:r>
            <a:endParaRPr lang="en-US" sz="1600" dirty="0"/>
          </a:p>
          <a:p>
            <a:pPr lvl="0"/>
            <a:r>
              <a:rPr lang="el-GR" sz="1600" dirty="0"/>
              <a:t>Πολίτης </a:t>
            </a:r>
            <a:r>
              <a:rPr lang="en-US" sz="1600" dirty="0"/>
              <a:t>News</a:t>
            </a:r>
            <a:r>
              <a:rPr lang="el-GR" sz="1600" dirty="0"/>
              <a:t>: «Κύπρος: Επιδόσεις για τα... σκουπίδια» (27.08.2016)</a:t>
            </a:r>
            <a:endParaRPr lang="en-US" sz="1600" dirty="0"/>
          </a:p>
          <a:p>
            <a:r>
              <a:rPr lang="el-GR" sz="1600" dirty="0"/>
              <a:t>Πηγή: </a:t>
            </a:r>
            <a:r>
              <a:rPr lang="en-US" sz="1600" dirty="0"/>
              <a:t>http</a:t>
            </a:r>
            <a:r>
              <a:rPr lang="el-GR" sz="1600" dirty="0"/>
              <a:t>://</a:t>
            </a:r>
            <a:r>
              <a:rPr lang="en-US" sz="1600" dirty="0" err="1"/>
              <a:t>politis</a:t>
            </a:r>
            <a:r>
              <a:rPr lang="el-GR" sz="1600" dirty="0"/>
              <a:t>.</a:t>
            </a:r>
            <a:r>
              <a:rPr lang="en-US" sz="1600" dirty="0"/>
              <a:t>com</a:t>
            </a:r>
            <a:r>
              <a:rPr lang="el-GR" sz="1600" dirty="0"/>
              <a:t>.</a:t>
            </a:r>
            <a:r>
              <a:rPr lang="en-US" sz="1600" dirty="0"/>
              <a:t>cy</a:t>
            </a:r>
            <a:r>
              <a:rPr lang="el-GR" sz="1600" dirty="0"/>
              <a:t>/</a:t>
            </a:r>
            <a:r>
              <a:rPr lang="en-US" sz="1600" dirty="0"/>
              <a:t>article</a:t>
            </a:r>
            <a:r>
              <a:rPr lang="el-GR" sz="1600" dirty="0"/>
              <a:t>/</a:t>
            </a:r>
            <a:r>
              <a:rPr lang="en-US" sz="1600" dirty="0" err="1"/>
              <a:t>kipros</a:t>
            </a:r>
            <a:r>
              <a:rPr lang="el-GR" sz="1600" dirty="0"/>
              <a:t>-</a:t>
            </a:r>
            <a:r>
              <a:rPr lang="en-US" sz="1600" dirty="0" err="1"/>
              <a:t>epidosis</a:t>
            </a:r>
            <a:r>
              <a:rPr lang="el-GR" sz="1600" dirty="0"/>
              <a:t>-</a:t>
            </a:r>
            <a:r>
              <a:rPr lang="en-US" sz="1600" dirty="0" err="1"/>
              <a:t>gia</a:t>
            </a:r>
            <a:r>
              <a:rPr lang="el-GR" sz="1600" dirty="0"/>
              <a:t>-</a:t>
            </a:r>
            <a:r>
              <a:rPr lang="en-US" sz="1600" dirty="0"/>
              <a:t>ta</a:t>
            </a:r>
            <a:r>
              <a:rPr lang="el-GR" sz="1600" dirty="0"/>
              <a:t>-</a:t>
            </a:r>
            <a:r>
              <a:rPr lang="en-US" sz="1600" dirty="0" err="1"/>
              <a:t>skoupidia</a:t>
            </a:r>
            <a:endParaRPr lang="en-US" sz="1600" dirty="0"/>
          </a:p>
          <a:p>
            <a:pPr lvl="0"/>
            <a:r>
              <a:rPr lang="el-GR" sz="1600" dirty="0"/>
              <a:t> </a:t>
            </a:r>
            <a:r>
              <a:rPr lang="el-GR" sz="1600" dirty="0" err="1">
                <a:hlinkClick r:id="rId3"/>
              </a:rPr>
              <a:t>Pafos</a:t>
            </a:r>
            <a:r>
              <a:rPr lang="el-GR" sz="1600" dirty="0">
                <a:hlinkClick r:id="rId3"/>
              </a:rPr>
              <a:t> </a:t>
            </a:r>
            <a:r>
              <a:rPr lang="el-GR" sz="1600" dirty="0" err="1">
                <a:hlinkClick r:id="rId3"/>
              </a:rPr>
              <a:t>Press</a:t>
            </a:r>
            <a:r>
              <a:rPr lang="el-GR" sz="1600" dirty="0"/>
              <a:t>: «Πήγαν στον Ακάμα και ανακάλυψαν πραγματικούς “θησαυρούς” </a:t>
            </a:r>
            <a:endParaRPr lang="el-GR" sz="1600" dirty="0" smtClean="0"/>
          </a:p>
          <a:p>
            <a:pPr lvl="0"/>
            <a:r>
              <a:rPr lang="el-GR" sz="1600" dirty="0" smtClean="0"/>
              <a:t>Εικόνες </a:t>
            </a:r>
            <a:r>
              <a:rPr lang="el-GR" sz="1600" dirty="0"/>
              <a:t>από το σημείο αποκαλύπτουν ένα μαγευτικό υπερθέαμα». (29.10.2018)</a:t>
            </a:r>
            <a:endParaRPr lang="en-US" sz="1600" dirty="0"/>
          </a:p>
          <a:p>
            <a:pPr lvl="0"/>
            <a:r>
              <a:rPr lang="en-US" sz="1600" dirty="0" err="1"/>
              <a:t>SigmaLive</a:t>
            </a:r>
            <a:r>
              <a:rPr lang="el-GR" sz="1600" dirty="0"/>
              <a:t>: «Γιατί γέμισε με σκουπίδια η Πάφος;» </a:t>
            </a:r>
            <a:r>
              <a:rPr lang="en-US" sz="1600" dirty="0"/>
              <a:t>City. Com (</a:t>
            </a:r>
            <a:r>
              <a:rPr lang="el-GR" sz="1600" dirty="0"/>
              <a:t>21.5.17</a:t>
            </a:r>
            <a:r>
              <a:rPr lang="en-US" sz="1600" dirty="0"/>
              <a:t>)</a:t>
            </a:r>
            <a:r>
              <a:rPr lang="el-GR" sz="1600" dirty="0"/>
              <a:t> </a:t>
            </a:r>
            <a:endParaRPr lang="en-US" sz="1600" dirty="0"/>
          </a:p>
          <a:p>
            <a:pPr lvl="0"/>
            <a:r>
              <a:rPr lang="el-GR" sz="1600" dirty="0"/>
              <a:t>Πολίτης </a:t>
            </a:r>
            <a:r>
              <a:rPr lang="en-US" sz="1600" dirty="0"/>
              <a:t>WebTV</a:t>
            </a:r>
            <a:r>
              <a:rPr lang="el-GR" sz="1600" dirty="0"/>
              <a:t>: «Η ξεχωριστή βιοποικιλότητα της Κύπρου (Web TV) –(8.3.18) </a:t>
            </a:r>
            <a:r>
              <a:rPr lang="el-GR" sz="1600" dirty="0" smtClean="0"/>
              <a:t>Πηγή</a:t>
            </a:r>
            <a:endParaRPr lang="en-US" sz="1600" dirty="0"/>
          </a:p>
          <a:p>
            <a:pPr lvl="0"/>
            <a:r>
              <a:rPr lang="el-GR" sz="1600" dirty="0"/>
              <a:t>Ελεγκτική Υπηρεσία Κύπρου: Έκθεση για τη Διαχείριση των παραλιών της Κύπρου (2018)</a:t>
            </a:r>
            <a:endParaRPr lang="en-US" sz="1600" dirty="0"/>
          </a:p>
          <a:p>
            <a:pPr lvl="0"/>
            <a:r>
              <a:rPr lang="el-GR" sz="1600" dirty="0"/>
              <a:t>Πολίτης: «Να σωθούν οι θαλάσσιες σπηλιές στην </a:t>
            </a:r>
            <a:r>
              <a:rPr lang="el-GR" sz="1600" dirty="0" err="1"/>
              <a:t>Πέγεια</a:t>
            </a:r>
            <a:r>
              <a:rPr lang="el-GR" sz="1600" dirty="0"/>
              <a:t>» (27.2.18) </a:t>
            </a:r>
            <a:r>
              <a:rPr lang="el-GR" sz="1600" dirty="0" smtClean="0"/>
              <a:t>Πηγή</a:t>
            </a:r>
            <a:r>
              <a:rPr lang="en-US" sz="1600" dirty="0" err="1" smtClean="0"/>
              <a:t>Philenews</a:t>
            </a:r>
            <a:r>
              <a:rPr lang="el-GR" sz="1600" dirty="0"/>
              <a:t>: </a:t>
            </a:r>
            <a:endParaRPr lang="el-GR" sz="1600" dirty="0" smtClean="0"/>
          </a:p>
          <a:p>
            <a:pPr lvl="0"/>
            <a:r>
              <a:rPr lang="el-GR" sz="1600" dirty="0" smtClean="0"/>
              <a:t>«</a:t>
            </a:r>
            <a:r>
              <a:rPr lang="el-GR" sz="1600" dirty="0"/>
              <a:t>Οι φώκιες άλλαξαν σχεδιασμούς για θεατρικό στην </a:t>
            </a:r>
            <a:r>
              <a:rPr lang="el-GR" sz="1600" dirty="0" err="1"/>
              <a:t>Πέγεια</a:t>
            </a:r>
            <a:r>
              <a:rPr lang="el-GR" sz="1600" dirty="0"/>
              <a:t>» (10.8.2017)</a:t>
            </a:r>
            <a:endParaRPr lang="en-US" sz="1600" dirty="0"/>
          </a:p>
          <a:p>
            <a:pPr lvl="0"/>
            <a:r>
              <a:rPr lang="en-US" sz="1600" dirty="0" err="1"/>
              <a:t>SigmaLive</a:t>
            </a:r>
            <a:r>
              <a:rPr lang="el-GR" sz="1600" dirty="0"/>
              <a:t>: «Πονοκέφαλος για τις Αρχές η ηχορύπανση στην Πάφο»-(03.11.2018)</a:t>
            </a:r>
            <a:endParaRPr lang="en-US" sz="1600" dirty="0"/>
          </a:p>
          <a:p>
            <a:pPr lvl="0"/>
            <a:r>
              <a:rPr lang="el-GR" sz="1600" dirty="0">
                <a:hlinkClick r:id="rId4"/>
              </a:rPr>
              <a:t>24h.com.cy</a:t>
            </a:r>
            <a:r>
              <a:rPr lang="el-GR" sz="1600" dirty="0"/>
              <a:t>: « Πάφος: Προκάλεσαν ηχορύπανση και κατασχέθηκαν μέχρι και ψηφιακοί δίσκοι!»-(12/08/2018)</a:t>
            </a:r>
            <a:endParaRPr lang="en-US" sz="1600" dirty="0"/>
          </a:p>
          <a:p>
            <a:pPr lvl="0"/>
            <a:r>
              <a:rPr lang="en-US" sz="1600" dirty="0" err="1"/>
              <a:t>Philenews</a:t>
            </a:r>
            <a:r>
              <a:rPr lang="el-GR" sz="1600" dirty="0"/>
              <a:t>: «Δύο καταγγελίες κέντρων αναψυχής για ηχορύπανση στην Πάφο» (16.7.2018)</a:t>
            </a:r>
            <a:endParaRPr lang="en-US" sz="1600" dirty="0"/>
          </a:p>
          <a:p>
            <a:pPr lvl="0"/>
            <a:r>
              <a:rPr lang="en-US" sz="1600" dirty="0" err="1"/>
              <a:t>OMEGAlive</a:t>
            </a:r>
            <a:r>
              <a:rPr lang="el-GR" sz="1600" dirty="0"/>
              <a:t>: « Καταγγελίες για ηχορύπανση και τροχαίες παραβάσεις από την Αστυνομία Πάφου»-(20-08-201</a:t>
            </a:r>
            <a:r>
              <a:rPr lang="el-GR" sz="1200" dirty="0"/>
              <a:t>7)</a:t>
            </a:r>
            <a:endParaRPr lang="en-US" sz="1200" dirty="0"/>
          </a:p>
          <a:p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10703" y="2743200"/>
            <a:ext cx="17215286" cy="84427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2800" b="1" u="sng" dirty="0"/>
              <a:t>Περίληψη:</a:t>
            </a:r>
            <a:endParaRPr lang="en-US" sz="2800" u="sng" dirty="0"/>
          </a:p>
          <a:p>
            <a:pPr algn="just"/>
            <a:r>
              <a:rPr lang="el-GR" sz="2500" dirty="0"/>
              <a:t>Τα τελευταία  χρόνια η περιοχή της Κ. Πάφου έχει προσελκύσει το ενδιαφέρον πολλών τουριστών από πολλές χώρες για την ομορφιά του φυσικού </a:t>
            </a:r>
            <a:r>
              <a:rPr lang="el-GR" sz="2500" dirty="0" smtClean="0"/>
              <a:t>περιβάλλοντος της και </a:t>
            </a:r>
            <a:r>
              <a:rPr lang="el-GR" sz="2500" dirty="0"/>
              <a:t>ως εκ τούτου έχει </a:t>
            </a:r>
            <a:r>
              <a:rPr lang="el-GR" sz="2500" dirty="0" smtClean="0"/>
              <a:t>αναπτυχθεί ως </a:t>
            </a:r>
            <a:r>
              <a:rPr lang="el-GR" sz="2500" dirty="0"/>
              <a:t>τουριστική περιοχή. Η τουριστική ανάπτυξη πέραν από τα οικονομικά οφέλη επιφέρει και πολλές αλλαγές στο φυσικό αλλά και ανθρωπογενές περιβάλλον της περιοχής. </a:t>
            </a:r>
            <a:endParaRPr lang="en-US" sz="2500" dirty="0"/>
          </a:p>
          <a:p>
            <a:pPr algn="just"/>
            <a:endParaRPr lang="el-GR" sz="2500" b="1" dirty="0" smtClean="0"/>
          </a:p>
          <a:p>
            <a:pPr algn="just"/>
            <a:r>
              <a:rPr lang="el-GR" sz="2500" b="1" dirty="0" smtClean="0"/>
              <a:t>Σκοπός </a:t>
            </a:r>
            <a:r>
              <a:rPr lang="el-GR" sz="2500" b="1" dirty="0"/>
              <a:t>της ερευνητικής μελέτης</a:t>
            </a:r>
            <a:r>
              <a:rPr lang="el-GR" sz="2500" dirty="0"/>
              <a:t> είναι να διερευνήσει τα εξής ζητήματα:</a:t>
            </a:r>
            <a:endParaRPr lang="en-US" sz="25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l-GR" sz="2500" dirty="0"/>
              <a:t>Ποια είναι τα προβλήματα που έχουν δημιουργηθεί στο φυσικό και ανθρωπογενές περιβάλλον της Κ. Πάφου ως αποτέλεσμα της τουριστικής </a:t>
            </a:r>
            <a:r>
              <a:rPr lang="el-GR" sz="2500" dirty="0" smtClean="0"/>
              <a:t>ανάπτυξης.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l-GR" sz="2500" dirty="0" smtClean="0"/>
              <a:t>Να </a:t>
            </a:r>
            <a:r>
              <a:rPr lang="el-GR" sz="2500" dirty="0"/>
              <a:t>καταγράψει τις απόψεις των τοπικών αρχών και δημοτών για τις επιδράσεις-επιπτώσεις των προβλημάτων αυτών μέσω προσωπικών συνεντεύξεων και </a:t>
            </a:r>
            <a:r>
              <a:rPr lang="el-GR" sz="2500" dirty="0" smtClean="0"/>
              <a:t>ερωτηματολογίων.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l-GR" sz="2500" dirty="0" smtClean="0"/>
              <a:t>Να </a:t>
            </a:r>
            <a:r>
              <a:rPr lang="el-GR" sz="2500" dirty="0"/>
              <a:t>προτείνει μέτρα αντιμετώπισης/ πρόληψης.</a:t>
            </a:r>
            <a:endParaRPr lang="en-US" sz="2500" dirty="0"/>
          </a:p>
          <a:p>
            <a:pPr algn="just"/>
            <a:endParaRPr lang="el-GR" sz="2500" b="1" dirty="0" smtClean="0"/>
          </a:p>
          <a:p>
            <a:pPr algn="just"/>
            <a:r>
              <a:rPr lang="el-GR" sz="2500" b="1" dirty="0" smtClean="0"/>
              <a:t>Μέθοδος Μελέτης: </a:t>
            </a:r>
            <a:r>
              <a:rPr lang="el-GR" sz="2500" dirty="0" smtClean="0"/>
              <a:t>Α. Πήραμε συνεντεύξεις από τους αρμόδιους </a:t>
            </a:r>
            <a:r>
              <a:rPr lang="el-GR" sz="2500" dirty="0" err="1" smtClean="0"/>
              <a:t>φορέις</a:t>
            </a:r>
            <a:r>
              <a:rPr lang="el-GR" sz="2500" dirty="0" smtClean="0"/>
              <a:t> (Δήμο Πάφου, Αστυνομία Πάφου, Σύνδεσμο χειμερινών κολυμβητών σχετικά με τα προβλήματα που ταλανίζουν την πόλη. Β. Κρίθηκε απαραίτητο να καταγραφούν και να αναλυθούν οι σχέσεις δημοτών  και τουριστών αλλά και η οικονομική ανάπτυξη σε σχέση με την επίδραση της στο βιοτικό επίπεδο των δημοτών μέσα από ερωτηματολόγια.</a:t>
            </a:r>
            <a:endParaRPr lang="en-US" sz="2500" dirty="0" smtClean="0"/>
          </a:p>
          <a:p>
            <a:pPr algn="just"/>
            <a:r>
              <a:rPr lang="el-GR" sz="2500" dirty="0" smtClean="0"/>
              <a:t>Τα </a:t>
            </a:r>
            <a:r>
              <a:rPr lang="el-GR" sz="2500" b="1" dirty="0"/>
              <a:t>προβλήματα </a:t>
            </a:r>
            <a:r>
              <a:rPr lang="el-GR" sz="2500" dirty="0"/>
              <a:t>που εντοπίστηκαν είναι: </a:t>
            </a:r>
            <a:r>
              <a:rPr lang="el-GR" sz="2500" dirty="0" smtClean="0"/>
              <a:t>1. </a:t>
            </a:r>
            <a:r>
              <a:rPr lang="el-GR" sz="2500" b="1" dirty="0" smtClean="0"/>
              <a:t>Η </a:t>
            </a:r>
            <a:r>
              <a:rPr lang="el-GR" sz="2500" b="1" dirty="0"/>
              <a:t>ρύπανση της θάλασσας </a:t>
            </a:r>
            <a:r>
              <a:rPr lang="el-GR" sz="2500" b="1" dirty="0" smtClean="0"/>
              <a:t> </a:t>
            </a:r>
            <a:r>
              <a:rPr lang="el-GR" sz="2500" dirty="0" smtClean="0"/>
              <a:t>2. </a:t>
            </a:r>
            <a:r>
              <a:rPr lang="el-GR" sz="2500" b="1" dirty="0" smtClean="0"/>
              <a:t>Η </a:t>
            </a:r>
            <a:r>
              <a:rPr lang="el-GR" sz="2500" b="1" dirty="0"/>
              <a:t>ρίψη σκυβάλων </a:t>
            </a:r>
            <a:r>
              <a:rPr lang="el-GR" sz="2500" dirty="0" smtClean="0"/>
              <a:t>3. </a:t>
            </a:r>
            <a:r>
              <a:rPr lang="el-GR" sz="2500" b="1" dirty="0" smtClean="0"/>
              <a:t>Η </a:t>
            </a:r>
            <a:r>
              <a:rPr lang="el-GR" sz="2500" b="1" dirty="0"/>
              <a:t>αλλοίωση του οικοσυστήματος </a:t>
            </a:r>
            <a:r>
              <a:rPr lang="el-GR" sz="2500" dirty="0"/>
              <a:t>στις παράκτιες </a:t>
            </a:r>
            <a:r>
              <a:rPr lang="el-GR" sz="2500" dirty="0" smtClean="0"/>
              <a:t>περιοχές. 4. </a:t>
            </a:r>
            <a:r>
              <a:rPr lang="el-GR" sz="2500" b="1" dirty="0" smtClean="0"/>
              <a:t>Ηχορύπανση</a:t>
            </a:r>
            <a:endParaRPr lang="en-US" sz="2500" b="1" dirty="0"/>
          </a:p>
          <a:p>
            <a:pPr lvl="0" algn="just"/>
            <a:endParaRPr lang="en-US" sz="2500" dirty="0"/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90485" y="10184103"/>
            <a:ext cx="26195432" cy="15660385"/>
            <a:chOff x="653614" y="10162622"/>
            <a:chExt cx="26195432" cy="15660385"/>
          </a:xfrm>
        </p:grpSpPr>
        <p:sp>
          <p:nvSpPr>
            <p:cNvPr id="8" name="TextBox 7"/>
            <p:cNvSpPr txBox="1"/>
            <p:nvPr/>
          </p:nvSpPr>
          <p:spPr>
            <a:xfrm>
              <a:off x="653614" y="10186767"/>
              <a:ext cx="12435840" cy="1563624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sz="2800" b="1" i="1" dirty="0"/>
                <a:t>Α.</a:t>
              </a:r>
              <a:r>
                <a:rPr lang="el-GR" b="1" i="1" dirty="0"/>
                <a:t> </a:t>
              </a:r>
              <a:r>
                <a:rPr lang="el-GR" sz="2800" b="1" i="1" dirty="0"/>
                <a:t>Η ρύπανση της θαλάσσιας περιοχής στην Κ. Πάφο:</a:t>
              </a:r>
              <a:endParaRPr lang="en-US" sz="2800" dirty="0"/>
            </a:p>
            <a:p>
              <a:r>
                <a:rPr lang="el-GR" sz="2500" dirty="0" smtClean="0"/>
                <a:t>Το </a:t>
              </a:r>
              <a:r>
                <a:rPr lang="el-GR" sz="2500" dirty="0"/>
                <a:t>πρόβλημα της ρύπανσης της θάλασσας της Πάφου </a:t>
              </a:r>
              <a:r>
                <a:rPr lang="el-GR" sz="2500" b="1" dirty="0"/>
                <a:t>είναι οξύ</a:t>
              </a:r>
              <a:r>
                <a:rPr lang="el-GR" sz="2500" dirty="0"/>
                <a:t>. </a:t>
              </a:r>
              <a:r>
                <a:rPr lang="el-GR" sz="2500" i="1" u="sng" dirty="0"/>
                <a:t>Αιτίες:</a:t>
              </a:r>
              <a:endParaRPr lang="en-US" sz="2500" dirty="0"/>
            </a:p>
            <a:p>
              <a:pPr lvl="0"/>
              <a:r>
                <a:rPr lang="el-GR" sz="2500" dirty="0"/>
                <a:t>Η κακή νοοτροπία τόσο των ντόπιων όσο και των τουριστών.</a:t>
              </a:r>
              <a:endParaRPr lang="en-US" sz="2500" dirty="0"/>
            </a:p>
            <a:p>
              <a:pPr lvl="0"/>
              <a:r>
                <a:rPr lang="el-GR" sz="2500" dirty="0"/>
                <a:t>Τα </a:t>
              </a:r>
              <a:r>
                <a:rPr lang="el-GR" sz="2500" b="1" dirty="0"/>
                <a:t>μηχανέλαια</a:t>
              </a:r>
              <a:r>
                <a:rPr lang="el-GR" sz="2500" dirty="0"/>
                <a:t> που αδειάζουν οι ιδιοκτήτες των </a:t>
              </a:r>
              <a:r>
                <a:rPr lang="el-GR" sz="2500" dirty="0" err="1"/>
                <a:t>ψαρόβαρκων</a:t>
              </a:r>
              <a:r>
                <a:rPr lang="el-GR" sz="2500" dirty="0"/>
                <a:t> στο λιμανάκι και αυτές από τα θαλάσσια σπορ. </a:t>
              </a:r>
              <a:endParaRPr lang="en-US" sz="2500" dirty="0"/>
            </a:p>
            <a:p>
              <a:pPr lvl="0"/>
              <a:r>
                <a:rPr lang="el-GR" sz="2500" dirty="0"/>
                <a:t>Τα οργανικά απόβλητα από τις </a:t>
              </a:r>
              <a:r>
                <a:rPr lang="el-GR" sz="2500" b="1" dirty="0"/>
                <a:t>κουζίνες κάποιων ξενοδοχείων</a:t>
              </a:r>
              <a:r>
                <a:rPr lang="el-GR" sz="2500" dirty="0"/>
                <a:t> </a:t>
              </a:r>
              <a:endParaRPr lang="en-US" sz="2500" dirty="0"/>
            </a:p>
            <a:p>
              <a:pPr lvl="0"/>
              <a:r>
                <a:rPr lang="el-GR" sz="2500" dirty="0"/>
                <a:t>Τα σκύβαλα που μεταφέρονται με το ρέμα όταν υπάρχουν έντονες βροχοπτώσεις </a:t>
              </a:r>
              <a:endParaRPr lang="en-US" sz="2500" dirty="0"/>
            </a:p>
            <a:p>
              <a:r>
                <a:rPr lang="el-GR" sz="2500" dirty="0"/>
                <a:t>Αναλύοντας τις αιτίες διαφαίνεται ότι </a:t>
              </a:r>
              <a:r>
                <a:rPr lang="el-GR" sz="2500" b="1" dirty="0"/>
                <a:t>η ανάπτυξη του τουρισμού επιβαρύνει περισσότερο το πρόβλημα</a:t>
              </a:r>
              <a:r>
                <a:rPr lang="el-GR" sz="2500" dirty="0"/>
                <a:t> της ρύπανσης </a:t>
              </a:r>
              <a:r>
                <a:rPr lang="el-GR" sz="2500" b="1" dirty="0"/>
                <a:t>που οφείλεται κυρίως στην έλλειψη περιβαλλοντικής συνείδησης</a:t>
              </a:r>
              <a:r>
                <a:rPr lang="el-GR" sz="2500" dirty="0"/>
                <a:t>.</a:t>
              </a:r>
              <a:endParaRPr lang="en-US" sz="2500" dirty="0"/>
            </a:p>
            <a:p>
              <a:endParaRPr lang="el-GR" sz="2500" i="1" u="sng" dirty="0" smtClean="0"/>
            </a:p>
            <a:p>
              <a:r>
                <a:rPr lang="el-GR" sz="2500" i="1" u="sng" dirty="0" smtClean="0"/>
                <a:t>Μέτρα </a:t>
              </a:r>
              <a:r>
                <a:rPr lang="el-GR" sz="2500" i="1" u="sng" dirty="0"/>
                <a:t>αντιμετώπισης:</a:t>
              </a:r>
              <a:endParaRPr lang="en-US" sz="2500" dirty="0"/>
            </a:p>
            <a:p>
              <a:pPr lvl="0"/>
              <a:r>
                <a:rPr lang="el-GR" sz="2500" dirty="0"/>
                <a:t>Η θέσπιση </a:t>
              </a:r>
              <a:r>
                <a:rPr lang="el-GR" sz="2500" b="1" dirty="0"/>
                <a:t>αυστηρότερων νόμων</a:t>
              </a:r>
              <a:r>
                <a:rPr lang="el-GR" sz="2500" dirty="0"/>
                <a:t> για πάταξη του προβλήματος </a:t>
              </a:r>
              <a:endParaRPr lang="en-US" sz="2500" dirty="0"/>
            </a:p>
            <a:p>
              <a:pPr lvl="0"/>
              <a:r>
                <a:rPr lang="el-GR" sz="2500" dirty="0"/>
                <a:t>Η πρόληψη μέσω διαφώτισης ώστε οι δημότες να έχουν περιβαλλοντική συνείδηση.  </a:t>
              </a:r>
              <a:endParaRPr lang="en-US" sz="2500" dirty="0"/>
            </a:p>
            <a:p>
              <a:r>
                <a:rPr lang="el-GR" sz="2800" dirty="0"/>
                <a:t> </a:t>
              </a:r>
              <a:endParaRPr lang="en-US" sz="2800" dirty="0"/>
            </a:p>
            <a:p>
              <a:r>
                <a:rPr lang="el-GR" sz="2800" b="1" i="1" dirty="0"/>
                <a:t>Β. Η αλλοίωση του οικοσυστήματος στις παραθαλάσσιες-παράκτιες περιοχές.</a:t>
              </a:r>
              <a:endParaRPr lang="en-US" sz="2800" dirty="0"/>
            </a:p>
            <a:p>
              <a:r>
                <a:rPr lang="el-GR" sz="2500" dirty="0" smtClean="0"/>
                <a:t>Η </a:t>
              </a:r>
              <a:r>
                <a:rPr lang="el-GR" sz="2500" dirty="0"/>
                <a:t>συστηματική </a:t>
              </a:r>
              <a:r>
                <a:rPr lang="el-GR" sz="2500" b="1" dirty="0"/>
                <a:t>αλλοίωση</a:t>
              </a:r>
              <a:r>
                <a:rPr lang="el-GR" sz="2500" dirty="0"/>
                <a:t> των </a:t>
              </a:r>
              <a:r>
                <a:rPr lang="el-GR" sz="2500" dirty="0" err="1"/>
                <a:t>οικοτόπων</a:t>
              </a:r>
              <a:r>
                <a:rPr lang="el-GR" sz="2500" dirty="0"/>
                <a:t> αυτών έχει προκαλέσει </a:t>
              </a:r>
              <a:r>
                <a:rPr lang="el-GR" sz="2500" b="1" dirty="0"/>
                <a:t>μείωση της </a:t>
              </a:r>
              <a:r>
                <a:rPr lang="el-GR" sz="2500" b="1" dirty="0" err="1"/>
                <a:t>βιοποικοιλότητας</a:t>
              </a:r>
              <a:r>
                <a:rPr lang="el-GR" sz="2500" dirty="0"/>
                <a:t> λόγω καταστροφής των ενδιαιτημάτων των πληθυσμών που ζουν στους </a:t>
              </a:r>
              <a:r>
                <a:rPr lang="el-GR" sz="2500" dirty="0" err="1"/>
                <a:t>οικοτόπους</a:t>
              </a:r>
              <a:r>
                <a:rPr lang="el-GR" sz="2500" dirty="0"/>
                <a:t> </a:t>
              </a:r>
              <a:r>
                <a:rPr lang="el-GR" sz="2500" dirty="0" smtClean="0"/>
                <a:t>αυτούς.</a:t>
              </a:r>
              <a:r>
                <a:rPr lang="el-GR" sz="2500" dirty="0"/>
                <a:t> </a:t>
              </a:r>
              <a:r>
                <a:rPr lang="el-GR" sz="2500" dirty="0" smtClean="0"/>
                <a:t>      </a:t>
              </a:r>
            </a:p>
            <a:p>
              <a:endParaRPr lang="el-GR" sz="2500" i="1" u="sng" dirty="0"/>
            </a:p>
            <a:p>
              <a:r>
                <a:rPr lang="el-GR" sz="2500" i="1" u="sng" dirty="0" smtClean="0"/>
                <a:t>Αιτίες</a:t>
              </a:r>
              <a:r>
                <a:rPr lang="el-GR" sz="2500" i="1" u="sng" dirty="0"/>
                <a:t>:</a:t>
              </a:r>
              <a:endParaRPr lang="en-US" sz="2500" dirty="0"/>
            </a:p>
            <a:p>
              <a:pPr lvl="0"/>
              <a:r>
                <a:rPr lang="el-GR" sz="2500" dirty="0"/>
                <a:t>Η εκτεταμένη </a:t>
              </a:r>
              <a:r>
                <a:rPr lang="el-GR" sz="2500" b="1" dirty="0"/>
                <a:t>οικοδόμηση ξενοδοχείων</a:t>
              </a:r>
              <a:r>
                <a:rPr lang="el-GR" sz="2500" dirty="0"/>
                <a:t> και άλλων τουριστικών μονάδων τόσο κοντά στην παραλία </a:t>
              </a:r>
              <a:endParaRPr lang="en-US" sz="2500" dirty="0"/>
            </a:p>
            <a:p>
              <a:pPr lvl="0"/>
              <a:r>
                <a:rPr lang="el-GR" sz="2500" dirty="0"/>
                <a:t>Ο υποθαλάσσιος θόρυβος που δημιουργείται από την έντονη ανθρώπινη δραστηριότητα </a:t>
              </a:r>
              <a:endParaRPr lang="en-US" sz="2500" dirty="0"/>
            </a:p>
            <a:p>
              <a:pPr lvl="0"/>
              <a:r>
                <a:rPr lang="el-GR" sz="2500" dirty="0"/>
                <a:t>Η </a:t>
              </a:r>
              <a:r>
                <a:rPr lang="el-GR" sz="2500" b="1" dirty="0"/>
                <a:t>συστηματική αλίευση</a:t>
              </a:r>
              <a:r>
                <a:rPr lang="el-GR" sz="2500" dirty="0"/>
                <a:t> έχει μειώσει τους πληθυσμούς των ψαριών αλλά και αύξησε τους ρυπογόνους παράγοντες στα θαλάσσια νερά.</a:t>
              </a:r>
              <a:endParaRPr lang="en-US" sz="2500" dirty="0"/>
            </a:p>
            <a:p>
              <a:pPr lvl="0"/>
              <a:r>
                <a:rPr lang="el-GR" sz="2500" dirty="0"/>
                <a:t>Ο </a:t>
              </a:r>
              <a:r>
                <a:rPr lang="el-GR" sz="2500" b="1" dirty="0"/>
                <a:t>ευτροφισμός</a:t>
              </a:r>
              <a:r>
                <a:rPr lang="el-GR" sz="2500" dirty="0"/>
                <a:t> λόγω της χρήσης φυτοφαρμάκων από παράκτιες γεωργικές μονάδες (περιοχή </a:t>
              </a:r>
              <a:r>
                <a:rPr lang="el-GR" sz="2500" dirty="0" err="1"/>
                <a:t>Γεροσκήπου</a:t>
              </a:r>
              <a:r>
                <a:rPr lang="el-GR" sz="2500" dirty="0"/>
                <a:t>, </a:t>
              </a:r>
              <a:r>
                <a:rPr lang="el-GR" sz="2500" dirty="0" err="1"/>
                <a:t>Κισσόνεργας</a:t>
              </a:r>
              <a:r>
                <a:rPr lang="el-GR" sz="2500" dirty="0"/>
                <a:t>). </a:t>
              </a:r>
              <a:endParaRPr lang="en-US" sz="2500" dirty="0"/>
            </a:p>
            <a:p>
              <a:pPr lvl="0"/>
              <a:r>
                <a:rPr lang="el-GR" sz="2500" dirty="0"/>
                <a:t>Η απαράδεκτη συμπεριφορά </a:t>
              </a:r>
              <a:r>
                <a:rPr lang="el-GR" sz="2500" dirty="0" err="1"/>
                <a:t>λουομένων</a:t>
              </a:r>
              <a:r>
                <a:rPr lang="el-GR" sz="2500" dirty="0"/>
                <a:t> που είτε πετούν σκουπίδια στη θάλασσα είτε σκοτώνουν χελώνες.</a:t>
              </a:r>
              <a:endParaRPr lang="en-US" sz="2500" dirty="0"/>
            </a:p>
            <a:p>
              <a:endParaRPr lang="el-GR" sz="2500" i="1" u="sng" dirty="0" smtClean="0"/>
            </a:p>
            <a:p>
              <a:r>
                <a:rPr lang="el-GR" sz="2500" i="1" u="sng" dirty="0" smtClean="0"/>
                <a:t>Προτεινόμενα </a:t>
              </a:r>
              <a:r>
                <a:rPr lang="el-GR" sz="2500" i="1" u="sng" dirty="0"/>
                <a:t>μέτρα:</a:t>
              </a:r>
              <a:endParaRPr lang="en-US" sz="2500" dirty="0"/>
            </a:p>
            <a:p>
              <a:pPr lvl="0"/>
              <a:r>
                <a:rPr lang="el-GR" sz="2500" dirty="0"/>
                <a:t>Να μη δίνονται άλλες άδειες επέκτασης των ξενοδοχείων πέραν από κάποια όρια εντός της παραλίας.</a:t>
              </a:r>
              <a:endParaRPr lang="en-US" sz="2500" dirty="0"/>
            </a:p>
            <a:p>
              <a:pPr lvl="0"/>
              <a:r>
                <a:rPr lang="el-GR" sz="2500" dirty="0"/>
                <a:t>Να κηρυχτούν κάποιες παράκτιες περιοχές μεγάλου οικολογικού ενδιαφέροντος προστατευόμενες.</a:t>
              </a:r>
              <a:endParaRPr lang="en-US" sz="2500" dirty="0"/>
            </a:p>
            <a:p>
              <a:pPr lvl="0"/>
              <a:r>
                <a:rPr lang="el-GR" sz="2500" dirty="0" smtClean="0"/>
                <a:t>Οι περιβαλλοντικές οργανώσεις να ενημερώνουν τους πολίτες αν ακόμη το κράτος ή επιχειρηματίες παράτυπα ενεργούν σε βάρος του περιβάλλοντος.</a:t>
              </a:r>
              <a:endParaRPr lang="en-US" sz="2500" dirty="0" smtClean="0"/>
            </a:p>
            <a:p>
              <a:r>
                <a:rPr lang="el-GR" sz="2500" dirty="0"/>
                <a:t> </a:t>
              </a:r>
              <a:endParaRPr lang="en-US" sz="25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133046" y="10162622"/>
              <a:ext cx="13716000" cy="15636240"/>
            </a:xfrm>
            <a:prstGeom prst="rect">
              <a:avLst/>
            </a:prstGeom>
            <a:noFill/>
            <a:ln w="12700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sz="2800" b="1" i="1" dirty="0"/>
                <a:t>Γ. Η ρίψη σκυβάλων στους πεζόδρομους και πάρκα της περιοχής.</a:t>
              </a:r>
              <a:endParaRPr lang="en-US" sz="2800" dirty="0"/>
            </a:p>
            <a:p>
              <a:r>
                <a:rPr lang="el-GR" sz="2500" dirty="0" smtClean="0"/>
                <a:t>Το </a:t>
              </a:r>
              <a:r>
                <a:rPr lang="el-GR" sz="2500" dirty="0"/>
                <a:t>πρόβλημα της ρύπανσης από σκουπίδια στην Πάφο παρατηρείται κυρίως στο λιμανάκι της πόλης </a:t>
              </a:r>
              <a:r>
                <a:rPr lang="el-GR" sz="2500" dirty="0" smtClean="0"/>
                <a:t>    και </a:t>
              </a:r>
              <a:r>
                <a:rPr lang="el-GR" sz="2500" dirty="0"/>
                <a:t>στις κύριες παραλιακές ζώνες και κατασκηνωτικούς </a:t>
              </a:r>
              <a:r>
                <a:rPr lang="el-GR" sz="2500" dirty="0" smtClean="0"/>
                <a:t>χώρους.   </a:t>
              </a:r>
              <a:r>
                <a:rPr lang="el-GR" sz="2500" i="1" u="sng" dirty="0" smtClean="0"/>
                <a:t>Αιτίες</a:t>
              </a:r>
              <a:r>
                <a:rPr lang="el-GR" sz="2500" i="1" u="sng" dirty="0"/>
                <a:t>:</a:t>
              </a:r>
              <a:r>
                <a:rPr lang="el-GR" sz="2500" dirty="0"/>
                <a:t> Η κακή νοοτροπία των πολιτών να πετάνε οτιδήποτε θεωρούν άχρηστο οπουδήποτε. </a:t>
              </a:r>
              <a:endParaRPr lang="en-US" sz="2500" dirty="0"/>
            </a:p>
            <a:p>
              <a:endParaRPr lang="el-GR" sz="2500" i="1" u="sng" dirty="0" smtClean="0"/>
            </a:p>
            <a:p>
              <a:r>
                <a:rPr lang="el-GR" sz="2500" i="1" u="sng" dirty="0" smtClean="0"/>
                <a:t>Μέτρα </a:t>
              </a:r>
              <a:r>
                <a:rPr lang="el-GR" sz="2500" i="1" u="sng" dirty="0"/>
                <a:t>αντιμετώπισης</a:t>
              </a:r>
              <a:r>
                <a:rPr lang="el-GR" sz="2500" dirty="0"/>
                <a:t>: </a:t>
              </a:r>
              <a:r>
                <a:rPr lang="el-GR" sz="2500" dirty="0" err="1" smtClean="0"/>
                <a:t>Ηευρωπαϊκή</a:t>
              </a:r>
              <a:r>
                <a:rPr lang="el-GR" sz="2500" dirty="0" smtClean="0"/>
                <a:t> </a:t>
              </a:r>
              <a:r>
                <a:rPr lang="el-GR" sz="2500" dirty="0"/>
                <a:t>νομοθεσία </a:t>
              </a:r>
              <a:r>
                <a:rPr lang="el-GR" sz="2500" dirty="0" err="1" smtClean="0"/>
                <a:t>οριζει</a:t>
              </a:r>
              <a:r>
                <a:rPr lang="el-GR" sz="2500" dirty="0" smtClean="0"/>
                <a:t> μείωση </a:t>
              </a:r>
              <a:r>
                <a:rPr lang="el-GR" sz="2500" dirty="0"/>
                <a:t>της ποσότητας των σκουπιδιών που προορίζονται για </a:t>
              </a:r>
              <a:r>
                <a:rPr lang="el-GR" sz="2500" dirty="0" smtClean="0"/>
                <a:t>ταφή:</a:t>
              </a:r>
              <a:endParaRPr lang="en-US" sz="2500" dirty="0"/>
            </a:p>
            <a:p>
              <a:pPr marL="342900" lvl="0" indent="-342900">
                <a:buFont typeface="Wingdings" panose="05000000000000000000" pitchFamily="2" charset="2"/>
                <a:buChar char="§"/>
              </a:pPr>
              <a:r>
                <a:rPr lang="el-GR" sz="2500" dirty="0"/>
                <a:t>Δημιουργία </a:t>
              </a:r>
              <a:r>
                <a:rPr lang="en-US" sz="2500" dirty="0" smtClean="0"/>
                <a:t>“</a:t>
              </a:r>
              <a:r>
                <a:rPr lang="el-GR" sz="2500" dirty="0" smtClean="0"/>
                <a:t>πράσινων σημείων</a:t>
              </a:r>
              <a:r>
                <a:rPr lang="en-US" sz="2500" dirty="0" smtClean="0"/>
                <a:t>”</a:t>
              </a:r>
              <a:r>
                <a:rPr lang="el-GR" sz="2500" dirty="0" smtClean="0"/>
                <a:t> </a:t>
              </a:r>
              <a:r>
                <a:rPr lang="el-GR" sz="2500" dirty="0"/>
                <a:t>ρίψης σκυβάλων</a:t>
              </a:r>
              <a:endParaRPr lang="en-US" sz="2500" dirty="0"/>
            </a:p>
            <a:p>
              <a:pPr marL="342900" lvl="0" indent="-342900">
                <a:buFont typeface="Wingdings" panose="05000000000000000000" pitchFamily="2" charset="2"/>
                <a:buChar char="§"/>
              </a:pPr>
              <a:r>
                <a:rPr lang="el-GR" sz="2500" dirty="0"/>
                <a:t>Βελτίωση του συστήματος συλλογής και διαχωρισμού των οργανικών από τα ανακυκλώσιμα υλικά</a:t>
              </a:r>
              <a:endParaRPr lang="en-US" sz="2500" dirty="0"/>
            </a:p>
            <a:p>
              <a:pPr marL="342900" lvl="0" indent="-342900">
                <a:buFont typeface="Wingdings" panose="05000000000000000000" pitchFamily="2" charset="2"/>
                <a:buChar char="§"/>
              </a:pPr>
              <a:r>
                <a:rPr lang="el-GR" sz="2500" dirty="0"/>
                <a:t>Εφαρμογή του προγράμματος «</a:t>
              </a:r>
              <a:r>
                <a:rPr lang="el-GR" sz="2500" b="1" dirty="0"/>
                <a:t>πληρώνω όσα παράγω</a:t>
              </a:r>
              <a:r>
                <a:rPr lang="el-GR" sz="2500" dirty="0"/>
                <a:t>» </a:t>
              </a:r>
              <a:endParaRPr lang="en-US" sz="2500" dirty="0" smtClean="0"/>
            </a:p>
            <a:p>
              <a:pPr marL="342900" lvl="0" indent="-342900">
                <a:buFont typeface="Wingdings" panose="05000000000000000000" pitchFamily="2" charset="2"/>
                <a:buChar char="§"/>
              </a:pPr>
              <a:r>
                <a:rPr lang="el-GR" sz="2500" dirty="0" smtClean="0"/>
                <a:t>Επιβολή προστίμων.</a:t>
              </a:r>
              <a:endParaRPr lang="en-US" sz="2500" dirty="0"/>
            </a:p>
            <a:p>
              <a:endParaRPr lang="el-GR" sz="2500" i="1" u="sng" dirty="0" smtClean="0"/>
            </a:p>
            <a:p>
              <a:r>
                <a:rPr lang="el-GR" sz="2500" i="1" u="sng" dirty="0" smtClean="0"/>
                <a:t>Προτεινόμενα </a:t>
              </a:r>
              <a:r>
                <a:rPr lang="el-GR" sz="2500" i="1" u="sng" dirty="0"/>
                <a:t>μέτρα:</a:t>
              </a:r>
              <a:endParaRPr lang="en-US" sz="2500" dirty="0"/>
            </a:p>
            <a:p>
              <a:pPr marL="342900" lvl="0" indent="-342900">
                <a:buFont typeface="Wingdings" panose="05000000000000000000" pitchFamily="2" charset="2"/>
                <a:buChar char="v"/>
              </a:pPr>
              <a:r>
                <a:rPr lang="el-GR" sz="2500" dirty="0"/>
                <a:t>Εφαρμογή </a:t>
              </a:r>
              <a:r>
                <a:rPr lang="el-GR" sz="2500" i="1" dirty="0"/>
                <a:t>περιβαλλοντικών προγραμμάτων </a:t>
              </a:r>
              <a:r>
                <a:rPr lang="el-GR" sz="2500" dirty="0"/>
                <a:t>στα σχολεία για καλλιέργεια οικολογικής συνείδησης</a:t>
              </a:r>
              <a:endParaRPr lang="en-US" sz="2500" dirty="0"/>
            </a:p>
            <a:p>
              <a:pPr marL="342900" lvl="0" indent="-342900">
                <a:buFont typeface="Wingdings" panose="05000000000000000000" pitchFamily="2" charset="2"/>
                <a:buChar char="v"/>
              </a:pPr>
              <a:r>
                <a:rPr lang="el-GR" sz="2500" dirty="0"/>
                <a:t>Η </a:t>
              </a:r>
              <a:r>
                <a:rPr lang="el-GR" sz="2500" i="1" dirty="0"/>
                <a:t>ανακύκλωση</a:t>
              </a:r>
              <a:r>
                <a:rPr lang="el-GR" sz="2500" dirty="0"/>
                <a:t> να γίνει τρόπος ζωής με την παροχή κινήτρων.</a:t>
              </a:r>
              <a:endParaRPr lang="en-US" sz="2500" dirty="0"/>
            </a:p>
            <a:p>
              <a:pPr marL="342900" lvl="0" indent="-342900">
                <a:buFont typeface="Wingdings" panose="05000000000000000000" pitchFamily="2" charset="2"/>
                <a:buChar char="v"/>
              </a:pPr>
              <a:r>
                <a:rPr lang="el-GR" sz="2500" dirty="0"/>
                <a:t>Οι αρμόδιες αρχές να μεριμνούν </a:t>
              </a:r>
              <a:r>
                <a:rPr lang="el-GR" sz="2500" dirty="0" smtClean="0"/>
                <a:t>επί </a:t>
              </a:r>
              <a:r>
                <a:rPr lang="el-GR" sz="2500" dirty="0"/>
                <a:t>καθημερινής βάσης για την καθαριότητα των δημόσιων χώρων.</a:t>
              </a:r>
              <a:endParaRPr lang="en-US" sz="2500" dirty="0"/>
            </a:p>
            <a:p>
              <a:pPr marL="342900" lvl="0" indent="-342900">
                <a:buFont typeface="Wingdings" panose="05000000000000000000" pitchFamily="2" charset="2"/>
                <a:buChar char="v"/>
              </a:pPr>
              <a:r>
                <a:rPr lang="el-GR" sz="2500" dirty="0"/>
                <a:t>Καλύτερη αστυνόμευση των δημόσιων χώρων </a:t>
              </a:r>
              <a:endParaRPr lang="en-US" sz="2500" dirty="0" smtClean="0"/>
            </a:p>
            <a:p>
              <a:pPr lvl="0"/>
              <a:endParaRPr lang="en-US" sz="2500" dirty="0"/>
            </a:p>
            <a:p>
              <a:r>
                <a:rPr lang="el-GR" sz="2800" b="1" i="1" dirty="0" smtClean="0"/>
                <a:t>Δ. Ηχορύπανση</a:t>
              </a:r>
              <a:endParaRPr lang="en-US" sz="2800" dirty="0"/>
            </a:p>
            <a:p>
              <a:r>
                <a:rPr lang="el-GR" sz="2800" dirty="0"/>
                <a:t> </a:t>
              </a:r>
              <a:endParaRPr lang="en-US" sz="2800" dirty="0"/>
            </a:p>
            <a:p>
              <a:r>
                <a:rPr lang="el-GR" sz="2500" dirty="0"/>
                <a:t>Η ηχορύπανση </a:t>
              </a:r>
              <a:r>
                <a:rPr lang="el-GR" sz="2500" dirty="0" smtClean="0"/>
                <a:t>επηρεάζει </a:t>
              </a:r>
              <a:r>
                <a:rPr lang="el-GR" sz="2500" dirty="0"/>
                <a:t>την ψυχική υγεία των πολιτών. </a:t>
              </a:r>
              <a:r>
                <a:rPr lang="el-GR" sz="2500" dirty="0" smtClean="0"/>
                <a:t>Το </a:t>
              </a:r>
              <a:r>
                <a:rPr lang="el-GR" sz="2500" dirty="0"/>
                <a:t>πρόβλημα της ηχορύπανσης είναι </a:t>
              </a:r>
              <a:r>
                <a:rPr lang="el-GR" sz="2500" b="1" dirty="0"/>
                <a:t>μεγάλο στα εμπορικά κέντρα και στις περιοχές τουριστικής</a:t>
              </a:r>
              <a:r>
                <a:rPr lang="el-GR" sz="2500" dirty="0"/>
                <a:t> ανάπτυξης.  </a:t>
              </a:r>
              <a:endParaRPr lang="el-GR" sz="2500" dirty="0" smtClean="0"/>
            </a:p>
            <a:p>
              <a:r>
                <a:rPr lang="el-GR" sz="2500" u="sng" dirty="0" smtClean="0"/>
                <a:t>Αιτίες</a:t>
              </a:r>
              <a:r>
                <a:rPr lang="el-GR" sz="2500" u="sng" dirty="0"/>
                <a:t>:</a:t>
              </a:r>
              <a:r>
                <a:rPr lang="el-GR" sz="2500" dirty="0"/>
                <a:t> </a:t>
              </a:r>
              <a:endParaRPr lang="en-US" sz="25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l-GR" sz="2500" dirty="0"/>
                <a:t>Η κυκλοφοριακή συμφόρηση που δημιουργείται σε ώρες αιχμής </a:t>
              </a:r>
              <a:endParaRPr lang="en-US" sz="25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l-GR" sz="2500" dirty="0"/>
                <a:t>Η </a:t>
              </a:r>
              <a:r>
                <a:rPr lang="el-GR" sz="2500" dirty="0" err="1"/>
                <a:t>οχληρία</a:t>
              </a:r>
              <a:r>
                <a:rPr lang="el-GR" sz="2500" dirty="0"/>
                <a:t> που δημιουργείται από τα γαβγίσματα των σκύλων</a:t>
              </a:r>
              <a:r>
                <a:rPr lang="el-GR" sz="2500" b="1" dirty="0"/>
                <a:t> </a:t>
              </a:r>
              <a:r>
                <a:rPr lang="el-GR" sz="2500" dirty="0"/>
                <a:t>και από το θόρυβο των μηχανών των οχημάτων που ασυνείδητοι οδηγοί προκαλούν για χάρη εντυπωσιασμού. </a:t>
              </a:r>
              <a:endParaRPr lang="en-US" sz="25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l-GR" sz="2500" dirty="0"/>
                <a:t>Η δυνατή μουσική που έχουν πολλά κέντρα αναψυχής </a:t>
              </a:r>
              <a:r>
                <a:rPr lang="el-GR" sz="2500" dirty="0" smtClean="0"/>
                <a:t>λόγω </a:t>
              </a:r>
              <a:r>
                <a:rPr lang="el-GR" sz="2500" dirty="0"/>
                <a:t>τουριστικής ανάπτυξης. </a:t>
              </a:r>
              <a:endParaRPr lang="en-US" sz="2500" dirty="0"/>
            </a:p>
            <a:p>
              <a:endParaRPr lang="el-GR" sz="2500" u="sng" dirty="0" smtClean="0"/>
            </a:p>
            <a:p>
              <a:r>
                <a:rPr lang="el-GR" sz="2500" u="sng" dirty="0" smtClean="0"/>
                <a:t>Μέτρα </a:t>
              </a:r>
              <a:r>
                <a:rPr lang="el-GR" sz="2500" u="sng" dirty="0"/>
                <a:t>αντιμετώπισης:</a:t>
              </a:r>
              <a:endParaRPr lang="en-US" sz="2500" dirty="0"/>
            </a:p>
            <a:p>
              <a:pPr marL="342900" lvl="0" indent="-342900">
                <a:buFont typeface="Wingdings" panose="05000000000000000000" pitchFamily="2" charset="2"/>
                <a:buChar char="ü"/>
              </a:pPr>
              <a:r>
                <a:rPr lang="el-GR" sz="2500" dirty="0"/>
                <a:t>Υποχρεωτική τοποθέτηση </a:t>
              </a:r>
              <a:r>
                <a:rPr lang="el-GR" sz="2500" b="1" dirty="0"/>
                <a:t>αισθητήρων </a:t>
              </a:r>
              <a:r>
                <a:rPr lang="el-GR" sz="2500" dirty="0"/>
                <a:t>στα κέντρα αναψυχής και ολοήμερη καταγραφή του επίπεδου του ήχου από το κεντρικό σύστημα ελέγχου του δήμου</a:t>
              </a:r>
              <a:endParaRPr lang="en-US" sz="2500" dirty="0"/>
            </a:p>
            <a:p>
              <a:pPr marL="342900" lvl="0" indent="-342900">
                <a:buFont typeface="Wingdings" panose="05000000000000000000" pitchFamily="2" charset="2"/>
                <a:buChar char="ü"/>
              </a:pPr>
              <a:r>
                <a:rPr lang="el-GR" sz="2500" dirty="0"/>
                <a:t>Αύξηση των ελέγχων σε υποστατικά και οχήματα και να τιμωρούνται όσοι παρανομούν. </a:t>
              </a:r>
              <a:endParaRPr lang="en-US" sz="2500" dirty="0"/>
            </a:p>
            <a:p>
              <a:pPr marL="342900" lvl="0" indent="-342900">
                <a:buFont typeface="Wingdings" panose="05000000000000000000" pitchFamily="2" charset="2"/>
                <a:buChar char="ü"/>
              </a:pPr>
              <a:r>
                <a:rPr lang="el-GR" sz="2500" dirty="0"/>
                <a:t>Η αστυνομία στη πόλη και επαρχία Πάφου δεν δίστασε να κλείσει κέντρα λόγω επαναλαμβανόμενης παραβατικότητας όσο αφορά την ηχορύπανση.</a:t>
              </a:r>
              <a:endParaRPr lang="en-US" sz="2500" dirty="0"/>
            </a:p>
            <a:p>
              <a:endParaRPr lang="el-GR" sz="2500" i="1" u="sng" dirty="0" smtClean="0"/>
            </a:p>
            <a:p>
              <a:r>
                <a:rPr lang="el-GR" sz="2500" i="1" u="sng" dirty="0" smtClean="0"/>
                <a:t>Προτεινόμενα </a:t>
              </a:r>
              <a:r>
                <a:rPr lang="el-GR" sz="2500" i="1" u="sng" dirty="0"/>
                <a:t>μέτρα:</a:t>
              </a:r>
              <a:endParaRPr lang="en-US" sz="2500" dirty="0"/>
            </a:p>
            <a:p>
              <a:pPr lvl="0"/>
              <a:r>
                <a:rPr lang="el-GR" sz="2500" dirty="0"/>
                <a:t>Θεσμοθέτηση αυστηρότερου </a:t>
              </a:r>
              <a:r>
                <a:rPr lang="el-GR" sz="2500" b="1" dirty="0"/>
                <a:t>νομικού πλαισίου</a:t>
              </a:r>
              <a:r>
                <a:rPr lang="el-GR" sz="2500" dirty="0"/>
                <a:t>.</a:t>
              </a:r>
              <a:endParaRPr lang="en-US" sz="2500" dirty="0"/>
            </a:p>
            <a:p>
              <a:pPr lvl="0"/>
              <a:r>
                <a:rPr lang="el-GR" sz="2500" dirty="0"/>
                <a:t>Να μην δίνονται άδειες λειτουργίας των κέντρων αναψυχής που παρανομούν συστηματικά.</a:t>
              </a:r>
              <a:endParaRPr lang="en-US" sz="2500" dirty="0"/>
            </a:p>
            <a:p>
              <a:r>
                <a:rPr lang="el-GR" sz="2500" dirty="0"/>
                <a:t> </a:t>
              </a:r>
              <a:endParaRPr lang="en-US" sz="2500" dirty="0"/>
            </a:p>
            <a:p>
              <a:pPr lvl="0"/>
              <a:endParaRPr lang="en-US" sz="25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71428" y="26173258"/>
            <a:ext cx="19661980" cy="7270511"/>
            <a:chOff x="3771428" y="26173258"/>
            <a:chExt cx="19661980" cy="7270511"/>
          </a:xfrm>
        </p:grpSpPr>
        <p:grpSp>
          <p:nvGrpSpPr>
            <p:cNvPr id="37" name="Group 36"/>
            <p:cNvGrpSpPr/>
            <p:nvPr/>
          </p:nvGrpSpPr>
          <p:grpSpPr>
            <a:xfrm>
              <a:off x="3771428" y="27122565"/>
              <a:ext cx="19661980" cy="6321204"/>
              <a:chOff x="528996" y="25782319"/>
              <a:chExt cx="19661980" cy="632120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28531" y="25794360"/>
                <a:ext cx="6126480" cy="2981493"/>
                <a:chOff x="628531" y="25794360"/>
                <a:chExt cx="6126480" cy="2981493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888337" y="25794360"/>
                  <a:ext cx="5852160" cy="10058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500" dirty="0"/>
                    <a:t>Σε ποιο βαθμό θεωρείτε ότι ο τουρισμός </a:t>
                  </a:r>
                  <a:r>
                    <a:rPr lang="el-GR" sz="2500" dirty="0" smtClean="0"/>
                    <a:t>επιδρά </a:t>
                  </a:r>
                  <a:r>
                    <a:rPr lang="el-GR" sz="2500" dirty="0"/>
                    <a:t>θετικά στην οικονομία της </a:t>
                  </a:r>
                  <a:r>
                    <a:rPr lang="el-GR" sz="2500" dirty="0" smtClean="0"/>
                    <a:t>Κύπρου;</a:t>
                  </a:r>
                </a:p>
                <a:p>
                  <a:endParaRPr lang="el-GR" sz="2800" dirty="0" smtClean="0"/>
                </a:p>
                <a:p>
                  <a:r>
                    <a:rPr lang="el-GR" sz="2800" dirty="0"/>
                    <a:t> </a:t>
                  </a:r>
                  <a:endParaRPr lang="el-GR" sz="2800" dirty="0">
                    <a:effectLst/>
                  </a:endParaRPr>
                </a:p>
              </p:txBody>
            </p:sp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8531" y="26947504"/>
                  <a:ext cx="6126480" cy="1828349"/>
                </a:xfrm>
                <a:prstGeom prst="rect">
                  <a:avLst/>
                </a:prstGeom>
              </p:spPr>
            </p:pic>
          </p:grpSp>
          <p:grpSp>
            <p:nvGrpSpPr>
              <p:cNvPr id="28" name="Group 27"/>
              <p:cNvGrpSpPr/>
              <p:nvPr/>
            </p:nvGrpSpPr>
            <p:grpSpPr>
              <a:xfrm>
                <a:off x="6655476" y="25782319"/>
                <a:ext cx="5852160" cy="3288877"/>
                <a:chOff x="6655476" y="25782319"/>
                <a:chExt cx="5852160" cy="3288877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6655476" y="25782319"/>
                  <a:ext cx="5852160" cy="10058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500" dirty="0" smtClean="0"/>
                    <a:t>Ποια θεωρείτε τα οφέλη </a:t>
                  </a:r>
                  <a:r>
                    <a:rPr lang="el-GR" sz="2500" dirty="0"/>
                    <a:t>της τουριστικής ανάπτυξης για την πόλη σας; </a:t>
                  </a:r>
                  <a:endParaRPr lang="el-GR" sz="2500" dirty="0" smtClean="0"/>
                </a:p>
                <a:p>
                  <a:endParaRPr lang="el-GR" sz="2500" dirty="0" smtClean="0"/>
                </a:p>
                <a:p>
                  <a:r>
                    <a:rPr lang="el-GR" sz="2800" dirty="0"/>
                    <a:t> </a:t>
                  </a:r>
                  <a:endParaRPr lang="el-GR" sz="2800" dirty="0">
                    <a:effectLst/>
                  </a:endParaRPr>
                </a:p>
              </p:txBody>
            </p:sp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55011" y="26690984"/>
                  <a:ext cx="5577840" cy="2380212"/>
                </a:xfrm>
                <a:prstGeom prst="rect">
                  <a:avLst/>
                </a:prstGeom>
              </p:spPr>
            </p:pic>
          </p:grpSp>
          <p:grpSp>
            <p:nvGrpSpPr>
              <p:cNvPr id="32" name="Group 31"/>
              <p:cNvGrpSpPr/>
              <p:nvPr/>
            </p:nvGrpSpPr>
            <p:grpSpPr>
              <a:xfrm>
                <a:off x="12332851" y="25782319"/>
                <a:ext cx="7858125" cy="3299001"/>
                <a:chOff x="12332851" y="25782319"/>
                <a:chExt cx="7858125" cy="3299001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12565898" y="25782319"/>
                  <a:ext cx="5852160" cy="9144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500" dirty="0" smtClean="0"/>
                    <a:t>Ποιες είναι οι </a:t>
                  </a:r>
                  <a:r>
                    <a:rPr lang="el-GR" sz="2500" dirty="0"/>
                    <a:t>αρνητικές επιδράσεις του τουρισμού για την πόλη σας;</a:t>
                  </a:r>
                  <a:endParaRPr lang="el-GR" sz="2500" dirty="0" smtClean="0"/>
                </a:p>
                <a:p>
                  <a:r>
                    <a:rPr lang="el-GR" sz="2800" dirty="0"/>
                    <a:t> </a:t>
                  </a:r>
                  <a:endParaRPr lang="el-GR" sz="2800" dirty="0">
                    <a:effectLst/>
                  </a:endParaRPr>
                </a:p>
              </p:txBody>
            </p:sp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332851" y="26700070"/>
                  <a:ext cx="7858125" cy="2381250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902851" y="28813734"/>
                <a:ext cx="585216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500" dirty="0"/>
                  <a:t>Θεωρείτε ότι οι υποδομές της πόλης σας </a:t>
                </a:r>
                <a:r>
                  <a:rPr lang="el-GR" sz="2500" dirty="0" smtClean="0"/>
                  <a:t>ανταποκρίνονται </a:t>
                </a:r>
                <a:r>
                  <a:rPr lang="el-GR" sz="2500" dirty="0"/>
                  <a:t>στις απαιτήσεις των τουριστών; </a:t>
                </a:r>
                <a:endParaRPr lang="el-GR" sz="2500" dirty="0">
                  <a:effectLst/>
                </a:endParaRPr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8996" y="30174743"/>
                <a:ext cx="6126480" cy="1916890"/>
              </a:xfrm>
              <a:prstGeom prst="rect">
                <a:avLst/>
              </a:prstGeom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6655476" y="29081320"/>
                <a:ext cx="585216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500" dirty="0"/>
                  <a:t>Πώς θα χαρακτηρίζατε τη συμπεριφορά των ντόπιων απέναντι στους τουρίστες; </a:t>
                </a:r>
                <a:endParaRPr lang="el-GR" sz="2500" dirty="0">
                  <a:effectLst/>
                </a:endParaRPr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75914" y="30186633"/>
                <a:ext cx="6629400" cy="1905000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13022632" y="29026981"/>
                <a:ext cx="585216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500" dirty="0"/>
                  <a:t>Πώς θα χαρακτηρίζατε τη συμπεριφορά των </a:t>
                </a:r>
                <a:r>
                  <a:rPr lang="el-GR" sz="2500" dirty="0" smtClean="0"/>
                  <a:t>τουριστών </a:t>
                </a:r>
                <a:r>
                  <a:rPr lang="el-GR" sz="2500" dirty="0"/>
                  <a:t>απέναντι στους </a:t>
                </a:r>
                <a:r>
                  <a:rPr lang="el-GR" sz="2500" dirty="0" smtClean="0"/>
                  <a:t>ντόπιους;</a:t>
                </a:r>
                <a:r>
                  <a:rPr lang="el-GR" sz="2500" dirty="0"/>
                  <a:t> </a:t>
                </a:r>
                <a:endParaRPr lang="el-GR" sz="2500" dirty="0">
                  <a:effectLst/>
                </a:endParaRP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05314" y="30198523"/>
                <a:ext cx="6629400" cy="1905000"/>
              </a:xfrm>
              <a:prstGeom prst="rect">
                <a:avLst/>
              </a:prstGeom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4145283" y="26173258"/>
              <a:ext cx="17238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/>
                <a:t>ΕΡΕΥΝΑ (ΕΡΩΤΗΜΑΤΟΛΟΓΙΟ): Η ΣΤΑΣΗ ΤΩΝ ΔΗΜΩΤΩΝ ΑΠΕΝΑΝΤΙ ΣΤΗΝ ΤΟΥΡΙΣΤΙΚΗ ΑΝΑΠΤΥΞΗ</a:t>
              </a:r>
              <a:endParaRPr lang="en-US" sz="28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8719800" y="3242124"/>
            <a:ext cx="8302843" cy="6028876"/>
            <a:chOff x="0" y="0"/>
            <a:chExt cx="7752080" cy="5765800"/>
          </a:xfrm>
        </p:grpSpPr>
        <p:grpSp>
          <p:nvGrpSpPr>
            <p:cNvPr id="41" name="Group 40"/>
            <p:cNvGrpSpPr/>
            <p:nvPr/>
          </p:nvGrpSpPr>
          <p:grpSpPr>
            <a:xfrm>
              <a:off x="0" y="0"/>
              <a:ext cx="7717790" cy="2879725"/>
              <a:chOff x="0" y="0"/>
              <a:chExt cx="7717790" cy="2879725"/>
            </a:xfrm>
          </p:grpSpPr>
          <p:pic>
            <p:nvPicPr>
              <p:cNvPr id="45" name="Picture 44" descr="C:\Users\neofytos\Downloads\45105905_2194860204121983_3294601569458192384_n.jp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0" y="0"/>
                <a:ext cx="3876675" cy="2879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45" descr="E:\school projects\IMG_3035.JPG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6675" y="0"/>
                <a:ext cx="3841115" cy="2879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0" y="2886075"/>
              <a:ext cx="7752080" cy="2879725"/>
              <a:chOff x="0" y="0"/>
              <a:chExt cx="7752080" cy="2879725"/>
            </a:xfrm>
          </p:grpSpPr>
          <p:pic>
            <p:nvPicPr>
              <p:cNvPr id="43" name="Picture 42" descr="E:\fotos1\IMG_2711.JPG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876675" cy="28797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" name="Picture 43" descr="E:\fotos1\IMG_20181031_161609.jp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5400000">
                <a:off x="4381500" y="-495300"/>
                <a:ext cx="2872740" cy="38684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10831365" y="34027635"/>
            <a:ext cx="6683672" cy="4587075"/>
            <a:chOff x="11185228" y="34197970"/>
            <a:chExt cx="6683672" cy="4587075"/>
          </a:xfrm>
        </p:grpSpPr>
        <p:sp>
          <p:nvSpPr>
            <p:cNvPr id="7" name="TextBox 6"/>
            <p:cNvSpPr txBox="1"/>
            <p:nvPr/>
          </p:nvSpPr>
          <p:spPr>
            <a:xfrm>
              <a:off x="11185228" y="34197970"/>
              <a:ext cx="6683672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/>
                <a:t>Συνέντευξη του εκπροσώπου της Αστυνομίας Πάφου προς την ομάδα έρευνας τω ν μαθητών</a:t>
              </a:r>
            </a:p>
            <a:p>
              <a:endParaRPr lang="el-GR" sz="2400" b="1" dirty="0"/>
            </a:p>
            <a:p>
              <a:endParaRPr lang="el-GR" sz="2400" b="1" dirty="0" smtClean="0"/>
            </a:p>
            <a:p>
              <a:endParaRPr lang="el-GR" sz="2400" b="1" dirty="0"/>
            </a:p>
            <a:p>
              <a:endParaRPr lang="el-GR" sz="2400" b="1" dirty="0" smtClean="0"/>
            </a:p>
            <a:p>
              <a:endParaRPr lang="el-GR" sz="2400" b="1" dirty="0"/>
            </a:p>
            <a:p>
              <a:endParaRPr lang="el-GR" sz="2400" b="1" dirty="0" smtClean="0"/>
            </a:p>
            <a:p>
              <a:endParaRPr lang="el-GR" sz="2400" b="1" dirty="0"/>
            </a:p>
            <a:p>
              <a:endParaRPr lang="el-GR" sz="2400" b="1" dirty="0" smtClean="0"/>
            </a:p>
            <a:p>
              <a:endParaRPr lang="el-GR" sz="2400" b="1" dirty="0" smtClean="0"/>
            </a:p>
            <a:p>
              <a:endParaRPr lang="en-US" sz="2400" b="1" dirty="0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852" y="35080912"/>
              <a:ext cx="5556200" cy="3704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1319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686</TotalTime>
  <Words>731</Words>
  <Application>Microsoft Office PowerPoint</Application>
  <PresentationFormat>Custom</PresentationFormat>
  <Paragraphs>116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Οι επιδράσεις του τουρισμού στο φυσικό και ανθρωπογενές περιβάλλον της Πάφου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επιδράσεις του τουρισμού στο φυσικό και ανθρωπογενές περιβάλλον της Πάφου</dc:title>
  <dc:creator>Pandelis Spyrou</dc:creator>
  <cp:lastModifiedBy>User</cp:lastModifiedBy>
  <cp:revision>37</cp:revision>
  <dcterms:created xsi:type="dcterms:W3CDTF">2019-02-16T14:13:28Z</dcterms:created>
  <dcterms:modified xsi:type="dcterms:W3CDTF">2019-03-01T05:57:10Z</dcterms:modified>
</cp:coreProperties>
</file>