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2404050" cy="43205400"/>
  <p:notesSz cx="6858000" cy="9144000"/>
  <p:defaultTextStyle>
    <a:defPPr>
      <a:defRPr lang="el-G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a:srgbClr val="EF0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3" autoAdjust="0"/>
    <p:restoredTop sz="94660"/>
  </p:normalViewPr>
  <p:slideViewPr>
    <p:cSldViewPr>
      <p:cViewPr>
        <p:scale>
          <a:sx n="30" d="100"/>
          <a:sy n="30" d="100"/>
        </p:scale>
        <p:origin x="-1027" y="120"/>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448" indent="0" algn="ctr">
              <a:buNone/>
              <a:defRPr>
                <a:solidFill>
                  <a:schemeClr val="tx1">
                    <a:tint val="75000"/>
                  </a:schemeClr>
                </a:solidFill>
              </a:defRPr>
            </a:lvl2pPr>
            <a:lvl3pPr marL="4318896" indent="0" algn="ctr">
              <a:buNone/>
              <a:defRPr>
                <a:solidFill>
                  <a:schemeClr val="tx1">
                    <a:tint val="75000"/>
                  </a:schemeClr>
                </a:solidFill>
              </a:defRPr>
            </a:lvl3pPr>
            <a:lvl4pPr marL="6478344" indent="0" algn="ctr">
              <a:buNone/>
              <a:defRPr>
                <a:solidFill>
                  <a:schemeClr val="tx1">
                    <a:tint val="75000"/>
                  </a:schemeClr>
                </a:solidFill>
              </a:defRPr>
            </a:lvl4pPr>
            <a:lvl5pPr marL="8637801" indent="0" algn="ctr">
              <a:buNone/>
              <a:defRPr>
                <a:solidFill>
                  <a:schemeClr val="tx1">
                    <a:tint val="75000"/>
                  </a:schemeClr>
                </a:solidFill>
              </a:defRPr>
            </a:lvl5pPr>
            <a:lvl6pPr marL="10797249" indent="0" algn="ctr">
              <a:buNone/>
              <a:defRPr>
                <a:solidFill>
                  <a:schemeClr val="tx1">
                    <a:tint val="75000"/>
                  </a:schemeClr>
                </a:solidFill>
              </a:defRPr>
            </a:lvl6pPr>
            <a:lvl7pPr marL="12956697" indent="0" algn="ctr">
              <a:buNone/>
              <a:defRPr>
                <a:solidFill>
                  <a:schemeClr val="tx1">
                    <a:tint val="75000"/>
                  </a:schemeClr>
                </a:solidFill>
              </a:defRPr>
            </a:lvl7pPr>
            <a:lvl8pPr marL="15116144" indent="0" algn="ctr">
              <a:buNone/>
              <a:defRPr>
                <a:solidFill>
                  <a:schemeClr val="tx1">
                    <a:tint val="75000"/>
                  </a:schemeClr>
                </a:solidFill>
              </a:defRPr>
            </a:lvl8pPr>
            <a:lvl9pPr marL="172755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54782" y="10901365"/>
            <a:ext cx="25833229" cy="2322490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43850" y="10901365"/>
            <a:ext cx="76970870" cy="2322490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86"/>
            <a:ext cx="27543443" cy="8581073"/>
          </a:xfrm>
        </p:spPr>
        <p:txBody>
          <a:bodyPr anchor="t"/>
          <a:lstStyle>
            <a:lvl1pPr algn="l">
              <a:defRPr sz="18900" b="1" cap="all"/>
            </a:lvl1pPr>
          </a:lstStyle>
          <a:p>
            <a:r>
              <a:rPr lang="en-US" smtClean="0"/>
              <a:t>Click to edit Master title style</a:t>
            </a:r>
            <a:endParaRPr lang="en-US"/>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59448" indent="0">
              <a:buNone/>
              <a:defRPr sz="8500">
                <a:solidFill>
                  <a:schemeClr val="tx1">
                    <a:tint val="75000"/>
                  </a:schemeClr>
                </a:solidFill>
              </a:defRPr>
            </a:lvl2pPr>
            <a:lvl3pPr marL="4318896" indent="0">
              <a:buNone/>
              <a:defRPr sz="7600">
                <a:solidFill>
                  <a:schemeClr val="tx1">
                    <a:tint val="75000"/>
                  </a:schemeClr>
                </a:solidFill>
              </a:defRPr>
            </a:lvl3pPr>
            <a:lvl4pPr marL="6478344" indent="0">
              <a:buNone/>
              <a:defRPr sz="6600">
                <a:solidFill>
                  <a:schemeClr val="tx1">
                    <a:tint val="75000"/>
                  </a:schemeClr>
                </a:solidFill>
              </a:defRPr>
            </a:lvl4pPr>
            <a:lvl5pPr marL="8637801" indent="0">
              <a:buNone/>
              <a:defRPr sz="6600">
                <a:solidFill>
                  <a:schemeClr val="tx1">
                    <a:tint val="75000"/>
                  </a:schemeClr>
                </a:solidFill>
              </a:defRPr>
            </a:lvl5pPr>
            <a:lvl6pPr marL="10797249" indent="0">
              <a:buNone/>
              <a:defRPr sz="6600">
                <a:solidFill>
                  <a:schemeClr val="tx1">
                    <a:tint val="75000"/>
                  </a:schemeClr>
                </a:solidFill>
              </a:defRPr>
            </a:lvl6pPr>
            <a:lvl7pPr marL="12956697" indent="0">
              <a:buNone/>
              <a:defRPr sz="6600">
                <a:solidFill>
                  <a:schemeClr val="tx1">
                    <a:tint val="75000"/>
                  </a:schemeClr>
                </a:solidFill>
              </a:defRPr>
            </a:lvl7pPr>
            <a:lvl8pPr marL="15116144" indent="0">
              <a:buNone/>
              <a:defRPr sz="6600">
                <a:solidFill>
                  <a:schemeClr val="tx1">
                    <a:tint val="75000"/>
                  </a:schemeClr>
                </a:solidFill>
              </a:defRPr>
            </a:lvl8pPr>
            <a:lvl9pPr marL="17275592"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43846" y="63507953"/>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685960" y="63507953"/>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0203" y="1730219"/>
            <a:ext cx="29163645" cy="72009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11" y="1720215"/>
            <a:ext cx="10660709" cy="7320915"/>
          </a:xfrm>
        </p:spPr>
        <p:txBody>
          <a:bodyPr anchor="b"/>
          <a:lstStyle>
            <a:lvl1pPr algn="l">
              <a:defRPr sz="9500" b="1"/>
            </a:lvl1pPr>
          </a:lstStyle>
          <a:p>
            <a:r>
              <a:rPr lang="en-US" smtClean="0"/>
              <a:t>Click to edit Master title style</a:t>
            </a:r>
            <a:endParaRPr lang="en-US"/>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20211" y="9041146"/>
            <a:ext cx="10660709" cy="29553697"/>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smtClean="0"/>
              <a:t>Click to edit Master title style</a:t>
            </a:r>
            <a:endParaRPr lang="en-US"/>
          </a:p>
        </p:txBody>
      </p:sp>
      <p:sp>
        <p:nvSpPr>
          <p:cNvPr id="3" name="Picture Placeholder 2"/>
          <p:cNvSpPr>
            <a:spLocks noGrp="1"/>
          </p:cNvSpPr>
          <p:nvPr>
            <p:ph type="pic" idx="1"/>
          </p:nvPr>
        </p:nvSpPr>
        <p:spPr>
          <a:xfrm>
            <a:off x="6351421" y="3860483"/>
            <a:ext cx="19442430" cy="25923240"/>
          </a:xfrm>
        </p:spPr>
        <p:txBody>
          <a:bodyPr/>
          <a:lstStyle>
            <a:lvl1pPr marL="0" indent="0">
              <a:buNone/>
              <a:defRPr sz="15100"/>
            </a:lvl1pPr>
            <a:lvl2pPr marL="2159448" indent="0">
              <a:buNone/>
              <a:defRPr sz="13200"/>
            </a:lvl2pPr>
            <a:lvl3pPr marL="4318896" indent="0">
              <a:buNone/>
              <a:defRPr sz="11300"/>
            </a:lvl3pPr>
            <a:lvl4pPr marL="6478344" indent="0">
              <a:buNone/>
              <a:defRPr sz="9500"/>
            </a:lvl4pPr>
            <a:lvl5pPr marL="8637801" indent="0">
              <a:buNone/>
              <a:defRPr sz="9500"/>
            </a:lvl5pPr>
            <a:lvl6pPr marL="10797249" indent="0">
              <a:buNone/>
              <a:defRPr sz="9500"/>
            </a:lvl6pPr>
            <a:lvl7pPr marL="12956697" indent="0">
              <a:buNone/>
              <a:defRPr sz="9500"/>
            </a:lvl7pPr>
            <a:lvl8pPr marL="15116144" indent="0">
              <a:buNone/>
              <a:defRPr sz="9500"/>
            </a:lvl8pPr>
            <a:lvl9pPr marL="17275592" indent="0">
              <a:buNone/>
              <a:defRPr sz="9500"/>
            </a:lvl9pPr>
          </a:lstStyle>
          <a:p>
            <a:endParaRPr lang="en-US" dirty="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FFD9B-D491-4640-8415-82D30A5060C2}" type="datetimeFigureOut">
              <a:rPr lang="el-GR" smtClean="0"/>
              <a:pPr/>
              <a:t>13/3/2019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510B8D98-8D24-460F-B99B-4B1F5CB8ED2A}"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19"/>
            <a:ext cx="29163645" cy="7200900"/>
          </a:xfrm>
          <a:prstGeom prst="rect">
            <a:avLst/>
          </a:prstGeom>
        </p:spPr>
        <p:txBody>
          <a:bodyPr vert="horz" lIns="431893" tIns="215942" rIns="431893" bIns="21594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20203" y="10081276"/>
            <a:ext cx="29163645" cy="28513567"/>
          </a:xfrm>
          <a:prstGeom prst="rect">
            <a:avLst/>
          </a:prstGeom>
        </p:spPr>
        <p:txBody>
          <a:bodyPr vert="horz" lIns="431893" tIns="215942" rIns="431893" bIns="2159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20203" y="40045014"/>
            <a:ext cx="7560945" cy="2300288"/>
          </a:xfrm>
          <a:prstGeom prst="rect">
            <a:avLst/>
          </a:prstGeom>
        </p:spPr>
        <p:txBody>
          <a:bodyPr vert="horz" lIns="431893" tIns="215942" rIns="431893" bIns="215942" rtlCol="0" anchor="ctr"/>
          <a:lstStyle>
            <a:lvl1pPr algn="l">
              <a:defRPr sz="5700">
                <a:solidFill>
                  <a:schemeClr val="tx1">
                    <a:tint val="75000"/>
                  </a:schemeClr>
                </a:solidFill>
              </a:defRPr>
            </a:lvl1pPr>
          </a:lstStyle>
          <a:p>
            <a:fld id="{71CFFD9B-D491-4640-8415-82D30A5060C2}" type="datetimeFigureOut">
              <a:rPr lang="el-GR" smtClean="0"/>
              <a:pPr/>
              <a:t>13/3/2019</a:t>
            </a:fld>
            <a:endParaRPr lang="el-GR" dirty="0"/>
          </a:p>
        </p:txBody>
      </p:sp>
      <p:sp>
        <p:nvSpPr>
          <p:cNvPr id="5" name="Footer Placeholder 4"/>
          <p:cNvSpPr>
            <a:spLocks noGrp="1"/>
          </p:cNvSpPr>
          <p:nvPr>
            <p:ph type="ftr" sz="quarter" idx="3"/>
          </p:nvPr>
        </p:nvSpPr>
        <p:spPr>
          <a:xfrm>
            <a:off x="11071384" y="40045014"/>
            <a:ext cx="10261283" cy="2300288"/>
          </a:xfrm>
          <a:prstGeom prst="rect">
            <a:avLst/>
          </a:prstGeom>
        </p:spPr>
        <p:txBody>
          <a:bodyPr vert="horz" lIns="431893" tIns="215942" rIns="431893" bIns="215942" rtlCol="0" anchor="ctr"/>
          <a:lstStyle>
            <a:lvl1pPr algn="ctr">
              <a:defRPr sz="57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23222903" y="40045014"/>
            <a:ext cx="7560945" cy="2300288"/>
          </a:xfrm>
          <a:prstGeom prst="rect">
            <a:avLst/>
          </a:prstGeom>
        </p:spPr>
        <p:txBody>
          <a:bodyPr vert="horz" lIns="431893" tIns="215942" rIns="431893" bIns="215942" rtlCol="0" anchor="ctr"/>
          <a:lstStyle>
            <a:lvl1pPr algn="r">
              <a:defRPr sz="5700">
                <a:solidFill>
                  <a:schemeClr val="tx1">
                    <a:tint val="75000"/>
                  </a:schemeClr>
                </a:solidFill>
              </a:defRPr>
            </a:lvl1pPr>
          </a:lstStyle>
          <a:p>
            <a:fld id="{510B8D98-8D24-460F-B99B-4B1F5CB8ED2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318896" rtl="0" eaLnBrk="1" latinLnBrk="0" hangingPunct="1">
        <a:spcBef>
          <a:spcPct val="0"/>
        </a:spcBef>
        <a:buNone/>
        <a:defRPr sz="20800" kern="1200">
          <a:solidFill>
            <a:schemeClr val="tx1"/>
          </a:solidFill>
          <a:latin typeface="+mj-lt"/>
          <a:ea typeface="+mj-ea"/>
          <a:cs typeface="+mj-cs"/>
        </a:defRPr>
      </a:lvl1pPr>
    </p:titleStyle>
    <p:bodyStyle>
      <a:lvl1pPr marL="1619588" indent="-1619588" algn="l" defTabSz="4318896"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09106" indent="-1349658" algn="l" defTabSz="4318896"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398624" indent="-1079729" algn="l" defTabSz="4318896"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58072"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17520"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76968"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36416"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95868"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55321"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18896" rtl="0" eaLnBrk="1" latinLnBrk="0" hangingPunct="1">
        <a:defRPr sz="8500" kern="1200">
          <a:solidFill>
            <a:schemeClr val="tx1"/>
          </a:solidFill>
          <a:latin typeface="+mn-lt"/>
          <a:ea typeface="+mn-ea"/>
          <a:cs typeface="+mn-cs"/>
        </a:defRPr>
      </a:lvl1pPr>
      <a:lvl2pPr marL="2159448" algn="l" defTabSz="4318896" rtl="0" eaLnBrk="1" latinLnBrk="0" hangingPunct="1">
        <a:defRPr sz="8500" kern="1200">
          <a:solidFill>
            <a:schemeClr val="tx1"/>
          </a:solidFill>
          <a:latin typeface="+mn-lt"/>
          <a:ea typeface="+mn-ea"/>
          <a:cs typeface="+mn-cs"/>
        </a:defRPr>
      </a:lvl2pPr>
      <a:lvl3pPr marL="4318896" algn="l" defTabSz="4318896" rtl="0" eaLnBrk="1" latinLnBrk="0" hangingPunct="1">
        <a:defRPr sz="8500" kern="1200">
          <a:solidFill>
            <a:schemeClr val="tx1"/>
          </a:solidFill>
          <a:latin typeface="+mn-lt"/>
          <a:ea typeface="+mn-ea"/>
          <a:cs typeface="+mn-cs"/>
        </a:defRPr>
      </a:lvl3pPr>
      <a:lvl4pPr marL="6478344" algn="l" defTabSz="4318896" rtl="0" eaLnBrk="1" latinLnBrk="0" hangingPunct="1">
        <a:defRPr sz="8500" kern="1200">
          <a:solidFill>
            <a:schemeClr val="tx1"/>
          </a:solidFill>
          <a:latin typeface="+mn-lt"/>
          <a:ea typeface="+mn-ea"/>
          <a:cs typeface="+mn-cs"/>
        </a:defRPr>
      </a:lvl4pPr>
      <a:lvl5pPr marL="8637801" algn="l" defTabSz="4318896" rtl="0" eaLnBrk="1" latinLnBrk="0" hangingPunct="1">
        <a:defRPr sz="8500" kern="1200">
          <a:solidFill>
            <a:schemeClr val="tx1"/>
          </a:solidFill>
          <a:latin typeface="+mn-lt"/>
          <a:ea typeface="+mn-ea"/>
          <a:cs typeface="+mn-cs"/>
        </a:defRPr>
      </a:lvl5pPr>
      <a:lvl6pPr marL="10797249" algn="l" defTabSz="4318896" rtl="0" eaLnBrk="1" latinLnBrk="0" hangingPunct="1">
        <a:defRPr sz="8500" kern="1200">
          <a:solidFill>
            <a:schemeClr val="tx1"/>
          </a:solidFill>
          <a:latin typeface="+mn-lt"/>
          <a:ea typeface="+mn-ea"/>
          <a:cs typeface="+mn-cs"/>
        </a:defRPr>
      </a:lvl6pPr>
      <a:lvl7pPr marL="12956697" algn="l" defTabSz="4318896" rtl="0" eaLnBrk="1" latinLnBrk="0" hangingPunct="1">
        <a:defRPr sz="8500" kern="1200">
          <a:solidFill>
            <a:schemeClr val="tx1"/>
          </a:solidFill>
          <a:latin typeface="+mn-lt"/>
          <a:ea typeface="+mn-ea"/>
          <a:cs typeface="+mn-cs"/>
        </a:defRPr>
      </a:lvl7pPr>
      <a:lvl8pPr marL="15116144" algn="l" defTabSz="4318896" rtl="0" eaLnBrk="1" latinLnBrk="0" hangingPunct="1">
        <a:defRPr sz="8500" kern="1200">
          <a:solidFill>
            <a:schemeClr val="tx1"/>
          </a:solidFill>
          <a:latin typeface="+mn-lt"/>
          <a:ea typeface="+mn-ea"/>
          <a:cs typeface="+mn-cs"/>
        </a:defRPr>
      </a:lvl8pPr>
      <a:lvl9pPr marL="17275592" algn="l" defTabSz="4318896"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7" name="Picture 16" descr="https://balla.com.cy/wp-content/uploads/2018/12/47237785_193804871560263_1168062213513019392_n.jpg"/>
          <p:cNvPicPr/>
          <p:nvPr/>
        </p:nvPicPr>
        <p:blipFill>
          <a:blip r:embed="rId3">
            <a:lum bright="2000"/>
            <a:extLst>
              <a:ext uri="{28A0092B-C50C-407E-A947-70E740481C1C}">
                <a14:useLocalDpi xmlns:a14="http://schemas.microsoft.com/office/drawing/2010/main" val="0"/>
              </a:ext>
            </a:extLst>
          </a:blip>
          <a:srcRect/>
          <a:stretch>
            <a:fillRect/>
          </a:stretch>
        </p:blipFill>
        <p:spPr bwMode="auto">
          <a:xfrm>
            <a:off x="16487777" y="13173016"/>
            <a:ext cx="14859104" cy="6858048"/>
          </a:xfrm>
          <a:prstGeom prst="rect">
            <a:avLst/>
          </a:prstGeom>
          <a:noFill/>
          <a:ln>
            <a:noFill/>
          </a:ln>
        </p:spPr>
      </p:pic>
      <p:pic>
        <p:nvPicPr>
          <p:cNvPr id="13" name="Picture 12" descr="ÎÏÎ¿ÏÎ­Î»ÎµÏÎ¼Î± ÎµÎ¹ÎºÏÎ½Î±Ï Î³Î¹Î± ÏÎ·Î»Î± ÎºÏÎ¹ÏÎ¹Î± Î»ÎµÎ¼ÎµÏÎ¿Ï"/>
          <p:cNvPicPr/>
          <p:nvPr/>
        </p:nvPicPr>
        <p:blipFill>
          <a:blip r:embed="rId4"/>
          <a:srcRect/>
          <a:stretch>
            <a:fillRect/>
          </a:stretch>
        </p:blipFill>
        <p:spPr bwMode="auto">
          <a:xfrm>
            <a:off x="16658" y="37156428"/>
            <a:ext cx="32387392" cy="5688632"/>
          </a:xfrm>
          <a:prstGeom prst="rect">
            <a:avLst/>
          </a:prstGeom>
          <a:noFill/>
          <a:ln w="9525">
            <a:noFill/>
            <a:miter lim="800000"/>
            <a:headEnd/>
            <a:tailEnd/>
          </a:ln>
        </p:spPr>
      </p:pic>
      <p:pic>
        <p:nvPicPr>
          <p:cNvPr id="12" name="Picture 11" descr="Î£ÏÎµÏÎ¹ÎºÎ® ÎµÎ¹ÎºÏÎ½Î±"/>
          <p:cNvPicPr/>
          <p:nvPr/>
        </p:nvPicPr>
        <p:blipFill>
          <a:blip r:embed="rId5">
            <a:lum bright="29000"/>
          </a:blip>
          <a:srcRect/>
          <a:stretch>
            <a:fillRect/>
          </a:stretch>
        </p:blipFill>
        <p:spPr bwMode="auto">
          <a:xfrm>
            <a:off x="1914425" y="671366"/>
            <a:ext cx="29075266" cy="6429420"/>
          </a:xfrm>
          <a:prstGeom prst="rect">
            <a:avLst/>
          </a:prstGeom>
          <a:noFill/>
          <a:ln w="9525">
            <a:noFill/>
            <a:miter lim="800000"/>
            <a:headEnd/>
            <a:tailEnd/>
          </a:ln>
        </p:spPr>
      </p:pic>
      <p:sp>
        <p:nvSpPr>
          <p:cNvPr id="2" name="Title 1"/>
          <p:cNvSpPr>
            <a:spLocks noGrp="1"/>
          </p:cNvSpPr>
          <p:nvPr>
            <p:ph type="ctrTitle"/>
          </p:nvPr>
        </p:nvSpPr>
        <p:spPr>
          <a:xfrm>
            <a:off x="2128739" y="1385746"/>
            <a:ext cx="28718076" cy="5500726"/>
          </a:xfrm>
        </p:spPr>
        <p:txBody>
          <a:bodyPr>
            <a:normAutofit fontScale="90000"/>
          </a:bodyPr>
          <a:lstStyle/>
          <a:p>
            <a:r>
              <a:rPr lang="el-GR" sz="9800" b="1" u="sng" dirty="0" smtClean="0">
                <a:latin typeface="Arial" pitchFamily="34" charset="0"/>
                <a:cs typeface="Arial" pitchFamily="34" charset="0"/>
              </a:rPr>
              <a:t>ΛΕΜΟΣΟΣ : </a:t>
            </a:r>
            <a:br>
              <a:rPr lang="el-GR" sz="9800" b="1" u="sng" dirty="0" smtClean="0">
                <a:latin typeface="Arial" pitchFamily="34" charset="0"/>
                <a:cs typeface="Arial" pitchFamily="34" charset="0"/>
              </a:rPr>
            </a:br>
            <a:r>
              <a:rPr lang="el-GR" sz="9800" b="1" u="sng" dirty="0" smtClean="0">
                <a:latin typeface="Arial" pitchFamily="34" charset="0"/>
                <a:cs typeface="Arial" pitchFamily="34" charset="0"/>
              </a:rPr>
              <a:t>Η </a:t>
            </a:r>
            <a:r>
              <a:rPr lang="el-GR" sz="9800" b="1" u="sng" dirty="0">
                <a:latin typeface="Arial" pitchFamily="34" charset="0"/>
                <a:cs typeface="Arial" pitchFamily="34" charset="0"/>
              </a:rPr>
              <a:t>ΠΟΛΗ ΤΩΝ ΟΥΡΑΝΟΞΥΣΤΩΝ Ή Η ΠΟΛΗ ΠΟΥ ΧΑΝΕΙ ΤΗΝ </a:t>
            </a:r>
            <a:r>
              <a:rPr lang="el-GR" sz="9800" b="1" u="sng" dirty="0" smtClean="0">
                <a:latin typeface="Arial" pitchFamily="34" charset="0"/>
                <a:cs typeface="Arial" pitchFamily="34" charset="0"/>
              </a:rPr>
              <a:t>ΤΑΥΤΟΤΗΤΑ ΤΗΣ </a:t>
            </a:r>
            <a:r>
              <a:rPr lang="el-GR" sz="10700" dirty="0" smtClean="0"/>
              <a:t/>
            </a:r>
            <a:br>
              <a:rPr lang="el-GR" sz="10700" dirty="0" smtClean="0"/>
            </a:br>
            <a:endParaRPr lang="el-GR" sz="107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42921" y="10672686"/>
            <a:ext cx="29646770" cy="21002772"/>
          </a:xfrm>
        </p:spPr>
        <p:txBody>
          <a:bodyPr>
            <a:noAutofit/>
          </a:bodyPr>
          <a:lstStyle/>
          <a:p>
            <a:pPr algn="just"/>
            <a:r>
              <a:rPr lang="el-GR" sz="3200" b="1" u="sng" dirty="0" smtClean="0">
                <a:latin typeface="Arial" pitchFamily="34" charset="0"/>
                <a:cs typeface="Arial" pitchFamily="34" charset="0"/>
              </a:rPr>
              <a:t>1. Ποίες ήταν οι ανάγκες που οδήγησαν τις αρχές να δώσουν τόσες πολές άδειες για ανέγερση ψηλών κτηρίων.</a:t>
            </a:r>
            <a:endParaRPr lang="en-US" sz="3200" dirty="0" smtClean="0">
              <a:latin typeface="Arial" pitchFamily="34" charset="0"/>
              <a:cs typeface="Arial" pitchFamily="34" charset="0"/>
            </a:endParaRPr>
          </a:p>
          <a:p>
            <a:pPr lvl="0" algn="just">
              <a:buFont typeface="Arial" pitchFamily="34" charset="0"/>
              <a:buChar char="•"/>
            </a:pPr>
            <a:r>
              <a:rPr lang="el-GR" sz="3200" dirty="0" smtClean="0">
                <a:latin typeface="Arial" pitchFamily="34" charset="0"/>
                <a:cs typeface="Arial" pitchFamily="34" charset="0"/>
              </a:rPr>
              <a:t> </a:t>
            </a:r>
            <a:r>
              <a:rPr lang="el-GR" sz="3200" b="1" dirty="0" smtClean="0">
                <a:latin typeface="Arial" pitchFamily="34" charset="0"/>
                <a:cs typeface="Arial" pitchFamily="34" charset="0"/>
              </a:rPr>
              <a:t>Η προσέλκιση ξένων επενδυτών ώστε να μειωθούν οι συνέπειες της οικονομικής κρίσης.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Η πολύ περιορισμένη επιφάνεια της πόλης και η πολύ περιορισμένη γη κατά μήκος της ακτογραμμής έκαναν αναγκαία την ανάπτυξη σε ύψος.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Εκσυγχρονισμός του πολεοδομικού προφιλ της πόλης.</a:t>
            </a:r>
            <a:endParaRPr lang="en-US" sz="3200" b="1" dirty="0" smtClean="0">
              <a:latin typeface="Arial" pitchFamily="34" charset="0"/>
              <a:cs typeface="Arial" pitchFamily="34" charset="0"/>
            </a:endParaRPr>
          </a:p>
          <a:p>
            <a:pPr algn="just"/>
            <a:r>
              <a:rPr lang="el-GR" sz="3200" b="1" u="sng" dirty="0" smtClean="0">
                <a:latin typeface="Arial" pitchFamily="34" charset="0"/>
                <a:cs typeface="Arial" pitchFamily="34" charset="0"/>
              </a:rPr>
              <a:t>2. Ανάλυση της υφιστάμενης κατάστασης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Έχει δοθεί υπερβολικός αριθμός αδείων (περίπου 70 – 80.</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Βρίσκονται όλα διάσπαρτα στο παραλιακό μέτωπο.</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Περιτριγυρίζονται από παλίες και πολύ χαμηλότερες πολυκατοικίες.</a:t>
            </a:r>
            <a:endParaRPr lang="en-US" sz="3200" b="1" dirty="0" smtClean="0">
              <a:latin typeface="Arial" pitchFamily="34" charset="0"/>
              <a:cs typeface="Arial" pitchFamily="34" charset="0"/>
            </a:endParaRPr>
          </a:p>
          <a:p>
            <a:pPr algn="just"/>
            <a:r>
              <a:rPr lang="el-GR" sz="3200" b="1" u="sng" dirty="0" smtClean="0">
                <a:latin typeface="Arial" pitchFamily="34" charset="0"/>
                <a:cs typeface="Arial" pitchFamily="34" charset="0"/>
              </a:rPr>
              <a:t>3.Τα προβλήματα που αντιμετωπίζει η πόλη.</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Κυκλοφοριακή συμφόριση.</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Έλλειψη πρασίνου.</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Έλλειψη χάρων στάθμευσης.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Ρύπανση της θάλασσας και του αέρα.</a:t>
            </a:r>
            <a:endParaRPr lang="en-US" sz="3200" b="1" dirty="0" smtClean="0">
              <a:latin typeface="Arial" pitchFamily="34" charset="0"/>
              <a:cs typeface="Arial" pitchFamily="34" charset="0"/>
            </a:endParaRPr>
          </a:p>
          <a:p>
            <a:pPr algn="just"/>
            <a:r>
              <a:rPr lang="el-GR" sz="3200" b="1" u="sng" dirty="0" smtClean="0">
                <a:latin typeface="Arial" pitchFamily="34" charset="0"/>
                <a:cs typeface="Arial" pitchFamily="34" charset="0"/>
              </a:rPr>
              <a:t>4. Προβλήματα που θα προκύψουν από την ανέγερση των ψηλών κτηρίων.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Άυξηση κυκλοφοριακής συμφόρισης.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Έντονη οχληρία και ηχορύπανση κατά την ανέγερση τους.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Η διαχείρηση των υπογειων νερών που αντλούνται κατά την εκσαφή των θεμελίων ενώς ψηλού κτηρίου, των υλικών που προκύπτουν από της εκσκαφές       </a:t>
            </a:r>
          </a:p>
          <a:p>
            <a:pPr lvl="0" algn="just"/>
            <a:r>
              <a:rPr lang="el-GR" sz="3200" b="1" dirty="0" smtClean="0">
                <a:latin typeface="Arial" pitchFamily="34" charset="0"/>
                <a:cs typeface="Arial" pitchFamily="34" charset="0"/>
              </a:rPr>
              <a:t>   και των λυμμάτων.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Ρύπναση της θάλασσας αφού τα υπόγεια νερά που δεν είναι εντελώς καθαρά</a:t>
            </a:r>
            <a:r>
              <a:rPr lang="en-US" sz="3200" b="1" dirty="0" smtClean="0">
                <a:latin typeface="Arial" pitchFamily="34" charset="0"/>
                <a:cs typeface="Arial" pitchFamily="34" charset="0"/>
              </a:rPr>
              <a:t> </a:t>
            </a:r>
            <a:r>
              <a:rPr lang="el-GR" sz="3200" b="1" smtClean="0">
                <a:latin typeface="Arial" pitchFamily="34" charset="0"/>
                <a:cs typeface="Arial" pitchFamily="34" charset="0"/>
              </a:rPr>
              <a:t>και μεταφέρωνται</a:t>
            </a:r>
            <a:r>
              <a:rPr lang="el-GR" sz="3200" b="1" dirty="0" smtClean="0">
                <a:latin typeface="Arial" pitchFamily="34" charset="0"/>
                <a:cs typeface="Arial" pitchFamily="34" charset="0"/>
              </a:rPr>
              <a:t> με αγωγούς στη θάλασσα.</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Πυρασφάλεια..</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Οι γειτονικές περιοχές θα επιρεαστούν σε θέματα ηλιασμού, σκίασης και αερισμού</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Η μακροχρόνια συντήρηση τους.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Αλλοίωση του παραλιακού μετώπου και της φυσιογνωμίας της πόλης.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Άυξηση των ενοικίων και κατακόρυφη αύξηση της αξίας των ακινήτων.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Εντείνεται η ταξική ανισότητα. Δημιουργείται μια πόλη δυο ταχυτήτων.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Οι ψηλές αναπτύξης παρουσιάζουν συχνά το φαινόμενο του ʺσκοτεινού παραθύρουʺ δηλαδή των αναξιοποίτων και ίσως  εγκαταλειμμέων ακινήτων.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Οι χώροι πρασίνου που εντός της έκτασης των ψηλών κτηρίων, δεν ικανοποιεί τις ανάγκες των κατοίκων τις Λεμεσού.</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Μπλοκάρουν τη θέα προς τη θάλασσα δημιουργώντας ένα τοίχος.</a:t>
            </a:r>
            <a:endParaRPr lang="en-US" sz="3200" b="1" dirty="0" smtClean="0">
              <a:latin typeface="Arial" pitchFamily="34" charset="0"/>
              <a:cs typeface="Arial" pitchFamily="34" charset="0"/>
            </a:endParaRPr>
          </a:p>
          <a:p>
            <a:pPr algn="just"/>
            <a:r>
              <a:rPr lang="el-GR" sz="3200" b="1" u="sng" dirty="0" smtClean="0">
                <a:latin typeface="Arial" pitchFamily="34" charset="0"/>
                <a:cs typeface="Arial" pitchFamily="34" charset="0"/>
              </a:rPr>
              <a:t>5.Τα θετικά που θα προκύψουν από την ανέγερση των ψηλών κτηρίων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Οικονομική ανάπτυξη.</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Μείωση ανεργείας, λόγω της δημιουργίας νέων θέσεων εργασίας.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Αναβάθμιση των υποβαθμισμένων περιοχών.</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Ενίσχυση του εμπορικού κέντρου.</a:t>
            </a:r>
            <a:endParaRPr lang="en-US" sz="3200" b="1" dirty="0" smtClean="0">
              <a:latin typeface="Arial" pitchFamily="34" charset="0"/>
              <a:cs typeface="Arial" pitchFamily="34" charset="0"/>
            </a:endParaRPr>
          </a:p>
          <a:p>
            <a:pPr algn="just"/>
            <a:r>
              <a:rPr lang="el-GR" sz="3200" b="1" dirty="0" smtClean="0">
                <a:latin typeface="Arial" pitchFamily="34" charset="0"/>
                <a:cs typeface="Arial" pitchFamily="34" charset="0"/>
              </a:rPr>
              <a:t> </a:t>
            </a:r>
            <a:r>
              <a:rPr lang="el-GR" sz="3200" b="1" u="sng" dirty="0" smtClean="0">
                <a:latin typeface="Arial" pitchFamily="34" charset="0"/>
                <a:cs typeface="Arial" pitchFamily="34" charset="0"/>
              </a:rPr>
              <a:t>6. Πως θα πρέπει να είναι τα ψηλά κτήρια</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μην χωροθετούνται τυχαία. Να επιτρέπονται μόνο σε συγκεκριμένες περιοχές οι οποίες να εξυπηρετούνται από  τις δημόσιες συγκοινωνίες, το     </a:t>
            </a:r>
          </a:p>
          <a:p>
            <a:pPr lvl="0" algn="just"/>
            <a:r>
              <a:rPr lang="el-GR" sz="3200" b="1" dirty="0">
                <a:latin typeface="Arial" pitchFamily="34" charset="0"/>
                <a:cs typeface="Arial" pitchFamily="34" charset="0"/>
              </a:rPr>
              <a:t> </a:t>
            </a:r>
            <a:r>
              <a:rPr lang="el-GR" sz="3200" b="1" dirty="0" smtClean="0">
                <a:latin typeface="Arial" pitchFamily="34" charset="0"/>
                <a:cs typeface="Arial" pitchFamily="34" charset="0"/>
              </a:rPr>
              <a:t> περπάτημα, το ποδήλατο. Να υπάρχει πολεοδομική στρατηγική.</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επιτρέπονται μόνο αν συνδέονται με δημόσια οφέλη.</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σέβονται τον τοπικό χαρακτήρα και να εντάσσονται σωστά.</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αξιοποιούν εναλλακτικές πηγές ενέργειας.</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είναι βιοκλιματικά.</a:t>
            </a:r>
            <a:endParaRPr lang="en-US" sz="3200" b="1" dirty="0" smtClean="0">
              <a:latin typeface="Arial" pitchFamily="34" charset="0"/>
              <a:cs typeface="Arial" pitchFamily="34" charset="0"/>
            </a:endParaRPr>
          </a:p>
          <a:p>
            <a:pPr lvl="0" algn="just">
              <a:buFont typeface="Arial" pitchFamily="34" charset="0"/>
              <a:buChar char="•"/>
            </a:pPr>
            <a:r>
              <a:rPr lang="el-GR" sz="3200" b="1" dirty="0" smtClean="0">
                <a:latin typeface="Arial" pitchFamily="34" charset="0"/>
                <a:cs typeface="Arial" pitchFamily="34" charset="0"/>
              </a:rPr>
              <a:t> Να σέβονται τις ανέσεις των γειτόνων και τις περιοχής.</a:t>
            </a:r>
            <a:endParaRPr lang="en-US" sz="3200" b="1" dirty="0" smtClean="0">
              <a:latin typeface="Arial" pitchFamily="34" charset="0"/>
              <a:cs typeface="Arial" pitchFamily="34" charset="0"/>
            </a:endParaRPr>
          </a:p>
          <a:p>
            <a:pPr lvl="0" algn="just">
              <a:buFont typeface="Arial" pitchFamily="34" charset="0"/>
              <a:buChar char="•"/>
            </a:pPr>
            <a:r>
              <a:rPr lang="el-GR" sz="3200" b="1" u="sng" dirty="0" smtClean="0">
                <a:solidFill>
                  <a:schemeClr val="tx1"/>
                </a:solidFill>
                <a:latin typeface="Arial" pitchFamily="34" charset="0"/>
                <a:cs typeface="Arial" pitchFamily="34" charset="0"/>
              </a:rPr>
              <a:t>Συμπεράσματα</a:t>
            </a:r>
            <a:r>
              <a:rPr lang="el-GR" sz="3200" b="1" dirty="0" smtClean="0">
                <a:solidFill>
                  <a:schemeClr val="tx1"/>
                </a:solidFill>
                <a:latin typeface="Arial" pitchFamily="34" charset="0"/>
                <a:cs typeface="Arial" pitchFamily="34" charset="0"/>
              </a:rPr>
              <a:t> : Τα ψηλά κτήρια στην πόλη μπορούν να μην είναι απειλή, αλλά αντίθετα μπορούν να λειτουργήσουν με συγκεκριμένες προϋποθέσεις και ως ευκαιρία μετασχηματισμού της πολής μας προς το καλύτερο.  Αν η πολιτική για τα ψηλά κτήρια διασφαλίζει περισσότερους χώρους πρασίνου, δημιουργεια δημόσιων πλατειών, σεβασμό στις ανέσεις των γειτόνων και τις περιοχής, οπτικές φυγές, αρχιτεκτονική αισθητικής στάθμης τότε θα βελτιώσουν την εικόνα της πόλης και κατ΄επέκταση της ποιότητας ζωής. Για να προχωρήσουμε στο μέλλον πρέπει να πατήσουμε στο παρελθόν, να συνθέσουμε το παλιό με το νέο. Να σεβαστούμε την φυσιογνωμία των παλίων γειτονιών και τον παλιών κτηρίων και όπου χρειαστεί να αποκατασταθούν.</a:t>
            </a:r>
            <a:endParaRPr lang="en-US" sz="3200" b="1" dirty="0" smtClean="0">
              <a:solidFill>
                <a:schemeClr val="tx1"/>
              </a:solidFill>
              <a:latin typeface="Arial" pitchFamily="34" charset="0"/>
              <a:cs typeface="Arial" pitchFamily="34" charset="0"/>
            </a:endParaRPr>
          </a:p>
          <a:p>
            <a:pPr algn="just"/>
            <a:endParaRPr lang="el-GR" sz="3200" b="1" dirty="0">
              <a:solidFill>
                <a:schemeClr val="tx1"/>
              </a:solidFill>
              <a:latin typeface="Arial" pitchFamily="34" charset="0"/>
              <a:cs typeface="Arial" pitchFamily="34" charset="0"/>
            </a:endParaRPr>
          </a:p>
        </p:txBody>
      </p:sp>
      <p:sp>
        <p:nvSpPr>
          <p:cNvPr id="7" name="TextBox 6"/>
          <p:cNvSpPr txBox="1"/>
          <p:nvPr/>
        </p:nvSpPr>
        <p:spPr>
          <a:xfrm>
            <a:off x="2128739" y="6243530"/>
            <a:ext cx="27146440" cy="707886"/>
          </a:xfrm>
          <a:prstGeom prst="rect">
            <a:avLst/>
          </a:prstGeom>
          <a:noFill/>
        </p:spPr>
        <p:txBody>
          <a:bodyPr wrap="square" rtlCol="0">
            <a:spAutoFit/>
          </a:bodyPr>
          <a:lstStyle/>
          <a:p>
            <a:pPr algn="just"/>
            <a:r>
              <a:rPr lang="el-GR" sz="4000" dirty="0" smtClean="0">
                <a:latin typeface="Arial" pitchFamily="34" charset="0"/>
                <a:cs typeface="Arial" pitchFamily="34" charset="0"/>
              </a:rPr>
              <a:t> </a:t>
            </a:r>
            <a:r>
              <a:rPr lang="el-GR" sz="3200" b="1" dirty="0" smtClean="0">
                <a:latin typeface="Arial" pitchFamily="34" charset="0"/>
                <a:cs typeface="Arial" pitchFamily="34" charset="0"/>
              </a:rPr>
              <a:t>ΛΑΝΙΤΕΙΟ ΓΥΜΝΑΣΙΟ --  ΟΙΚΟΛΟΓΙΚΗ ΟΜΑΔΑ</a:t>
            </a:r>
            <a:r>
              <a:rPr lang="el-GR" sz="4000" b="1" dirty="0" smtClean="0">
                <a:latin typeface="Arial" pitchFamily="34" charset="0"/>
                <a:cs typeface="Arial" pitchFamily="34" charset="0"/>
              </a:rPr>
              <a:t>                                                     </a:t>
            </a:r>
            <a:endParaRPr lang="el-GR" sz="3200" dirty="0" smtClean="0">
              <a:latin typeface="Arial" pitchFamily="34" charset="0"/>
              <a:cs typeface="Arial" pitchFamily="34" charset="0"/>
            </a:endParaRPr>
          </a:p>
        </p:txBody>
      </p:sp>
      <p:sp>
        <p:nvSpPr>
          <p:cNvPr id="8" name="TextBox 7"/>
          <p:cNvSpPr txBox="1"/>
          <p:nvPr/>
        </p:nvSpPr>
        <p:spPr>
          <a:xfrm>
            <a:off x="1914425" y="7386538"/>
            <a:ext cx="28932390" cy="2862322"/>
          </a:xfrm>
          <a:prstGeom prst="rect">
            <a:avLst/>
          </a:prstGeom>
          <a:noFill/>
        </p:spPr>
        <p:txBody>
          <a:bodyPr wrap="square" rtlCol="0">
            <a:spAutoFit/>
          </a:bodyPr>
          <a:lstStyle/>
          <a:p>
            <a:pPr algn="just"/>
            <a:endParaRPr lang="el-GR" sz="3600" dirty="0" smtClean="0">
              <a:latin typeface="Arial" pitchFamily="34" charset="0"/>
              <a:cs typeface="Arial" pitchFamily="34" charset="0"/>
            </a:endParaRPr>
          </a:p>
          <a:p>
            <a:pPr algn="just"/>
            <a:r>
              <a:rPr lang="el-GR" sz="3600" dirty="0" smtClean="0">
                <a:latin typeface="Arial" pitchFamily="34" charset="0"/>
                <a:cs typeface="Arial" pitchFamily="34" charset="0"/>
              </a:rPr>
              <a:t>Σκόπος της  εργασίας είναι να διερευνήση κατα πόσο η ανέγερση ψηλών κτηρίων στη Λεμεσό  συνάδει με το πολεοδομικό προφίλ της πόλης, το φυσικό περιβάλλον της και αν πραγματικά εξυπερετεί τις ανάγκες της σαν μια σύγχρονη πόλη. Καταγράφουμε τα υπερ και τα κατά  και αξιολογούμε τις συνέπειες που θα προκύψουν.    </a:t>
            </a:r>
          </a:p>
          <a:p>
            <a:pPr algn="just"/>
            <a:r>
              <a:rPr lang="el-GR" sz="3600" b="1" dirty="0" smtClean="0">
                <a:latin typeface="Arial" pitchFamily="34" charset="0"/>
                <a:cs typeface="Arial" pitchFamily="34" charset="0"/>
              </a:rPr>
              <a:t>Ειναί  τα ψηλά κτήρια αναγκαιότητα, μόδα,</a:t>
            </a:r>
            <a:r>
              <a:rPr lang="en-US" sz="3600" b="1" dirty="0" smtClean="0">
                <a:latin typeface="Arial" pitchFamily="34" charset="0"/>
                <a:cs typeface="Arial" pitchFamily="34" charset="0"/>
              </a:rPr>
              <a:t> </a:t>
            </a:r>
            <a:r>
              <a:rPr lang="el-GR" sz="3600" b="1" dirty="0" smtClean="0">
                <a:latin typeface="Arial" pitchFamily="34" charset="0"/>
                <a:cs typeface="Arial" pitchFamily="34" charset="0"/>
              </a:rPr>
              <a:t>ή  κερδοσκοπία ;</a:t>
            </a:r>
          </a:p>
        </p:txBody>
      </p:sp>
    </p:spTree>
    <p:extLst>
      <p:ext uri="{BB962C8B-B14F-4D97-AF65-F5344CB8AC3E}">
        <p14:creationId xmlns:p14="http://schemas.microsoft.com/office/powerpoint/2010/main" val="3507378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423</Words>
  <Application>Microsoft Office PowerPoint</Application>
  <PresentationFormat>Custom</PresentationFormat>
  <Paragraphs>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ΛΕΜΟΣΟΣ :  Η ΠΟΛΗ ΤΩΝ ΟΥΡΑΝΟΞΥΣΤΩΝ Ή Η ΠΟΛΗ ΠΟΥ ΧΑΝΕΙ ΤΗΝ ΤΑΥΤΟΤΗΤΑ ΤΗΣ  </vt:lpstr>
    </vt:vector>
  </TitlesOfParts>
  <Company>Ministry of Education and Culture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35</cp:revision>
  <dcterms:created xsi:type="dcterms:W3CDTF">2019-03-04T08:24:40Z</dcterms:created>
  <dcterms:modified xsi:type="dcterms:W3CDTF">2019-03-13T06:18:31Z</dcterms:modified>
</cp:coreProperties>
</file>