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32399288" cy="43200638"/>
  <p:notesSz cx="6858000" cy="9144000"/>
  <p:defaultTextStyle>
    <a:defPPr>
      <a:defRPr lang="en-US"/>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30" d="100"/>
          <a:sy n="30" d="100"/>
        </p:scale>
        <p:origin x="-734" y="1992"/>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b="1" dirty="0">
                <a:solidFill>
                  <a:schemeClr val="bg1"/>
                </a:solidFill>
              </a:rPr>
              <a:t>Έχεις κατοικίδιο</a:t>
            </a:r>
            <a:r>
              <a:rPr lang="en-GB" b="1" dirty="0">
                <a:solidFill>
                  <a:schemeClr val="bg1"/>
                </a:solidFill>
              </a:rPr>
              <a:t>;</a:t>
            </a:r>
            <a:endParaRPr lang="en-US" b="1" dirty="0">
              <a:solidFill>
                <a:schemeClr val="bg1"/>
              </a:solidFill>
            </a:endParaRPr>
          </a:p>
        </c:rich>
      </c:tx>
      <c:layout/>
      <c:overlay val="0"/>
      <c:spPr>
        <a:noFill/>
        <a:ln>
          <a:noFill/>
        </a:ln>
        <a:effectLst/>
      </c:spPr>
    </c:title>
    <c:autoTitleDeleted val="0"/>
    <c:plotArea>
      <c:layout/>
      <c:ofPieChart>
        <c:ofPieType val="pie"/>
        <c:varyColors val="1"/>
        <c:ser>
          <c:idx val="0"/>
          <c:order val="0"/>
          <c:spPr>
            <a:ln cmpd="dbl">
              <a:solidFill>
                <a:schemeClr val="accent1"/>
              </a:solidFill>
            </a:ln>
          </c:spPr>
          <c:dPt>
            <c:idx val="0"/>
            <c:bubble3D val="0"/>
            <c:spPr>
              <a:solidFill>
                <a:srgbClr val="99CCFF"/>
              </a:solidFill>
              <a:ln w="19050" cmpd="dbl">
                <a:solidFill>
                  <a:schemeClr val="accent1"/>
                </a:solidFill>
              </a:ln>
              <a:effectLst/>
            </c:spPr>
          </c:dPt>
          <c:dPt>
            <c:idx val="1"/>
            <c:bubble3D val="0"/>
            <c:spPr>
              <a:solidFill>
                <a:schemeClr val="accent2"/>
              </a:solidFill>
              <a:ln w="19050" cmpd="dbl">
                <a:solidFill>
                  <a:schemeClr val="accent1"/>
                </a:solidFill>
              </a:ln>
              <a:effectLst/>
            </c:spPr>
          </c:dPt>
          <c:dPt>
            <c:idx val="2"/>
            <c:bubble3D val="0"/>
            <c:spPr>
              <a:solidFill>
                <a:srgbClr val="FF6699"/>
              </a:solidFill>
              <a:ln w="19050" cmpd="dbl">
                <a:solidFill>
                  <a:schemeClr val="accent1"/>
                </a:solidFill>
              </a:ln>
              <a:effectLst/>
            </c:spPr>
          </c:dPt>
          <c:dPt>
            <c:idx val="3"/>
            <c:bubble3D val="0"/>
            <c:spPr>
              <a:solidFill>
                <a:srgbClr val="CC66FF"/>
              </a:solidFill>
              <a:ln w="19050" cmpd="dbl">
                <a:solidFill>
                  <a:schemeClr val="accent1"/>
                </a:solidFill>
              </a:ln>
              <a:effectLst/>
            </c:spPr>
          </c:dPt>
          <c:dPt>
            <c:idx val="4"/>
            <c:bubble3D val="0"/>
            <c:spPr>
              <a:solidFill>
                <a:srgbClr val="92D050"/>
              </a:solidFill>
              <a:ln w="19050" cmpd="dbl">
                <a:solidFill>
                  <a:schemeClr val="accent1"/>
                </a:solidFill>
              </a:ln>
              <a:effectLst/>
            </c:spPr>
          </c:dPt>
          <c:dLbls>
            <c:dLbl>
              <c:idx val="0"/>
              <c:layout/>
              <c:tx>
                <c:rich>
                  <a:bodyPr/>
                  <a:lstStyle/>
                  <a:p>
                    <a:r>
                      <a:rPr lang="el-GR">
                        <a:solidFill>
                          <a:schemeClr val="bg1"/>
                        </a:solidFill>
                      </a:rPr>
                      <a:t>Όχι 
42%</a:t>
                    </a:r>
                    <a:endParaRPr lang="el-G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tx>
                <c:rich>
                  <a:bodyPr/>
                  <a:lstStyle/>
                  <a:p>
                    <a:r>
                      <a:rPr lang="el-GR">
                        <a:solidFill>
                          <a:schemeClr val="bg1"/>
                        </a:solidFill>
                      </a:rPr>
                      <a:t>Ναι</a:t>
                    </a:r>
                    <a:r>
                      <a:rPr lang="el-GR" baseline="0">
                        <a:solidFill>
                          <a:schemeClr val="bg1"/>
                        </a:solidFill>
                      </a:rPr>
                      <a:t>
58%</a:t>
                    </a:r>
                    <a:endParaRPr lang="el-GR" baseline="0"/>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5"/>
              <c:tx>
                <c:rich>
                  <a:bodyPr/>
                  <a:lstStyle/>
                  <a:p>
                    <a:r>
                      <a:rPr lang="el-GR" baseline="0">
                        <a:solidFill>
                          <a:schemeClr val="bg1"/>
                        </a:solidFill>
                      </a:rPr>
                      <a:t>Ναι
</a:t>
                    </a:r>
                    <a:fld id="{1A547F23-BFFF-4456-B841-D460E7608031}" type="PERCENTAGE">
                      <a:rPr lang="en-US" baseline="0">
                        <a:solidFill>
                          <a:schemeClr val="bg1"/>
                        </a:solidFill>
                      </a:rPr>
                      <a:pPr/>
                      <a:t>[PERCENTAGE]</a:t>
                    </a:fld>
                    <a:endParaRPr lang="el-GR" baseline="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Sheet1!$A$1:$A$5</c:f>
              <c:strCache>
                <c:ptCount val="4"/>
                <c:pt idx="0">
                  <c:v>Όχι </c:v>
                </c:pt>
                <c:pt idx="1">
                  <c:v>Σκύλος</c:v>
                </c:pt>
                <c:pt idx="2">
                  <c:v>Γάτα</c:v>
                </c:pt>
                <c:pt idx="3">
                  <c:v>Άλλο</c:v>
                </c:pt>
              </c:strCache>
            </c:strRef>
          </c:cat>
          <c:val>
            <c:numRef>
              <c:f>Sheet1!$B$1:$B$5</c:f>
              <c:numCache>
                <c:formatCode>General</c:formatCode>
                <c:ptCount val="4"/>
                <c:pt idx="0">
                  <c:v>43</c:v>
                </c:pt>
                <c:pt idx="1">
                  <c:v>33</c:v>
                </c:pt>
                <c:pt idx="2">
                  <c:v>14</c:v>
                </c:pt>
                <c:pt idx="3">
                  <c:v>11</c:v>
                </c:pt>
              </c:numCache>
            </c:numRef>
          </c:val>
          <c:extLst/>
        </c:ser>
        <c:dLbls>
          <c:dLblPos val="bestFit"/>
          <c:showLegendKey val="0"/>
          <c:showVal val="0"/>
          <c:showCatName val="1"/>
          <c:showSerName val="0"/>
          <c:showPercent val="1"/>
          <c:showBubbleSize val="0"/>
          <c:showLeaderLines val="1"/>
        </c:dLbls>
        <c:gapWidth val="81"/>
        <c:splitType val="pos"/>
        <c:splitPos val="3"/>
        <c:secondPieSize val="81"/>
        <c:serLines>
          <c:spPr>
            <a:ln w="9525" cap="flat" cmpd="sng" algn="ctr">
              <a:solidFill>
                <a:schemeClr val="tx1">
                  <a:lumMod val="35000"/>
                  <a:lumOff val="65000"/>
                </a:schemeClr>
              </a:solidFill>
              <a:round/>
            </a:ln>
            <a:effectLst/>
          </c:spPr>
        </c:serLines>
      </c:ofPieChart>
      <c:spPr>
        <a:noFill/>
        <a:ln>
          <a:solidFill>
            <a:schemeClr val="accent1"/>
          </a:solidFill>
        </a:ln>
        <a:effectLst/>
      </c:spPr>
    </c:plotArea>
    <c:plotVisOnly val="1"/>
    <c:dispBlanksAs val="gap"/>
    <c:showDLblsOverMax val="0"/>
  </c:chart>
  <c:spPr>
    <a:solidFill>
      <a:schemeClr val="tx1">
        <a:lumMod val="75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l-GR" dirty="0">
                <a:solidFill>
                  <a:schemeClr val="bg1"/>
                </a:solidFill>
              </a:rPr>
              <a:t>Είναι στειρωμένο το </a:t>
            </a:r>
            <a:r>
              <a:rPr lang="el-GR" dirty="0" smtClean="0">
                <a:solidFill>
                  <a:schemeClr val="bg1"/>
                </a:solidFill>
              </a:rPr>
              <a:t>κατοικίδιό </a:t>
            </a:r>
            <a:r>
              <a:rPr lang="el-GR" dirty="0">
                <a:solidFill>
                  <a:schemeClr val="bg1"/>
                </a:solidFill>
              </a:rPr>
              <a:t>σας</a:t>
            </a:r>
            <a:r>
              <a:rPr lang="en-GB" dirty="0">
                <a:solidFill>
                  <a:schemeClr val="bg1"/>
                </a:solidFill>
              </a:rPr>
              <a:t>;</a:t>
            </a:r>
            <a:endParaRPr lang="en-US" dirty="0">
              <a:solidFill>
                <a:schemeClr val="bg1"/>
              </a:solidFill>
            </a:endParaRPr>
          </a:p>
        </c:rich>
      </c:tx>
      <c:layout/>
      <c:overlay val="0"/>
      <c:spPr>
        <a:noFill/>
        <a:ln>
          <a:noFill/>
        </a:ln>
        <a:effectLst/>
      </c:spPr>
    </c:title>
    <c:autoTitleDeleted val="0"/>
    <c:plotArea>
      <c:layout/>
      <c:pieChart>
        <c:varyColors val="1"/>
        <c:ser>
          <c:idx val="0"/>
          <c:order val="0"/>
          <c:dPt>
            <c:idx val="0"/>
            <c:bubble3D val="0"/>
            <c:spPr>
              <a:solidFill>
                <a:srgbClr val="00B0F0"/>
              </a:solidFill>
              <a:ln w="19050">
                <a:solidFill>
                  <a:schemeClr val="lt1"/>
                </a:solidFill>
              </a:ln>
              <a:effectLst/>
            </c:spPr>
          </c:dPt>
          <c:dPt>
            <c:idx val="1"/>
            <c:bubble3D val="0"/>
            <c:spPr>
              <a:solidFill>
                <a:srgbClr val="FF9999"/>
              </a:solidFill>
              <a:ln w="19050">
                <a:solidFill>
                  <a:schemeClr val="lt1"/>
                </a:solidFill>
              </a:ln>
              <a:effectLst/>
            </c:spPr>
          </c:dPt>
          <c:dPt>
            <c:idx val="2"/>
            <c:bubble3D val="0"/>
            <c:spPr>
              <a:solidFill>
                <a:srgbClr val="92D05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Sheet1!$A$9:$A$11</c:f>
              <c:strCache>
                <c:ptCount val="3"/>
                <c:pt idx="0">
                  <c:v>Ναι</c:v>
                </c:pt>
                <c:pt idx="1">
                  <c:v>Όχι ακόμα</c:v>
                </c:pt>
                <c:pt idx="2">
                  <c:v>Όχι διαφωνώ</c:v>
                </c:pt>
              </c:strCache>
            </c:strRef>
          </c:cat>
          <c:val>
            <c:numRef>
              <c:f>Sheet1!$B$9:$B$11</c:f>
              <c:numCache>
                <c:formatCode>General</c:formatCode>
                <c:ptCount val="3"/>
                <c:pt idx="0">
                  <c:v>25</c:v>
                </c:pt>
                <c:pt idx="1">
                  <c:v>11</c:v>
                </c:pt>
                <c:pt idx="2">
                  <c:v>11</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tx1">
        <a:lumMod val="75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dirty="0">
                <a:solidFill>
                  <a:schemeClr val="bg1"/>
                </a:solidFill>
              </a:rPr>
              <a:t>Αν</a:t>
            </a:r>
            <a:r>
              <a:rPr lang="el-GR" baseline="0" dirty="0">
                <a:solidFill>
                  <a:schemeClr val="bg1"/>
                </a:solidFill>
              </a:rPr>
              <a:t> βρω ένα αδέσποτο ζώο..</a:t>
            </a:r>
            <a:endParaRPr lang="en-US" dirty="0">
              <a:solidFill>
                <a:schemeClr val="bg1"/>
              </a:solidFill>
            </a:endParaRPr>
          </a:p>
        </c:rich>
      </c:tx>
      <c:layout/>
      <c:overlay val="0"/>
      <c:spPr>
        <a:noFill/>
        <a:ln>
          <a:noFill/>
        </a:ln>
        <a:effectLst/>
      </c:spPr>
    </c:title>
    <c:autoTitleDeleted val="0"/>
    <c:plotArea>
      <c:layout/>
      <c:pieChart>
        <c:varyColors val="1"/>
        <c:ser>
          <c:idx val="0"/>
          <c:order val="0"/>
          <c:spPr>
            <a:solidFill>
              <a:srgbClr val="CC00FF"/>
            </a:solidFill>
          </c:spPr>
          <c:dPt>
            <c:idx val="0"/>
            <c:bubble3D val="0"/>
            <c:spPr>
              <a:solidFill>
                <a:srgbClr val="FFCC66"/>
              </a:solidFill>
              <a:ln w="19050">
                <a:solidFill>
                  <a:schemeClr val="lt1"/>
                </a:solidFill>
              </a:ln>
              <a:effectLst/>
            </c:spPr>
          </c:dPt>
          <c:dPt>
            <c:idx val="1"/>
            <c:bubble3D val="0"/>
            <c:spPr>
              <a:solidFill>
                <a:srgbClr val="00B050"/>
              </a:solidFill>
              <a:ln w="19050">
                <a:solidFill>
                  <a:schemeClr val="lt1"/>
                </a:solidFill>
              </a:ln>
              <a:effectLst/>
            </c:spPr>
          </c:dPt>
          <c:dPt>
            <c:idx val="2"/>
            <c:bubble3D val="0"/>
            <c:spPr>
              <a:solidFill>
                <a:srgbClr val="CC00FF"/>
              </a:solidFill>
              <a:ln w="19050">
                <a:solidFill>
                  <a:schemeClr val="lt1"/>
                </a:solidFill>
              </a:ln>
              <a:effectLst/>
            </c:spPr>
          </c:dPt>
          <c:dLbls>
            <c:dLbl>
              <c:idx val="0"/>
              <c:layout/>
              <c:tx>
                <c:rich>
                  <a:bodyPr/>
                  <a:lstStyle/>
                  <a:p>
                    <a:r>
                      <a:rPr lang="el-GR" baseline="0" dirty="0" smtClean="0">
                        <a:solidFill>
                          <a:schemeClr val="bg1"/>
                        </a:solidFill>
                      </a:rPr>
                      <a:t>Θα το </a:t>
                    </a:r>
                    <a:r>
                      <a:rPr lang="el-GR" baseline="0" dirty="0">
                        <a:solidFill>
                          <a:schemeClr val="bg1"/>
                        </a:solidFill>
                      </a:rPr>
                      <a:t>φροντίσω (φαγητό, περίθαλψη)
79%</a:t>
                    </a:r>
                    <a:endParaRPr lang="el-GR" baseline="0"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l-GR" smtClean="0"/>
                      <a:t>Θα το υιοθετήσω</a:t>
                    </a:r>
                    <a:r>
                      <a:rPr lang="el-GR" baseline="0" dirty="0"/>
                      <a:t>
</a:t>
                    </a:r>
                    <a:fld id="{F7524CF9-9200-4BD0-B173-E4DBD652843A}" type="PERCENTAGE">
                      <a:rPr lang="en-US" baseline="0"/>
                      <a:pPr/>
                      <a:t>[PERCENTAGE]</a:t>
                    </a:fld>
                    <a:endParaRPr lang="el-GR"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r>
                      <a:rPr lang="el-GR" smtClean="0"/>
                      <a:t>Αδιαφορία</a:t>
                    </a:r>
                    <a:r>
                      <a:rPr lang="el-GR" baseline="0" dirty="0"/>
                      <a:t>
</a:t>
                    </a:r>
                    <a:fld id="{F075C4E5-6F9B-4C6F-B18E-101F69B1614B}" type="PERCENTAGE">
                      <a:rPr lang="en-US" baseline="0"/>
                      <a:pPr/>
                      <a:t>[PERCENTAGE]</a:t>
                    </a:fld>
                    <a:endParaRPr lang="el-GR"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Sheet1!$A$13:$A$15</c:f>
              <c:strCache>
                <c:ptCount val="3"/>
                <c:pt idx="0">
                  <c:v>θα το φροντίσω (φαγήτο,περίθαλψη)</c:v>
                </c:pt>
                <c:pt idx="1">
                  <c:v>θα το υιοθετήσω</c:v>
                </c:pt>
                <c:pt idx="2">
                  <c:v>αδιαφορία</c:v>
                </c:pt>
              </c:strCache>
            </c:strRef>
          </c:cat>
          <c:val>
            <c:numRef>
              <c:f>Sheet1!$B$13:$B$15</c:f>
              <c:numCache>
                <c:formatCode>General</c:formatCode>
                <c:ptCount val="3"/>
                <c:pt idx="0">
                  <c:v>75</c:v>
                </c:pt>
                <c:pt idx="1">
                  <c:v>1</c:v>
                </c:pt>
                <c:pt idx="2">
                  <c:v>19</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tx1">
        <a:lumMod val="65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15359663" y="7369753"/>
            <a:ext cx="17060064" cy="31457485"/>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889960" y="3360053"/>
            <a:ext cx="21807559" cy="19680297"/>
          </a:xfrm>
        </p:spPr>
        <p:txBody>
          <a:bodyPr anchor="b">
            <a:normAutofit/>
          </a:bodyPr>
          <a:lstStyle>
            <a:lvl1pPr algn="l">
              <a:defRPr sz="1559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889959" y="24213699"/>
            <a:ext cx="17554043" cy="12053507"/>
          </a:xfrm>
        </p:spPr>
        <p:txBody>
          <a:bodyPr anchor="t">
            <a:normAutofit/>
          </a:bodyPr>
          <a:lstStyle>
            <a:lvl1pPr marL="0" indent="0" algn="l">
              <a:buNone/>
              <a:defRPr sz="7086">
                <a:solidFill>
                  <a:schemeClr val="bg2">
                    <a:lumMod val="75000"/>
                  </a:schemeClr>
                </a:solidFill>
              </a:defRPr>
            </a:lvl1pPr>
            <a:lvl2pPr marL="1619951" indent="0" algn="ctr">
              <a:buNone/>
              <a:defRPr>
                <a:solidFill>
                  <a:schemeClr val="tx1">
                    <a:tint val="75000"/>
                  </a:schemeClr>
                </a:solidFill>
              </a:defRPr>
            </a:lvl2pPr>
            <a:lvl3pPr marL="3239902" indent="0" algn="ctr">
              <a:buNone/>
              <a:defRPr>
                <a:solidFill>
                  <a:schemeClr val="tx1">
                    <a:tint val="75000"/>
                  </a:schemeClr>
                </a:solidFill>
              </a:defRPr>
            </a:lvl3pPr>
            <a:lvl4pPr marL="4859853" indent="0" algn="ctr">
              <a:buNone/>
              <a:defRPr>
                <a:solidFill>
                  <a:schemeClr val="tx1">
                    <a:tint val="75000"/>
                  </a:schemeClr>
                </a:solidFill>
              </a:defRPr>
            </a:lvl4pPr>
            <a:lvl5pPr marL="6479804" indent="0" algn="ctr">
              <a:buNone/>
              <a:defRPr>
                <a:solidFill>
                  <a:schemeClr val="tx1">
                    <a:tint val="75000"/>
                  </a:schemeClr>
                </a:solidFill>
              </a:defRPr>
            </a:lvl5pPr>
            <a:lvl6pPr marL="8099755" indent="0" algn="ctr">
              <a:buNone/>
              <a:defRPr>
                <a:solidFill>
                  <a:schemeClr val="tx1">
                    <a:tint val="75000"/>
                  </a:schemeClr>
                </a:solidFill>
              </a:defRPr>
            </a:lvl6pPr>
            <a:lvl7pPr marL="9719706" indent="0" algn="ctr">
              <a:buNone/>
              <a:defRPr>
                <a:solidFill>
                  <a:schemeClr val="tx1">
                    <a:tint val="75000"/>
                  </a:schemeClr>
                </a:solidFill>
              </a:defRPr>
            </a:lvl7pPr>
            <a:lvl8pPr marL="11339657" indent="0" algn="ctr">
              <a:buNone/>
              <a:defRPr>
                <a:solidFill>
                  <a:schemeClr val="tx1">
                    <a:tint val="75000"/>
                  </a:schemeClr>
                </a:solidFill>
              </a:defRPr>
            </a:lvl8pPr>
            <a:lvl9pPr marL="1295960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69092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960" y="28320418"/>
            <a:ext cx="23225396" cy="9600142"/>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1889959" y="3360049"/>
            <a:ext cx="28619371" cy="19680291"/>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5669"/>
            </a:lvl1pPr>
            <a:lvl2pPr marL="1619951" indent="0">
              <a:buNone/>
              <a:defRPr sz="5669"/>
            </a:lvl2pPr>
            <a:lvl3pPr marL="3239902" indent="0">
              <a:buNone/>
              <a:defRPr sz="5669"/>
            </a:lvl3pPr>
            <a:lvl4pPr marL="4859853" indent="0">
              <a:buNone/>
              <a:defRPr sz="5669"/>
            </a:lvl4pPr>
            <a:lvl5pPr marL="6479804" indent="0">
              <a:buNone/>
              <a:defRPr sz="5669"/>
            </a:lvl5pPr>
            <a:lvl6pPr marL="8099755" indent="0">
              <a:buNone/>
              <a:defRPr sz="5669"/>
            </a:lvl6pPr>
            <a:lvl7pPr marL="9719706" indent="0">
              <a:buNone/>
              <a:defRPr sz="5669"/>
            </a:lvl7pPr>
            <a:lvl8pPr marL="11339657" indent="0">
              <a:buNone/>
              <a:defRPr sz="5669"/>
            </a:lvl8pPr>
            <a:lvl9pPr marL="12959608" indent="0">
              <a:buNone/>
              <a:defRPr sz="5669"/>
            </a:lvl9pPr>
          </a:lstStyle>
          <a:p>
            <a:r>
              <a:rPr lang="en-US" smtClean="0"/>
              <a:t>Click icon to add picture</a:t>
            </a:r>
            <a:endParaRPr lang="en-US" dirty="0"/>
          </a:p>
        </p:txBody>
      </p:sp>
      <p:sp>
        <p:nvSpPr>
          <p:cNvPr id="9" name="Text Placeholder 9"/>
          <p:cNvSpPr>
            <a:spLocks noGrp="1"/>
          </p:cNvSpPr>
          <p:nvPr>
            <p:ph type="body" sz="quarter" idx="14"/>
          </p:nvPr>
        </p:nvSpPr>
        <p:spPr>
          <a:xfrm>
            <a:off x="2699948" y="24213693"/>
            <a:ext cx="25799428" cy="2880043"/>
          </a:xfrm>
        </p:spPr>
        <p:txBody>
          <a:bodyPr anchor="t">
            <a:normAutofit/>
          </a:bodyPr>
          <a:lstStyle>
            <a:lvl1pPr marL="0" indent="0">
              <a:buFontTx/>
              <a:buNone/>
              <a:defRPr sz="5669"/>
            </a:lvl1pPr>
            <a:lvl2pPr marL="1619951" indent="0">
              <a:buFontTx/>
              <a:buNone/>
              <a:defRPr/>
            </a:lvl2pPr>
            <a:lvl3pPr marL="3239902" indent="0">
              <a:buFontTx/>
              <a:buNone/>
              <a:defRPr/>
            </a:lvl3pPr>
            <a:lvl4pPr marL="4859853" indent="0">
              <a:buFontTx/>
              <a:buNone/>
              <a:defRPr/>
            </a:lvl4pPr>
            <a:lvl5pPr marL="6479804"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76901D9-9A8F-4240-B5D7-EE2499FCC571}" type="datetimeFigureOut">
              <a:rPr lang="en-GB" smtClean="0"/>
              <a:t>03/03/2019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245276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959" y="3360050"/>
            <a:ext cx="28619371" cy="18240269"/>
          </a:xfrm>
        </p:spPr>
        <p:txBody>
          <a:bodyPr anchor="ctr">
            <a:normAutofit/>
          </a:bodyPr>
          <a:lstStyle>
            <a:lvl1pPr algn="l">
              <a:defRPr sz="9921"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889958" y="25920383"/>
            <a:ext cx="22618388" cy="12000177"/>
          </a:xfrm>
        </p:spPr>
        <p:txBody>
          <a:bodyPr anchor="ctr">
            <a:normAutofit/>
          </a:bodyPr>
          <a:lstStyle>
            <a:lvl1pPr marL="0" indent="0" algn="l">
              <a:buNone/>
              <a:defRPr sz="6378">
                <a:solidFill>
                  <a:schemeClr val="bg2">
                    <a:lumMod val="75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260557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34009" y="3360050"/>
            <a:ext cx="24305798" cy="18240269"/>
          </a:xfrm>
        </p:spPr>
        <p:txBody>
          <a:bodyPr anchor="ctr">
            <a:normAutofit/>
          </a:bodyPr>
          <a:lstStyle>
            <a:lvl1pPr algn="l">
              <a:defRPr sz="9921"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779919" y="21600319"/>
            <a:ext cx="22685408" cy="3040045"/>
          </a:xfrm>
        </p:spPr>
        <p:txBody>
          <a:bodyPr anchor="ctr"/>
          <a:lstStyle>
            <a:lvl1pPr marL="0" indent="0">
              <a:buFontTx/>
              <a:buNone/>
              <a:defRPr/>
            </a:lvl1pPr>
            <a:lvl2pPr marL="1619951" indent="0">
              <a:buFontTx/>
              <a:buNone/>
              <a:defRPr/>
            </a:lvl2pPr>
            <a:lvl3pPr marL="3239902" indent="0">
              <a:buFontTx/>
              <a:buNone/>
              <a:defRPr/>
            </a:lvl3pPr>
            <a:lvl4pPr marL="4859853" indent="0">
              <a:buFontTx/>
              <a:buNone/>
              <a:defRPr/>
            </a:lvl4pPr>
            <a:lvl5pPr marL="647980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889960" y="27093754"/>
            <a:ext cx="22614168" cy="10826806"/>
          </a:xfrm>
        </p:spPr>
        <p:txBody>
          <a:bodyPr anchor="ctr">
            <a:normAutofit/>
          </a:bodyPr>
          <a:lstStyle>
            <a:lvl1pPr marL="0" indent="0" algn="l">
              <a:buNone/>
              <a:defRPr sz="7086">
                <a:solidFill>
                  <a:schemeClr val="bg2">
                    <a:lumMod val="75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
        <p:nvSpPr>
          <p:cNvPr id="14" name="TextBox 13"/>
          <p:cNvSpPr txBox="1"/>
          <p:nvPr/>
        </p:nvSpPr>
        <p:spPr>
          <a:xfrm>
            <a:off x="809984" y="4476438"/>
            <a:ext cx="1620386" cy="3683683"/>
          </a:xfrm>
          <a:prstGeom prst="rect">
            <a:avLst/>
          </a:prstGeom>
        </p:spPr>
        <p:txBody>
          <a:bodyPr vert="horz" lIns="323993" tIns="161996" rIns="323993" bIns="161996" rtlCol="0" anchor="ctr">
            <a:noAutofit/>
          </a:bodyPr>
          <a:lstStyle/>
          <a:p>
            <a:pPr lvl="0"/>
            <a:r>
              <a:rPr lang="en-US" sz="28346" dirty="0">
                <a:solidFill>
                  <a:schemeClr val="tx1"/>
                </a:solidFill>
                <a:effectLst/>
              </a:rPr>
              <a:t>“</a:t>
            </a:r>
          </a:p>
        </p:txBody>
      </p:sp>
      <p:sp>
        <p:nvSpPr>
          <p:cNvPr id="15" name="TextBox 14"/>
          <p:cNvSpPr txBox="1"/>
          <p:nvPr/>
        </p:nvSpPr>
        <p:spPr>
          <a:xfrm>
            <a:off x="27269403" y="17440264"/>
            <a:ext cx="1620386" cy="3683683"/>
          </a:xfrm>
          <a:prstGeom prst="rect">
            <a:avLst/>
          </a:prstGeom>
        </p:spPr>
        <p:txBody>
          <a:bodyPr vert="horz" lIns="323993" tIns="161996" rIns="323993" bIns="161996" rtlCol="0" anchor="ctr">
            <a:noAutofit/>
          </a:bodyPr>
          <a:lstStyle/>
          <a:p>
            <a:pPr lvl="0" algn="r"/>
            <a:r>
              <a:rPr lang="en-US" sz="28346" dirty="0">
                <a:solidFill>
                  <a:schemeClr val="tx1"/>
                </a:solidFill>
                <a:effectLst/>
              </a:rPr>
              <a:t>”</a:t>
            </a:r>
          </a:p>
        </p:txBody>
      </p:sp>
    </p:spTree>
    <p:extLst>
      <p:ext uri="{BB962C8B-B14F-4D97-AF65-F5344CB8AC3E}">
        <p14:creationId xmlns:p14="http://schemas.microsoft.com/office/powerpoint/2010/main" val="2390154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889960" y="21600319"/>
            <a:ext cx="22614168" cy="10692441"/>
          </a:xfrm>
        </p:spPr>
        <p:txBody>
          <a:bodyPr anchor="b">
            <a:normAutofit/>
          </a:bodyPr>
          <a:lstStyle>
            <a:lvl1pPr algn="l">
              <a:defRPr sz="9921"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889958" y="32334213"/>
            <a:ext cx="22618388" cy="5586344"/>
          </a:xfrm>
        </p:spPr>
        <p:txBody>
          <a:bodyPr anchor="t">
            <a:normAutofit/>
          </a:bodyPr>
          <a:lstStyle>
            <a:lvl1pPr marL="0" indent="0" algn="l">
              <a:buNone/>
              <a:defRPr sz="6378">
                <a:solidFill>
                  <a:schemeClr val="bg2">
                    <a:lumMod val="75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417026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3034011" y="3360050"/>
            <a:ext cx="24305794" cy="18240269"/>
          </a:xfrm>
        </p:spPr>
        <p:txBody>
          <a:bodyPr anchor="ctr">
            <a:normAutofit/>
          </a:bodyPr>
          <a:lstStyle>
            <a:lvl1pPr algn="l">
              <a:defRPr sz="9921"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89960" y="24480361"/>
            <a:ext cx="22614168" cy="6613427"/>
          </a:xfrm>
        </p:spPr>
        <p:txBody>
          <a:bodyPr vert="horz" lIns="91440" tIns="45720" rIns="91440" bIns="45720" rtlCol="0" anchor="b">
            <a:normAutofit/>
          </a:bodyPr>
          <a:lstStyle>
            <a:lvl1pPr>
              <a:buNone/>
              <a:defRPr lang="en-US" sz="7086"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889959" y="31200461"/>
            <a:ext cx="22614164" cy="6720099"/>
          </a:xfrm>
        </p:spPr>
        <p:txBody>
          <a:bodyPr anchor="t">
            <a:normAutofit/>
          </a:bodyPr>
          <a:lstStyle>
            <a:lvl1pPr marL="0" indent="0" algn="l">
              <a:buNone/>
              <a:defRPr sz="6378">
                <a:solidFill>
                  <a:schemeClr val="bg2">
                    <a:lumMod val="75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
        <p:nvSpPr>
          <p:cNvPr id="14" name="TextBox 13"/>
          <p:cNvSpPr txBox="1"/>
          <p:nvPr/>
        </p:nvSpPr>
        <p:spPr>
          <a:xfrm>
            <a:off x="809984" y="4476438"/>
            <a:ext cx="1620386" cy="3683683"/>
          </a:xfrm>
          <a:prstGeom prst="rect">
            <a:avLst/>
          </a:prstGeom>
        </p:spPr>
        <p:txBody>
          <a:bodyPr vert="horz" lIns="323993" tIns="161996" rIns="323993" bIns="161996" rtlCol="0" anchor="ctr">
            <a:noAutofit/>
          </a:bodyPr>
          <a:lstStyle/>
          <a:p>
            <a:pPr lvl="0"/>
            <a:r>
              <a:rPr lang="en-US" sz="28346" dirty="0">
                <a:solidFill>
                  <a:schemeClr val="tx1"/>
                </a:solidFill>
                <a:effectLst/>
              </a:rPr>
              <a:t>“</a:t>
            </a:r>
          </a:p>
        </p:txBody>
      </p:sp>
      <p:sp>
        <p:nvSpPr>
          <p:cNvPr id="15" name="TextBox 14"/>
          <p:cNvSpPr txBox="1"/>
          <p:nvPr/>
        </p:nvSpPr>
        <p:spPr>
          <a:xfrm>
            <a:off x="27269403" y="17440264"/>
            <a:ext cx="1620386" cy="3683683"/>
          </a:xfrm>
          <a:prstGeom prst="rect">
            <a:avLst/>
          </a:prstGeom>
        </p:spPr>
        <p:txBody>
          <a:bodyPr vert="horz" lIns="323993" tIns="161996" rIns="323993" bIns="161996" rtlCol="0" anchor="ctr">
            <a:noAutofit/>
          </a:bodyPr>
          <a:lstStyle/>
          <a:p>
            <a:pPr lvl="0" algn="r"/>
            <a:r>
              <a:rPr lang="en-US" sz="28346" dirty="0">
                <a:solidFill>
                  <a:schemeClr val="tx1"/>
                </a:solidFill>
                <a:effectLst/>
              </a:rPr>
              <a:t>”</a:t>
            </a:r>
          </a:p>
        </p:txBody>
      </p:sp>
    </p:spTree>
    <p:extLst>
      <p:ext uri="{BB962C8B-B14F-4D97-AF65-F5344CB8AC3E}">
        <p14:creationId xmlns:p14="http://schemas.microsoft.com/office/powerpoint/2010/main" val="51569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889959" y="3360050"/>
            <a:ext cx="26665131" cy="18240269"/>
          </a:xfrm>
        </p:spPr>
        <p:txBody>
          <a:bodyPr vert="horz" lIns="91440" tIns="45720" rIns="91440" bIns="45720" rtlCol="0" anchor="ctr">
            <a:normAutofit/>
          </a:bodyPr>
          <a:lstStyle>
            <a:lvl1pPr>
              <a:defRPr lang="en-US" sz="9921"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889960" y="24747036"/>
            <a:ext cx="22614168" cy="5280078"/>
          </a:xfrm>
        </p:spPr>
        <p:txBody>
          <a:bodyPr vert="horz" lIns="91440" tIns="45720" rIns="91440" bIns="45720" rtlCol="0" anchor="b">
            <a:normAutofit/>
          </a:bodyPr>
          <a:lstStyle>
            <a:lvl1pPr>
              <a:buNone/>
              <a:defRPr lang="en-US" sz="7086"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889959" y="30027124"/>
            <a:ext cx="22614164" cy="7893439"/>
          </a:xfrm>
        </p:spPr>
        <p:txBody>
          <a:bodyPr anchor="t">
            <a:normAutofit/>
          </a:bodyPr>
          <a:lstStyle>
            <a:lvl1pPr marL="0" indent="0" algn="l">
              <a:buNone/>
              <a:defRPr sz="6378">
                <a:solidFill>
                  <a:schemeClr val="bg2">
                    <a:lumMod val="75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411645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89960" y="28320418"/>
            <a:ext cx="23225396" cy="9600142"/>
          </a:xfrm>
        </p:spPr>
        <p:txBody>
          <a:bodyPr>
            <a:normAutofit/>
          </a:bodyPr>
          <a:lstStyle>
            <a:lvl1pPr algn="l">
              <a:defRPr sz="992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9960" y="3360056"/>
            <a:ext cx="23225396" cy="2373370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776057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66282" y="3360050"/>
            <a:ext cx="7243048" cy="27840411"/>
          </a:xfrm>
        </p:spPr>
        <p:txBody>
          <a:bodyPr vert="eaVert">
            <a:normAutofit/>
          </a:bodyPr>
          <a:lstStyle>
            <a:lvl1pPr>
              <a:defRPr sz="992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9959" y="3360050"/>
            <a:ext cx="20727933" cy="3456051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308689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960" y="28320418"/>
            <a:ext cx="23225396" cy="96001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89960" y="3360050"/>
            <a:ext cx="23225396" cy="2373370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224332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89958" y="12480181"/>
            <a:ext cx="22685412" cy="14613551"/>
          </a:xfrm>
        </p:spPr>
        <p:txBody>
          <a:bodyPr anchor="b">
            <a:normAutofit/>
          </a:bodyPr>
          <a:lstStyle>
            <a:lvl1pPr algn="l">
              <a:defRPr sz="11338"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889960" y="28267085"/>
            <a:ext cx="22685408" cy="9653478"/>
          </a:xfrm>
        </p:spPr>
        <p:txBody>
          <a:bodyPr anchor="t">
            <a:normAutofit/>
          </a:bodyPr>
          <a:lstStyle>
            <a:lvl1pPr marL="0" indent="0" algn="l">
              <a:buNone/>
              <a:defRPr sz="6378">
                <a:solidFill>
                  <a:schemeClr val="bg2">
                    <a:lumMod val="75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901D9-9A8F-4240-B5D7-EE2499FCC571}" type="datetimeFigureOut">
              <a:rPr lang="en-GB" smtClean="0"/>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55081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960" y="28320418"/>
            <a:ext cx="23225396" cy="9600142"/>
          </a:xfrm>
        </p:spPr>
        <p:txBody>
          <a:bodyPr>
            <a:normAutofit/>
          </a:bodyPr>
          <a:lstStyle>
            <a:lvl1pPr>
              <a:defRPr sz="11338"/>
            </a:lvl1pPr>
          </a:lstStyle>
          <a:p>
            <a:r>
              <a:rPr lang="en-US" smtClean="0"/>
              <a:t>Click to edit Master title style</a:t>
            </a:r>
            <a:endParaRPr lang="en-US" dirty="0"/>
          </a:p>
        </p:txBody>
      </p:sp>
      <p:sp>
        <p:nvSpPr>
          <p:cNvPr id="11" name="Content Placeholder 3"/>
          <p:cNvSpPr>
            <a:spLocks noGrp="1"/>
          </p:cNvSpPr>
          <p:nvPr>
            <p:ph sz="half" idx="13"/>
          </p:nvPr>
        </p:nvSpPr>
        <p:spPr>
          <a:xfrm>
            <a:off x="1889960" y="3360053"/>
            <a:ext cx="13995638" cy="23733686"/>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16519817" y="3360049"/>
            <a:ext cx="13989512" cy="236803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6901D9-9A8F-4240-B5D7-EE2499FCC571}" type="datetimeFigureOut">
              <a:rPr lang="en-GB" smtClean="0"/>
              <a:t>03/03/2019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180630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960" y="28320418"/>
            <a:ext cx="23225396" cy="9600142"/>
          </a:xfrm>
        </p:spPr>
        <p:txBody>
          <a:bodyPr>
            <a:normAutofit/>
          </a:bodyPr>
          <a:lstStyle>
            <a:lvl1pPr>
              <a:defRPr sz="11338"/>
            </a:lvl1pPr>
          </a:lstStyle>
          <a:p>
            <a:r>
              <a:rPr lang="en-US" smtClean="0"/>
              <a:t>Click to edit Master title style</a:t>
            </a:r>
            <a:endParaRPr lang="en-US" dirty="0"/>
          </a:p>
        </p:txBody>
      </p:sp>
      <p:sp>
        <p:nvSpPr>
          <p:cNvPr id="3" name="Text Placeholder 2"/>
          <p:cNvSpPr>
            <a:spLocks noGrp="1"/>
          </p:cNvSpPr>
          <p:nvPr>
            <p:ph type="body" idx="1"/>
          </p:nvPr>
        </p:nvSpPr>
        <p:spPr>
          <a:xfrm>
            <a:off x="2699944" y="3360049"/>
            <a:ext cx="13169708" cy="3840057"/>
          </a:xfrm>
        </p:spPr>
        <p:txBody>
          <a:bodyPr anchor="b">
            <a:noAutofit/>
          </a:bodyPr>
          <a:lstStyle>
            <a:lvl1pPr marL="0" indent="0">
              <a:buNone/>
              <a:defRPr sz="8504" b="0" cap="all">
                <a:solidFill>
                  <a:schemeClr val="tx1"/>
                </a:solidFill>
              </a:defRPr>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smtClean="0"/>
              <a:t>Click to edit Master text styles</a:t>
            </a:r>
          </a:p>
        </p:txBody>
      </p:sp>
      <p:sp>
        <p:nvSpPr>
          <p:cNvPr id="4" name="Content Placeholder 3"/>
          <p:cNvSpPr>
            <a:spLocks noGrp="1"/>
          </p:cNvSpPr>
          <p:nvPr>
            <p:ph sz="half" idx="2"/>
          </p:nvPr>
        </p:nvSpPr>
        <p:spPr>
          <a:xfrm>
            <a:off x="1889957" y="7200110"/>
            <a:ext cx="13979694" cy="1989362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202437" y="3570056"/>
            <a:ext cx="13336895" cy="3630050"/>
          </a:xfrm>
        </p:spPr>
        <p:txBody>
          <a:bodyPr anchor="b">
            <a:noAutofit/>
          </a:bodyPr>
          <a:lstStyle>
            <a:lvl1pPr marL="0" indent="0">
              <a:buNone/>
              <a:defRPr sz="8504" b="0" cap="all">
                <a:solidFill>
                  <a:schemeClr val="tx1"/>
                </a:solidFill>
              </a:defRPr>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smtClean="0"/>
              <a:t>Click to edit Master text styles</a:t>
            </a:r>
          </a:p>
        </p:txBody>
      </p:sp>
      <p:sp>
        <p:nvSpPr>
          <p:cNvPr id="6" name="Content Placeholder 5"/>
          <p:cNvSpPr>
            <a:spLocks noGrp="1"/>
          </p:cNvSpPr>
          <p:nvPr>
            <p:ph sz="quarter" idx="4"/>
          </p:nvPr>
        </p:nvSpPr>
        <p:spPr>
          <a:xfrm>
            <a:off x="16519819" y="7200106"/>
            <a:ext cx="14019513" cy="1984029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6901D9-9A8F-4240-B5D7-EE2499FCC571}" type="datetimeFigureOut">
              <a:rPr lang="en-GB" smtClean="0"/>
              <a:t>03/03/2019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123261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9960" y="28320418"/>
            <a:ext cx="23225396" cy="9600142"/>
          </a:xfrm>
        </p:spPr>
        <p:txBody>
          <a:bodyPr>
            <a:normAutofit/>
          </a:bodyPr>
          <a:lstStyle>
            <a:lvl1pPr>
              <a:defRPr sz="11338"/>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6901D9-9A8F-4240-B5D7-EE2499FCC571}" type="datetimeFigureOut">
              <a:rPr lang="en-GB" smtClean="0"/>
              <a:t>03/03/2019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360941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901D9-9A8F-4240-B5D7-EE2499FCC571}" type="datetimeFigureOut">
              <a:rPr lang="en-GB" smtClean="0"/>
              <a:t>03/03/2019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35430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99579" y="3360050"/>
            <a:ext cx="11339751" cy="9600142"/>
          </a:xfrm>
        </p:spPr>
        <p:txBody>
          <a:bodyPr anchor="b">
            <a:normAutofit/>
          </a:bodyPr>
          <a:lstStyle>
            <a:lvl1pPr algn="l">
              <a:defRPr sz="7086" b="0"/>
            </a:lvl1pPr>
          </a:lstStyle>
          <a:p>
            <a:r>
              <a:rPr lang="en-US" smtClean="0"/>
              <a:t>Click to edit Master title style</a:t>
            </a:r>
            <a:endParaRPr lang="en-US" dirty="0"/>
          </a:p>
        </p:txBody>
      </p:sp>
      <p:sp>
        <p:nvSpPr>
          <p:cNvPr id="3" name="Content Placeholder 2"/>
          <p:cNvSpPr>
            <a:spLocks noGrp="1"/>
          </p:cNvSpPr>
          <p:nvPr>
            <p:ph idx="1"/>
          </p:nvPr>
        </p:nvSpPr>
        <p:spPr>
          <a:xfrm>
            <a:off x="1889957" y="3360050"/>
            <a:ext cx="15727526" cy="3456051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199579" y="13920221"/>
            <a:ext cx="11339751" cy="13173530"/>
          </a:xfrm>
        </p:spPr>
        <p:txBody>
          <a:bodyPr anchor="t">
            <a:normAutofit/>
          </a:bodyPr>
          <a:lstStyle>
            <a:lvl1pPr marL="0" indent="0">
              <a:buNone/>
              <a:defRPr sz="5669"/>
            </a:lvl1pPr>
            <a:lvl2pPr marL="1619951" indent="0">
              <a:buNone/>
              <a:defRPr sz="4252"/>
            </a:lvl2pPr>
            <a:lvl3pPr marL="3239902" indent="0">
              <a:buNone/>
              <a:defRPr sz="3543"/>
            </a:lvl3pPr>
            <a:lvl4pPr marL="4859853" indent="0">
              <a:buNone/>
              <a:defRPr sz="3189"/>
            </a:lvl4pPr>
            <a:lvl5pPr marL="6479804" indent="0">
              <a:buNone/>
              <a:defRPr sz="3189"/>
            </a:lvl5pPr>
            <a:lvl6pPr marL="8099755" indent="0">
              <a:buNone/>
              <a:defRPr sz="3189"/>
            </a:lvl6pPr>
            <a:lvl7pPr marL="9719706" indent="0">
              <a:buNone/>
              <a:defRPr sz="3189"/>
            </a:lvl7pPr>
            <a:lvl8pPr marL="11339657" indent="0">
              <a:buNone/>
              <a:defRPr sz="3189"/>
            </a:lvl8pPr>
            <a:lvl9pPr marL="12959608" indent="0">
              <a:buNone/>
              <a:defRPr sz="318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901D9-9A8F-4240-B5D7-EE2499FCC571}" type="datetimeFigureOut">
              <a:rPr lang="en-GB" smtClean="0"/>
              <a:t>03/03/2019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72405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29650" y="9120135"/>
            <a:ext cx="12625440" cy="7200106"/>
          </a:xfrm>
        </p:spPr>
        <p:txBody>
          <a:bodyPr anchor="b">
            <a:normAutofit/>
          </a:bodyPr>
          <a:lstStyle>
            <a:lvl1pPr algn="l">
              <a:defRPr sz="8504"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2699941" y="5760085"/>
            <a:ext cx="11625243" cy="30240447"/>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5669"/>
            </a:lvl1pPr>
            <a:lvl2pPr marL="1619951" indent="0">
              <a:buNone/>
              <a:defRPr sz="5669"/>
            </a:lvl2pPr>
            <a:lvl3pPr marL="3239902" indent="0">
              <a:buNone/>
              <a:defRPr sz="5669"/>
            </a:lvl3pPr>
            <a:lvl4pPr marL="4859853" indent="0">
              <a:buNone/>
              <a:defRPr sz="5669"/>
            </a:lvl4pPr>
            <a:lvl5pPr marL="6479804" indent="0">
              <a:buNone/>
              <a:defRPr sz="5669"/>
            </a:lvl5pPr>
            <a:lvl6pPr marL="8099755" indent="0">
              <a:buNone/>
              <a:defRPr sz="5669"/>
            </a:lvl6pPr>
            <a:lvl7pPr marL="9719706" indent="0">
              <a:buNone/>
              <a:defRPr sz="5669"/>
            </a:lvl7pPr>
            <a:lvl8pPr marL="11339657" indent="0">
              <a:buNone/>
              <a:defRPr sz="5669"/>
            </a:lvl8pPr>
            <a:lvl9pPr marL="12959608" indent="0">
              <a:buNone/>
              <a:defRPr sz="5669"/>
            </a:lvl9pPr>
          </a:lstStyle>
          <a:p>
            <a:r>
              <a:rPr lang="en-US" smtClean="0"/>
              <a:t>Click icon to add picture</a:t>
            </a:r>
            <a:endParaRPr lang="en-US" dirty="0"/>
          </a:p>
        </p:txBody>
      </p:sp>
      <p:sp>
        <p:nvSpPr>
          <p:cNvPr id="4" name="Text Placeholder 3"/>
          <p:cNvSpPr>
            <a:spLocks noGrp="1"/>
          </p:cNvSpPr>
          <p:nvPr>
            <p:ph type="body" sz="half" idx="2"/>
          </p:nvPr>
        </p:nvSpPr>
        <p:spPr>
          <a:xfrm>
            <a:off x="15930456" y="17280255"/>
            <a:ext cx="12628859" cy="13120194"/>
          </a:xfrm>
        </p:spPr>
        <p:txBody>
          <a:bodyPr anchor="t">
            <a:normAutofit/>
          </a:bodyPr>
          <a:lstStyle>
            <a:lvl1pPr marL="0" indent="0">
              <a:buNone/>
              <a:defRPr sz="6378"/>
            </a:lvl1pPr>
            <a:lvl2pPr marL="1619951" indent="0">
              <a:buNone/>
              <a:defRPr sz="4252"/>
            </a:lvl2pPr>
            <a:lvl3pPr marL="3239902" indent="0">
              <a:buNone/>
              <a:defRPr sz="3543"/>
            </a:lvl3pPr>
            <a:lvl4pPr marL="4859853" indent="0">
              <a:buNone/>
              <a:defRPr sz="3189"/>
            </a:lvl4pPr>
            <a:lvl5pPr marL="6479804" indent="0">
              <a:buNone/>
              <a:defRPr sz="3189"/>
            </a:lvl5pPr>
            <a:lvl6pPr marL="8099755" indent="0">
              <a:buNone/>
              <a:defRPr sz="3189"/>
            </a:lvl6pPr>
            <a:lvl7pPr marL="9719706" indent="0">
              <a:buNone/>
              <a:defRPr sz="3189"/>
            </a:lvl7pPr>
            <a:lvl8pPr marL="11339657" indent="0">
              <a:buNone/>
              <a:defRPr sz="3189"/>
            </a:lvl8pPr>
            <a:lvl9pPr marL="12959608" indent="0">
              <a:buNone/>
              <a:defRPr sz="318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901D9-9A8F-4240-B5D7-EE2499FCC571}" type="datetimeFigureOut">
              <a:rPr lang="en-GB" smtClean="0"/>
              <a:t>03/03/2019</a:t>
            </a:fld>
            <a:endParaRPr lang="en-GB"/>
          </a:p>
        </p:txBody>
      </p:sp>
      <p:sp>
        <p:nvSpPr>
          <p:cNvPr id="6" name="Footer Placeholder 5"/>
          <p:cNvSpPr>
            <a:spLocks noGrp="1"/>
          </p:cNvSpPr>
          <p:nvPr>
            <p:ph type="ftr" sz="quarter" idx="11"/>
          </p:nvPr>
        </p:nvSpPr>
        <p:spPr>
          <a:xfrm>
            <a:off x="1889959" y="38880577"/>
            <a:ext cx="20592270" cy="2300034"/>
          </a:xfrm>
        </p:spPr>
        <p:txBody>
          <a:bodyPr/>
          <a:lstStyle/>
          <a:p>
            <a:endParaRPr lang="en-GB"/>
          </a:p>
        </p:txBody>
      </p:sp>
      <p:sp>
        <p:nvSpPr>
          <p:cNvPr id="7" name="Slide Number Placeholder 6"/>
          <p:cNvSpPr>
            <a:spLocks noGrp="1"/>
          </p:cNvSpPr>
          <p:nvPr>
            <p:ph type="sldNum" sz="quarter" idx="12"/>
          </p:nvPr>
        </p:nvSpPr>
        <p:spPr/>
        <p:txBody>
          <a:bodyPr/>
          <a:lstStyle/>
          <a:p>
            <a:fld id="{BD963D36-3739-4FD9-BCBF-96D20CE615D1}" type="slidenum">
              <a:rPr lang="en-GB" smtClean="0"/>
              <a:t>‹#›</a:t>
            </a:fld>
            <a:endParaRPr lang="en-GB"/>
          </a:p>
        </p:txBody>
      </p:sp>
    </p:spTree>
    <p:extLst>
      <p:ext uri="{BB962C8B-B14F-4D97-AF65-F5344CB8AC3E}">
        <p14:creationId xmlns:p14="http://schemas.microsoft.com/office/powerpoint/2010/main" val="244178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path path="rect">
            <a:fillToRect t="100000" r="10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23635731" y="24533701"/>
            <a:ext cx="8753392" cy="16746912"/>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889960" y="28320418"/>
            <a:ext cx="23225396" cy="9600142"/>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89960" y="3360056"/>
            <a:ext cx="23225396" cy="2373370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327063" y="38880596"/>
            <a:ext cx="4253516" cy="2300034"/>
          </a:xfrm>
          <a:prstGeom prst="rect">
            <a:avLst/>
          </a:prstGeom>
        </p:spPr>
        <p:txBody>
          <a:bodyPr vert="horz" lIns="91440" tIns="45720" rIns="91440" bIns="45720" rtlCol="0" anchor="t"/>
          <a:lstStyle>
            <a:lvl1pPr algn="r">
              <a:defRPr sz="3543" b="0" i="0">
                <a:solidFill>
                  <a:schemeClr val="bg2">
                    <a:lumMod val="50000"/>
                  </a:schemeClr>
                </a:solidFill>
                <a:effectLst/>
                <a:latin typeface="+mn-lt"/>
              </a:defRPr>
            </a:lvl1pPr>
          </a:lstStyle>
          <a:p>
            <a:fld id="{376901D9-9A8F-4240-B5D7-EE2499FCC571}" type="datetimeFigureOut">
              <a:rPr lang="en-GB" smtClean="0"/>
              <a:t>03/03/2019</a:t>
            </a:fld>
            <a:endParaRPr lang="en-GB"/>
          </a:p>
        </p:txBody>
      </p:sp>
      <p:sp>
        <p:nvSpPr>
          <p:cNvPr id="5" name="Footer Placeholder 4"/>
          <p:cNvSpPr>
            <a:spLocks noGrp="1"/>
          </p:cNvSpPr>
          <p:nvPr>
            <p:ph type="ftr" sz="quarter" idx="3"/>
          </p:nvPr>
        </p:nvSpPr>
        <p:spPr>
          <a:xfrm>
            <a:off x="1889959" y="38880577"/>
            <a:ext cx="20592270" cy="2300034"/>
          </a:xfrm>
          <a:prstGeom prst="rect">
            <a:avLst/>
          </a:prstGeom>
        </p:spPr>
        <p:txBody>
          <a:bodyPr vert="horz" lIns="91440" tIns="45720" rIns="91440" bIns="45720" rtlCol="0" anchor="t"/>
          <a:lstStyle>
            <a:lvl1pPr algn="l">
              <a:defRPr sz="3543"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27546575" y="35140541"/>
            <a:ext cx="3036218" cy="4220062"/>
          </a:xfrm>
          <a:prstGeom prst="rect">
            <a:avLst/>
          </a:prstGeom>
        </p:spPr>
        <p:txBody>
          <a:bodyPr vert="horz" lIns="91440" tIns="45720" rIns="91440" bIns="45720" rtlCol="0" anchor="b"/>
          <a:lstStyle>
            <a:lvl1pPr algn="r">
              <a:defRPr sz="9921" b="0" i="0">
                <a:solidFill>
                  <a:schemeClr val="bg2">
                    <a:lumMod val="50000"/>
                  </a:schemeClr>
                </a:solidFill>
                <a:effectLst/>
                <a:latin typeface="+mn-lt"/>
              </a:defRPr>
            </a:lvl1pPr>
          </a:lstStyle>
          <a:p>
            <a:fld id="{BD963D36-3739-4FD9-BCBF-96D20CE615D1}" type="slidenum">
              <a:rPr lang="en-GB" smtClean="0"/>
              <a:t>‹#›</a:t>
            </a:fld>
            <a:endParaRPr lang="en-GB"/>
          </a:p>
        </p:txBody>
      </p:sp>
    </p:spTree>
    <p:extLst>
      <p:ext uri="{BB962C8B-B14F-4D97-AF65-F5344CB8AC3E}">
        <p14:creationId xmlns:p14="http://schemas.microsoft.com/office/powerpoint/2010/main" val="235975050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1619951" rtl="0" eaLnBrk="1" latinLnBrk="0" hangingPunct="1">
        <a:spcBef>
          <a:spcPct val="0"/>
        </a:spcBef>
        <a:buNone/>
        <a:defRPr sz="11338"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12469" indent="-1012469" algn="l" defTabSz="1619951" rtl="0" eaLnBrk="1" latinLnBrk="0" hangingPunct="1">
        <a:spcBef>
          <a:spcPct val="20000"/>
        </a:spcBef>
        <a:spcAft>
          <a:spcPts val="2126"/>
        </a:spcAft>
        <a:buClr>
          <a:schemeClr val="tx1"/>
        </a:buClr>
        <a:buSzPct val="80000"/>
        <a:buFont typeface="Wingdings 3" panose="05040102010807070707" pitchFamily="18" charset="2"/>
        <a:buChar char=""/>
        <a:defRPr sz="7086" kern="1200" cap="none">
          <a:solidFill>
            <a:schemeClr val="bg2">
              <a:lumMod val="75000"/>
            </a:schemeClr>
          </a:solidFill>
          <a:effectLst/>
          <a:latin typeface="+mn-lt"/>
          <a:ea typeface="+mn-ea"/>
          <a:cs typeface="+mn-cs"/>
        </a:defRPr>
      </a:lvl1pPr>
      <a:lvl2pPr marL="2632420" indent="-1012469" algn="l" defTabSz="1619951" rtl="0" eaLnBrk="1" latinLnBrk="0" hangingPunct="1">
        <a:spcBef>
          <a:spcPct val="20000"/>
        </a:spcBef>
        <a:spcAft>
          <a:spcPts val="2126"/>
        </a:spcAft>
        <a:buClr>
          <a:schemeClr val="tx1"/>
        </a:buClr>
        <a:buSzPct val="80000"/>
        <a:buFont typeface="Wingdings 3" panose="05040102010807070707" pitchFamily="18" charset="2"/>
        <a:buChar char=""/>
        <a:defRPr sz="6378" kern="1200" cap="none">
          <a:solidFill>
            <a:schemeClr val="bg2">
              <a:lumMod val="75000"/>
            </a:schemeClr>
          </a:solidFill>
          <a:effectLst/>
          <a:latin typeface="+mn-lt"/>
          <a:ea typeface="+mn-ea"/>
          <a:cs typeface="+mn-cs"/>
        </a:defRPr>
      </a:lvl2pPr>
      <a:lvl3pPr marL="4252371" indent="-1012469" algn="l" defTabSz="1619951" rtl="0" eaLnBrk="1" latinLnBrk="0" hangingPunct="1">
        <a:spcBef>
          <a:spcPct val="20000"/>
        </a:spcBef>
        <a:spcAft>
          <a:spcPts val="2126"/>
        </a:spcAft>
        <a:buClr>
          <a:schemeClr val="tx1"/>
        </a:buClr>
        <a:buSzPct val="80000"/>
        <a:buFont typeface="Wingdings 3" panose="05040102010807070707" pitchFamily="18" charset="2"/>
        <a:buChar char=""/>
        <a:defRPr sz="5669" kern="1200" cap="none">
          <a:solidFill>
            <a:schemeClr val="bg2">
              <a:lumMod val="75000"/>
            </a:schemeClr>
          </a:solidFill>
          <a:effectLst/>
          <a:latin typeface="+mn-lt"/>
          <a:ea typeface="+mn-ea"/>
          <a:cs typeface="+mn-cs"/>
        </a:defRPr>
      </a:lvl3pPr>
      <a:lvl4pPr marL="5467335" indent="-607482" algn="l" defTabSz="1619951" rtl="0" eaLnBrk="1" latinLnBrk="0" hangingPunct="1">
        <a:spcBef>
          <a:spcPct val="20000"/>
        </a:spcBef>
        <a:spcAft>
          <a:spcPts val="2126"/>
        </a:spcAft>
        <a:buClr>
          <a:schemeClr val="tx1"/>
        </a:buClr>
        <a:buSzPct val="80000"/>
        <a:buFont typeface="Wingdings 3" panose="05040102010807070707" pitchFamily="18" charset="2"/>
        <a:buChar char=""/>
        <a:defRPr sz="4960" kern="1200" cap="none">
          <a:solidFill>
            <a:schemeClr val="bg2">
              <a:lumMod val="75000"/>
            </a:schemeClr>
          </a:solidFill>
          <a:effectLst/>
          <a:latin typeface="+mn-lt"/>
          <a:ea typeface="+mn-ea"/>
          <a:cs typeface="+mn-cs"/>
        </a:defRPr>
      </a:lvl4pPr>
      <a:lvl5pPr marL="7087286" indent="-607482" algn="l" defTabSz="1619951" rtl="0" eaLnBrk="1" latinLnBrk="0" hangingPunct="1">
        <a:spcBef>
          <a:spcPct val="20000"/>
        </a:spcBef>
        <a:spcAft>
          <a:spcPts val="2126"/>
        </a:spcAft>
        <a:buClr>
          <a:schemeClr val="tx1"/>
        </a:buClr>
        <a:buSzPct val="80000"/>
        <a:buFont typeface="Wingdings 3" panose="05040102010807070707" pitchFamily="18" charset="2"/>
        <a:buChar char=""/>
        <a:defRPr sz="4960" kern="1200" cap="none">
          <a:solidFill>
            <a:schemeClr val="bg2">
              <a:lumMod val="75000"/>
            </a:schemeClr>
          </a:solidFill>
          <a:effectLst/>
          <a:latin typeface="+mn-lt"/>
          <a:ea typeface="+mn-ea"/>
          <a:cs typeface="+mn-cs"/>
        </a:defRPr>
      </a:lvl5pPr>
      <a:lvl6pPr marL="8909731" indent="-809976" algn="l" defTabSz="1619951" rtl="0" eaLnBrk="1" latinLnBrk="0" hangingPunct="1">
        <a:spcBef>
          <a:spcPct val="20000"/>
        </a:spcBef>
        <a:spcAft>
          <a:spcPts val="2126"/>
        </a:spcAft>
        <a:buClr>
          <a:schemeClr val="tx1"/>
        </a:buClr>
        <a:buSzPct val="80000"/>
        <a:buFont typeface="Wingdings 3" panose="05040102010807070707" pitchFamily="18" charset="2"/>
        <a:buChar char=""/>
        <a:defRPr sz="4960" kern="1200" cap="none">
          <a:solidFill>
            <a:schemeClr val="bg2">
              <a:lumMod val="75000"/>
            </a:schemeClr>
          </a:solidFill>
          <a:effectLst/>
          <a:latin typeface="+mn-lt"/>
          <a:ea typeface="+mn-ea"/>
          <a:cs typeface="+mn-cs"/>
        </a:defRPr>
      </a:lvl6pPr>
      <a:lvl7pPr marL="10529682" indent="-809976" algn="l" defTabSz="1619951" rtl="0" eaLnBrk="1" latinLnBrk="0" hangingPunct="1">
        <a:spcBef>
          <a:spcPct val="20000"/>
        </a:spcBef>
        <a:spcAft>
          <a:spcPts val="2126"/>
        </a:spcAft>
        <a:buClr>
          <a:schemeClr val="tx1"/>
        </a:buClr>
        <a:buSzPct val="80000"/>
        <a:buFont typeface="Wingdings 3" panose="05040102010807070707" pitchFamily="18" charset="2"/>
        <a:buChar char=""/>
        <a:defRPr sz="4960" kern="1200" cap="none">
          <a:solidFill>
            <a:schemeClr val="bg2">
              <a:lumMod val="75000"/>
            </a:schemeClr>
          </a:solidFill>
          <a:effectLst/>
          <a:latin typeface="+mn-lt"/>
          <a:ea typeface="+mn-ea"/>
          <a:cs typeface="+mn-cs"/>
        </a:defRPr>
      </a:lvl7pPr>
      <a:lvl8pPr marL="12149633" indent="-809976" algn="l" defTabSz="1619951" rtl="0" eaLnBrk="1" latinLnBrk="0" hangingPunct="1">
        <a:spcBef>
          <a:spcPct val="20000"/>
        </a:spcBef>
        <a:spcAft>
          <a:spcPts val="2126"/>
        </a:spcAft>
        <a:buClr>
          <a:schemeClr val="tx1"/>
        </a:buClr>
        <a:buSzPct val="80000"/>
        <a:buFont typeface="Wingdings 3" panose="05040102010807070707" pitchFamily="18" charset="2"/>
        <a:buChar char=""/>
        <a:defRPr sz="4960" kern="1200" cap="none">
          <a:solidFill>
            <a:schemeClr val="bg2">
              <a:lumMod val="75000"/>
            </a:schemeClr>
          </a:solidFill>
          <a:effectLst/>
          <a:latin typeface="+mn-lt"/>
          <a:ea typeface="+mn-ea"/>
          <a:cs typeface="+mn-cs"/>
        </a:defRPr>
      </a:lvl8pPr>
      <a:lvl9pPr marL="13769584" indent="-809976" algn="l" defTabSz="1619951" rtl="0" eaLnBrk="1" latinLnBrk="0" hangingPunct="1">
        <a:spcBef>
          <a:spcPct val="20000"/>
        </a:spcBef>
        <a:spcAft>
          <a:spcPts val="2126"/>
        </a:spcAft>
        <a:buClr>
          <a:schemeClr val="tx1"/>
        </a:buClr>
        <a:buSzPct val="80000"/>
        <a:buFont typeface="Wingdings 3" panose="05040102010807070707" pitchFamily="18" charset="2"/>
        <a:buChar char=""/>
        <a:defRPr sz="4960" kern="1200" cap="none">
          <a:solidFill>
            <a:schemeClr val="bg2">
              <a:lumMod val="75000"/>
            </a:schemeClr>
          </a:solidFill>
          <a:effectLst/>
          <a:latin typeface="+mn-lt"/>
          <a:ea typeface="+mn-ea"/>
          <a:cs typeface="+mn-cs"/>
        </a:defRPr>
      </a:lvl9pPr>
    </p:bodyStyle>
    <p:otherStyle>
      <a:defPPr>
        <a:defRPr lang="en-US"/>
      </a:defPPr>
      <a:lvl1pPr marL="0" algn="l" defTabSz="1619951" rtl="0" eaLnBrk="1" latinLnBrk="0" hangingPunct="1">
        <a:defRPr sz="6378" kern="1200">
          <a:solidFill>
            <a:schemeClr val="tx1"/>
          </a:solidFill>
          <a:latin typeface="+mn-lt"/>
          <a:ea typeface="+mn-ea"/>
          <a:cs typeface="+mn-cs"/>
        </a:defRPr>
      </a:lvl1pPr>
      <a:lvl2pPr marL="1619951" algn="l" defTabSz="1619951" rtl="0" eaLnBrk="1" latinLnBrk="0" hangingPunct="1">
        <a:defRPr sz="6378" kern="1200">
          <a:solidFill>
            <a:schemeClr val="tx1"/>
          </a:solidFill>
          <a:latin typeface="+mn-lt"/>
          <a:ea typeface="+mn-ea"/>
          <a:cs typeface="+mn-cs"/>
        </a:defRPr>
      </a:lvl2pPr>
      <a:lvl3pPr marL="3239902" algn="l" defTabSz="1619951" rtl="0" eaLnBrk="1" latinLnBrk="0" hangingPunct="1">
        <a:defRPr sz="6378" kern="1200">
          <a:solidFill>
            <a:schemeClr val="tx1"/>
          </a:solidFill>
          <a:latin typeface="+mn-lt"/>
          <a:ea typeface="+mn-ea"/>
          <a:cs typeface="+mn-cs"/>
        </a:defRPr>
      </a:lvl3pPr>
      <a:lvl4pPr marL="4859853" algn="l" defTabSz="1619951" rtl="0" eaLnBrk="1" latinLnBrk="0" hangingPunct="1">
        <a:defRPr sz="6378" kern="1200">
          <a:solidFill>
            <a:schemeClr val="tx1"/>
          </a:solidFill>
          <a:latin typeface="+mn-lt"/>
          <a:ea typeface="+mn-ea"/>
          <a:cs typeface="+mn-cs"/>
        </a:defRPr>
      </a:lvl4pPr>
      <a:lvl5pPr marL="6479804" algn="l" defTabSz="1619951" rtl="0" eaLnBrk="1" latinLnBrk="0" hangingPunct="1">
        <a:defRPr sz="6378" kern="1200">
          <a:solidFill>
            <a:schemeClr val="tx1"/>
          </a:solidFill>
          <a:latin typeface="+mn-lt"/>
          <a:ea typeface="+mn-ea"/>
          <a:cs typeface="+mn-cs"/>
        </a:defRPr>
      </a:lvl5pPr>
      <a:lvl6pPr marL="8099755" algn="l" defTabSz="1619951" rtl="0" eaLnBrk="1" latinLnBrk="0" hangingPunct="1">
        <a:defRPr sz="6378" kern="1200">
          <a:solidFill>
            <a:schemeClr val="tx1"/>
          </a:solidFill>
          <a:latin typeface="+mn-lt"/>
          <a:ea typeface="+mn-ea"/>
          <a:cs typeface="+mn-cs"/>
        </a:defRPr>
      </a:lvl6pPr>
      <a:lvl7pPr marL="9719706" algn="l" defTabSz="1619951" rtl="0" eaLnBrk="1" latinLnBrk="0" hangingPunct="1">
        <a:defRPr sz="6378" kern="1200">
          <a:solidFill>
            <a:schemeClr val="tx1"/>
          </a:solidFill>
          <a:latin typeface="+mn-lt"/>
          <a:ea typeface="+mn-ea"/>
          <a:cs typeface="+mn-cs"/>
        </a:defRPr>
      </a:lvl7pPr>
      <a:lvl8pPr marL="11339657" algn="l" defTabSz="1619951" rtl="0" eaLnBrk="1" latinLnBrk="0" hangingPunct="1">
        <a:defRPr sz="6378" kern="1200">
          <a:solidFill>
            <a:schemeClr val="tx1"/>
          </a:solidFill>
          <a:latin typeface="+mn-lt"/>
          <a:ea typeface="+mn-ea"/>
          <a:cs typeface="+mn-cs"/>
        </a:defRPr>
      </a:lvl8pPr>
      <a:lvl9pPr marL="12959608" algn="l" defTabSz="1619951"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hyperlink" Target="http://www.moa.gov/" TargetMode="External"/><Relationship Id="rId7"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
            <a:ext cx="32399288" cy="43199051"/>
          </a:xfrm>
          <a:prstGeom prst="rect">
            <a:avLst/>
          </a:prstGeom>
        </p:spPr>
      </p:pic>
      <p:sp>
        <p:nvSpPr>
          <p:cNvPr id="2" name="Title 1"/>
          <p:cNvSpPr>
            <a:spLocks noGrp="1"/>
          </p:cNvSpPr>
          <p:nvPr>
            <p:ph type="ctrTitle"/>
          </p:nvPr>
        </p:nvSpPr>
        <p:spPr>
          <a:xfrm>
            <a:off x="2429947" y="1018308"/>
            <a:ext cx="27539395" cy="3888473"/>
          </a:xfrm>
        </p:spPr>
        <p:txBody>
          <a:bodyPr>
            <a:noAutofit/>
          </a:bodyPr>
          <a:lstStyle/>
          <a:p>
            <a:pPr algn="ctr"/>
            <a:r>
              <a:rPr lang="el-GR" sz="10000" b="1" dirty="0" smtClean="0">
                <a:solidFill>
                  <a:schemeClr val="accent6">
                    <a:lumMod val="75000"/>
                  </a:schemeClr>
                </a:solidFill>
                <a:latin typeface="Arial" panose="020B0604020202020204" pitchFamily="34" charset="0"/>
                <a:cs typeface="Arial" panose="020B0604020202020204" pitchFamily="34" charset="0"/>
              </a:rPr>
              <a:t>ΑΘΩΑ ΜΑΤΙΑ ΣΕ ΑΦΙΛΟΞΕΝΟΥΣ ΔΡΟΜΟΥΣ…</a:t>
            </a:r>
            <a:br>
              <a:rPr lang="el-GR" sz="10000" b="1" dirty="0" smtClean="0">
                <a:solidFill>
                  <a:schemeClr val="accent6">
                    <a:lumMod val="75000"/>
                  </a:schemeClr>
                </a:solidFill>
                <a:latin typeface="Arial" panose="020B0604020202020204" pitchFamily="34" charset="0"/>
                <a:cs typeface="Arial" panose="020B0604020202020204" pitchFamily="34" charset="0"/>
              </a:rPr>
            </a:br>
            <a:r>
              <a:rPr lang="el-GR" sz="10000" b="1" dirty="0" smtClean="0">
                <a:solidFill>
                  <a:schemeClr val="accent6">
                    <a:lumMod val="75000"/>
                  </a:schemeClr>
                </a:solidFill>
                <a:latin typeface="Arial" panose="020B0604020202020204" pitchFamily="34" charset="0"/>
                <a:cs typeface="Arial" panose="020B0604020202020204" pitchFamily="34" charset="0"/>
              </a:rPr>
              <a:t>ΟΙ ΥΠΟΧΡΕΩΣΕΙΣ ΜΑΣ ΑΠΕΝΑΝΤΙ ΣΤΑ ΖΩΑ</a:t>
            </a:r>
            <a:endParaRPr lang="en-GB" sz="10000" b="1" dirty="0">
              <a:solidFill>
                <a:schemeClr val="accent6">
                  <a:lumMod val="7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049911" y="6269554"/>
            <a:ext cx="24299466" cy="31466639"/>
          </a:xfrm>
        </p:spPr>
        <p:txBody>
          <a:bodyPr>
            <a:normAutofit/>
          </a:bodyPr>
          <a:lstStyle/>
          <a:p>
            <a:r>
              <a:rPr lang="el-GR" sz="2800" dirty="0">
                <a:solidFill>
                  <a:schemeClr val="accent6">
                    <a:lumMod val="75000"/>
                  </a:schemeClr>
                </a:solidFill>
                <a:latin typeface="Arial" panose="020B0604020202020204" pitchFamily="34" charset="0"/>
                <a:cs typeface="Arial" panose="020B0604020202020204" pitchFamily="34" charset="0"/>
              </a:rPr>
              <a:t>Μέσα από αυτό το σύντομο άρθρο επιδιώκουμε να θίξουμε ένα θέμα που ίσως απασχολεί πολύ λίγους, αλλά κατά τη δική μας άποψη καθρεφτίζει τόσο την κουλτούρα όσο και τον ψυχισμό της κοινωνίας </a:t>
            </a:r>
            <a:r>
              <a:rPr lang="el-GR" sz="2800" dirty="0" smtClean="0">
                <a:solidFill>
                  <a:schemeClr val="accent6">
                    <a:lumMod val="75000"/>
                  </a:schemeClr>
                </a:solidFill>
                <a:latin typeface="Arial" panose="020B0604020202020204" pitchFamily="34" charset="0"/>
                <a:cs typeface="Arial" panose="020B0604020202020204" pitchFamily="34" charset="0"/>
              </a:rPr>
              <a:t>μας: </a:t>
            </a:r>
            <a:r>
              <a:rPr lang="el-GR" sz="2800" dirty="0">
                <a:solidFill>
                  <a:schemeClr val="accent6">
                    <a:lumMod val="75000"/>
                  </a:schemeClr>
                </a:solidFill>
                <a:latin typeface="Arial" panose="020B0604020202020204" pitchFamily="34" charset="0"/>
                <a:cs typeface="Arial" panose="020B0604020202020204" pitchFamily="34" charset="0"/>
              </a:rPr>
              <a:t>τ</a:t>
            </a:r>
            <a:r>
              <a:rPr lang="el-GR" sz="2800" dirty="0" smtClean="0">
                <a:solidFill>
                  <a:schemeClr val="accent6">
                    <a:lumMod val="75000"/>
                  </a:schemeClr>
                </a:solidFill>
                <a:latin typeface="Arial" panose="020B0604020202020204" pitchFamily="34" charset="0"/>
                <a:cs typeface="Arial" panose="020B0604020202020204" pitchFamily="34" charset="0"/>
              </a:rPr>
              <a:t>η </a:t>
            </a:r>
            <a:r>
              <a:rPr lang="el-GR" sz="2800" dirty="0">
                <a:solidFill>
                  <a:schemeClr val="accent6">
                    <a:lumMod val="75000"/>
                  </a:schemeClr>
                </a:solidFill>
                <a:latin typeface="Arial" panose="020B0604020202020204" pitchFamily="34" charset="0"/>
                <a:cs typeface="Arial" panose="020B0604020202020204" pitchFamily="34" charset="0"/>
              </a:rPr>
              <a:t>συμπεριφορά και τις υποχρεώσεις μας απέναντι στα ζώα, με ιδιαίτερη έμφαση </a:t>
            </a:r>
            <a:r>
              <a:rPr lang="el-GR" sz="2800" dirty="0" smtClean="0">
                <a:solidFill>
                  <a:schemeClr val="accent6">
                    <a:lumMod val="75000"/>
                  </a:schemeClr>
                </a:solidFill>
                <a:latin typeface="Arial" panose="020B0604020202020204" pitchFamily="34" charset="0"/>
                <a:cs typeface="Arial" panose="020B0604020202020204" pitchFamily="34" charset="0"/>
              </a:rPr>
              <a:t>στις γάτες </a:t>
            </a:r>
            <a:r>
              <a:rPr lang="el-GR" sz="2800" dirty="0">
                <a:solidFill>
                  <a:schemeClr val="accent6">
                    <a:lumMod val="75000"/>
                  </a:schemeClr>
                </a:solidFill>
                <a:latin typeface="Arial" panose="020B0604020202020204" pitchFamily="34" charset="0"/>
                <a:cs typeface="Arial" panose="020B0604020202020204" pitchFamily="34" charset="0"/>
              </a:rPr>
              <a:t>και τους σκύλους, οι οποίοι αποτελούν και τα μεγαλύτερα θύματα εγκατάλειψης.</a:t>
            </a:r>
            <a:endParaRPr lang="en-GB" sz="2800" dirty="0">
              <a:solidFill>
                <a:schemeClr val="accent6">
                  <a:lumMod val="75000"/>
                </a:schemeClr>
              </a:solidFill>
              <a:latin typeface="Arial" panose="020B0604020202020204" pitchFamily="34" charset="0"/>
              <a:cs typeface="Arial" panose="020B0604020202020204" pitchFamily="34" charset="0"/>
            </a:endParaRPr>
          </a:p>
          <a:p>
            <a:r>
              <a:rPr lang="el-GR" sz="2800" dirty="0">
                <a:solidFill>
                  <a:schemeClr val="accent6">
                    <a:lumMod val="75000"/>
                  </a:schemeClr>
                </a:solidFill>
                <a:latin typeface="Arial" panose="020B0604020202020204" pitchFamily="34" charset="0"/>
                <a:cs typeface="Arial" panose="020B0604020202020204" pitchFamily="34" charset="0"/>
              </a:rPr>
              <a:t>Ζούμε σε ένα </a:t>
            </a:r>
            <a:r>
              <a:rPr lang="el-GR" sz="2800" dirty="0" smtClean="0">
                <a:solidFill>
                  <a:schemeClr val="accent6">
                    <a:lumMod val="75000"/>
                  </a:schemeClr>
                </a:solidFill>
                <a:latin typeface="Arial" panose="020B0604020202020204" pitchFamily="34" charset="0"/>
                <a:cs typeface="Arial" panose="020B0604020202020204" pitchFamily="34" charset="0"/>
              </a:rPr>
              <a:t>νησ</a:t>
            </a:r>
            <a:r>
              <a:rPr lang="el-GR" sz="2800" dirty="0">
                <a:solidFill>
                  <a:schemeClr val="accent6">
                    <a:lumMod val="75000"/>
                  </a:schemeClr>
                </a:solidFill>
                <a:latin typeface="Arial" panose="020B0604020202020204" pitchFamily="34" charset="0"/>
                <a:cs typeface="Arial" panose="020B0604020202020204" pitchFamily="34" charset="0"/>
              </a:rPr>
              <a:t>ί</a:t>
            </a:r>
            <a:r>
              <a:rPr lang="el-GR" sz="2800" dirty="0" smtClean="0">
                <a:solidFill>
                  <a:schemeClr val="accent6">
                    <a:lumMod val="75000"/>
                  </a:schemeClr>
                </a:solidFill>
                <a:latin typeface="Arial" panose="020B0604020202020204" pitchFamily="34" charset="0"/>
                <a:cs typeface="Arial" panose="020B0604020202020204" pitchFamily="34" charset="0"/>
              </a:rPr>
              <a:t>, όπου </a:t>
            </a:r>
            <a:r>
              <a:rPr lang="el-GR" sz="2800" dirty="0">
                <a:solidFill>
                  <a:schemeClr val="accent6">
                    <a:lumMod val="75000"/>
                  </a:schemeClr>
                </a:solidFill>
                <a:latin typeface="Arial" panose="020B0604020202020204" pitchFamily="34" charset="0"/>
                <a:cs typeface="Arial" panose="020B0604020202020204" pitchFamily="34" charset="0"/>
              </a:rPr>
              <a:t>ο πληθυσμός αδέσποτων ζώων αυξάνεται ραγδαία. Όλα τα καταφύγια είναι πάντα γεμάτα και αυτό είναι κάτι που </a:t>
            </a:r>
            <a:r>
              <a:rPr lang="el-GR" sz="2800" dirty="0" smtClean="0">
                <a:solidFill>
                  <a:schemeClr val="accent6">
                    <a:lumMod val="75000"/>
                  </a:schemeClr>
                </a:solidFill>
                <a:latin typeface="Arial" panose="020B0604020202020204" pitchFamily="34" charset="0"/>
                <a:cs typeface="Arial" panose="020B0604020202020204" pitchFamily="34" charset="0"/>
              </a:rPr>
              <a:t>ούτε μπορεί </a:t>
            </a:r>
            <a:r>
              <a:rPr lang="el-GR" sz="2800" dirty="0">
                <a:solidFill>
                  <a:schemeClr val="accent6">
                    <a:lumMod val="75000"/>
                  </a:schemeClr>
                </a:solidFill>
                <a:latin typeface="Arial" panose="020B0604020202020204" pitchFamily="34" charset="0"/>
                <a:cs typeface="Arial" panose="020B0604020202020204" pitchFamily="34" charset="0"/>
              </a:rPr>
              <a:t>να είναι τυχαίο </a:t>
            </a:r>
            <a:r>
              <a:rPr lang="el-GR" sz="2800" dirty="0" smtClean="0">
                <a:solidFill>
                  <a:schemeClr val="accent6">
                    <a:lumMod val="75000"/>
                  </a:schemeClr>
                </a:solidFill>
                <a:latin typeface="Arial" panose="020B0604020202020204" pitchFamily="34" charset="0"/>
                <a:cs typeface="Arial" panose="020B0604020202020204" pitchFamily="34" charset="0"/>
              </a:rPr>
              <a:t>ούτε </a:t>
            </a:r>
            <a:r>
              <a:rPr lang="el-GR" sz="2800" dirty="0">
                <a:solidFill>
                  <a:schemeClr val="accent6">
                    <a:lumMod val="75000"/>
                  </a:schemeClr>
                </a:solidFill>
                <a:latin typeface="Arial" panose="020B0604020202020204" pitchFamily="34" charset="0"/>
                <a:cs typeface="Arial" panose="020B0604020202020204" pitchFamily="34" charset="0"/>
              </a:rPr>
              <a:t>γίνεται να μας αφήνει παγερά </a:t>
            </a:r>
            <a:r>
              <a:rPr lang="el-GR" sz="2800" dirty="0" smtClean="0">
                <a:solidFill>
                  <a:schemeClr val="accent6">
                    <a:lumMod val="75000"/>
                  </a:schemeClr>
                </a:solidFill>
                <a:latin typeface="Arial" panose="020B0604020202020204" pitchFamily="34" charset="0"/>
                <a:cs typeface="Arial" panose="020B0604020202020204" pitchFamily="34" charset="0"/>
              </a:rPr>
              <a:t>αδιάφορους.</a:t>
            </a:r>
          </a:p>
          <a:p>
            <a:endParaRPr lang="el-GR"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a:solidFill>
                  <a:schemeClr val="accent6">
                    <a:lumMod val="75000"/>
                  </a:schemeClr>
                </a:solidFill>
                <a:latin typeface="Arial" panose="020B0604020202020204" pitchFamily="34" charset="0"/>
                <a:cs typeface="Arial" panose="020B0604020202020204" pitchFamily="34" charset="0"/>
              </a:rPr>
              <a:t>Αναρωτηθήκατε </a:t>
            </a:r>
            <a:r>
              <a:rPr lang="el-GR" sz="2800" dirty="0" smtClean="0">
                <a:solidFill>
                  <a:schemeClr val="accent6">
                    <a:lumMod val="75000"/>
                  </a:schemeClr>
                </a:solidFill>
                <a:latin typeface="Arial" panose="020B0604020202020204" pitchFamily="34" charset="0"/>
                <a:cs typeface="Arial" panose="020B0604020202020204" pitchFamily="34" charset="0"/>
              </a:rPr>
              <a:t>ποτέ πόσο </a:t>
            </a:r>
            <a:r>
              <a:rPr lang="el-GR" sz="2800" dirty="0">
                <a:solidFill>
                  <a:schemeClr val="accent6">
                    <a:lumMod val="75000"/>
                  </a:schemeClr>
                </a:solidFill>
                <a:latin typeface="Arial" panose="020B0604020202020204" pitchFamily="34" charset="0"/>
                <a:cs typeface="Arial" panose="020B0604020202020204" pitchFamily="34" charset="0"/>
              </a:rPr>
              <a:t>υποκριτές είμαστε, </a:t>
            </a:r>
            <a:r>
              <a:rPr lang="el-GR" sz="2800" dirty="0" smtClean="0">
                <a:solidFill>
                  <a:schemeClr val="accent6">
                    <a:lumMod val="75000"/>
                  </a:schemeClr>
                </a:solidFill>
                <a:latin typeface="Arial" panose="020B0604020202020204" pitchFamily="34" charset="0"/>
                <a:cs typeface="Arial" panose="020B0604020202020204" pitchFamily="34" charset="0"/>
              </a:rPr>
              <a:t>όταν </a:t>
            </a:r>
            <a:r>
              <a:rPr lang="el-GR" sz="2800" dirty="0">
                <a:solidFill>
                  <a:schemeClr val="accent6">
                    <a:lumMod val="75000"/>
                  </a:schemeClr>
                </a:solidFill>
                <a:latin typeface="Arial" panose="020B0604020202020204" pitchFamily="34" charset="0"/>
                <a:cs typeface="Arial" panose="020B0604020202020204" pitchFamily="34" charset="0"/>
              </a:rPr>
              <a:t>θεωρούμε ότι είμαστε </a:t>
            </a:r>
            <a:r>
              <a:rPr lang="el-GR" sz="2800" dirty="0" smtClean="0">
                <a:solidFill>
                  <a:schemeClr val="accent6">
                    <a:lumMod val="75000"/>
                  </a:schemeClr>
                </a:solidFill>
                <a:latin typeface="Arial" panose="020B0604020202020204" pitchFamily="34" charset="0"/>
                <a:cs typeface="Arial" panose="020B0604020202020204" pitchFamily="34" charset="0"/>
              </a:rPr>
              <a:t>πολιτισμένοι, ενώ αδιαφορούμε </a:t>
            </a:r>
            <a:r>
              <a:rPr lang="el-GR" sz="2800" dirty="0">
                <a:solidFill>
                  <a:schemeClr val="accent6">
                    <a:lumMod val="75000"/>
                  </a:schemeClr>
                </a:solidFill>
                <a:latin typeface="Arial" panose="020B0604020202020204" pitchFamily="34" charset="0"/>
                <a:cs typeface="Arial" panose="020B0604020202020204" pitchFamily="34" charset="0"/>
              </a:rPr>
              <a:t>για τα τόσα πεινασμένα και ταλαιπωρημένα αδέσποτα τετράποδα γύρω μας;</a:t>
            </a:r>
            <a:endParaRPr lang="en-GB"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Αναρωτηθήκατε, άραγε, </a:t>
            </a:r>
            <a:r>
              <a:rPr lang="el-GR" sz="2800" dirty="0">
                <a:solidFill>
                  <a:schemeClr val="accent6">
                    <a:lumMod val="75000"/>
                  </a:schemeClr>
                </a:solidFill>
                <a:latin typeface="Arial" panose="020B0604020202020204" pitchFamily="34" charset="0"/>
                <a:cs typeface="Arial" panose="020B0604020202020204" pitchFamily="34" charset="0"/>
              </a:rPr>
              <a:t>πόσο υπεύθυνοι </a:t>
            </a:r>
            <a:r>
              <a:rPr lang="el-GR" sz="2800" dirty="0" smtClean="0">
                <a:solidFill>
                  <a:schemeClr val="accent6">
                    <a:lumMod val="75000"/>
                  </a:schemeClr>
                </a:solidFill>
                <a:latin typeface="Arial" panose="020B0604020202020204" pitchFamily="34" charset="0"/>
                <a:cs typeface="Arial" panose="020B0604020202020204" pitchFamily="34" charset="0"/>
              </a:rPr>
              <a:t>είμαστε </a:t>
            </a:r>
            <a:r>
              <a:rPr lang="el-GR" sz="2800" dirty="0">
                <a:solidFill>
                  <a:schemeClr val="accent6">
                    <a:lumMod val="75000"/>
                  </a:schemeClr>
                </a:solidFill>
                <a:latin typeface="Arial" panose="020B0604020202020204" pitchFamily="34" charset="0"/>
                <a:cs typeface="Arial" panose="020B0604020202020204" pitchFamily="34" charset="0"/>
              </a:rPr>
              <a:t>απέναντι σε αυτές τις αθώες υπάρξεις </a:t>
            </a:r>
            <a:r>
              <a:rPr lang="el-GR" sz="2800" dirty="0" smtClean="0">
                <a:solidFill>
                  <a:schemeClr val="accent6">
                    <a:lumMod val="75000"/>
                  </a:schemeClr>
                </a:solidFill>
                <a:latin typeface="Arial" panose="020B0604020202020204" pitchFamily="34" charset="0"/>
                <a:cs typeface="Arial" panose="020B0604020202020204" pitchFamily="34" charset="0"/>
              </a:rPr>
              <a:t>εμείς, </a:t>
            </a:r>
            <a:r>
              <a:rPr lang="el-GR" sz="2800" dirty="0">
                <a:solidFill>
                  <a:schemeClr val="accent6">
                    <a:lumMod val="75000"/>
                  </a:schemeClr>
                </a:solidFill>
                <a:latin typeface="Arial" panose="020B0604020202020204" pitchFamily="34" charset="0"/>
                <a:cs typeface="Arial" panose="020B0604020202020204" pitchFamily="34" charset="0"/>
              </a:rPr>
              <a:t>που λεγόμαστε άνθρωποι; </a:t>
            </a:r>
            <a:endParaRPr lang="en-GB"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a:solidFill>
                  <a:schemeClr val="accent6">
                    <a:lumMod val="75000"/>
                  </a:schemeClr>
                </a:solidFill>
                <a:latin typeface="Arial" panose="020B0604020202020204" pitchFamily="34" charset="0"/>
                <a:cs typeface="Arial" panose="020B0604020202020204" pitchFamily="34" charset="0"/>
              </a:rPr>
              <a:t>Και κάπως έτσι η αδιαφορία βαφτίζεται </a:t>
            </a:r>
            <a:r>
              <a:rPr lang="el-GR" sz="2800" dirty="0" smtClean="0">
                <a:solidFill>
                  <a:schemeClr val="accent6">
                    <a:lumMod val="75000"/>
                  </a:schemeClr>
                </a:solidFill>
                <a:latin typeface="Arial" panose="020B0604020202020204" pitchFamily="34" charset="0"/>
                <a:cs typeface="Arial" panose="020B0604020202020204" pitchFamily="34" charset="0"/>
              </a:rPr>
              <a:t>πολιτισμός!</a:t>
            </a:r>
            <a:endParaRPr lang="en-US" sz="2800" dirty="0" smtClean="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endParaRPr lang="en-GB"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a:solidFill>
                  <a:schemeClr val="accent6">
                    <a:lumMod val="75000"/>
                  </a:schemeClr>
                </a:solidFill>
                <a:latin typeface="Arial" panose="020B0604020202020204" pitchFamily="34" charset="0"/>
                <a:cs typeface="Arial" panose="020B0604020202020204" pitchFamily="34" charset="0"/>
              </a:rPr>
              <a:t>Αθώα </a:t>
            </a:r>
            <a:r>
              <a:rPr lang="el-GR" sz="2800" dirty="0" smtClean="0">
                <a:solidFill>
                  <a:schemeClr val="accent6">
                    <a:lumMod val="75000"/>
                  </a:schemeClr>
                </a:solidFill>
                <a:latin typeface="Arial" panose="020B0604020202020204" pitchFamily="34" charset="0"/>
                <a:cs typeface="Arial" panose="020B0604020202020204" pitchFamily="34" charset="0"/>
              </a:rPr>
              <a:t>μάτια στους δρόμους…Γιατί;</a:t>
            </a:r>
          </a:p>
          <a:p>
            <a:pPr>
              <a:spcBef>
                <a:spcPts val="0"/>
              </a:spcBef>
              <a:spcAft>
                <a:spcPts val="0"/>
              </a:spcAft>
            </a:pPr>
            <a:endParaRPr lang="en-GB"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…Ήταν </a:t>
            </a:r>
            <a:r>
              <a:rPr lang="el-GR" sz="2800" dirty="0">
                <a:solidFill>
                  <a:schemeClr val="accent6">
                    <a:lumMod val="75000"/>
                  </a:schemeClr>
                </a:solidFill>
                <a:latin typeface="Arial" panose="020B0604020202020204" pitchFamily="34" charset="0"/>
                <a:cs typeface="Arial" panose="020B0604020202020204" pitchFamily="34" charset="0"/>
              </a:rPr>
              <a:t>το δώρο του Γιαννάκη για τα γενέθλια </a:t>
            </a:r>
            <a:r>
              <a:rPr lang="el-GR" sz="2800" dirty="0" smtClean="0">
                <a:solidFill>
                  <a:schemeClr val="accent6">
                    <a:lumMod val="75000"/>
                  </a:schemeClr>
                </a:solidFill>
                <a:latin typeface="Arial" panose="020B0604020202020204" pitchFamily="34" charset="0"/>
                <a:cs typeface="Arial" panose="020B0604020202020204" pitchFamily="34" charset="0"/>
              </a:rPr>
              <a:t>του, </a:t>
            </a:r>
            <a:r>
              <a:rPr lang="el-GR" sz="2800" dirty="0">
                <a:solidFill>
                  <a:schemeClr val="accent6">
                    <a:lumMod val="75000"/>
                  </a:schemeClr>
                </a:solidFill>
                <a:latin typeface="Arial" panose="020B0604020202020204" pitchFamily="34" charset="0"/>
                <a:cs typeface="Arial" panose="020B0604020202020204" pitchFamily="34" charset="0"/>
              </a:rPr>
              <a:t>αλλά ο Γιαννάκης </a:t>
            </a:r>
            <a:r>
              <a:rPr lang="el-GR" sz="2800" dirty="0" smtClean="0">
                <a:solidFill>
                  <a:schemeClr val="accent6">
                    <a:lumMod val="75000"/>
                  </a:schemeClr>
                </a:solidFill>
                <a:latin typeface="Arial" panose="020B0604020202020204" pitchFamily="34" charset="0"/>
                <a:cs typeface="Arial" panose="020B0604020202020204" pitchFamily="34" charset="0"/>
              </a:rPr>
              <a:t> </a:t>
            </a:r>
            <a:r>
              <a:rPr lang="el-GR" sz="2800" dirty="0">
                <a:solidFill>
                  <a:schemeClr val="accent6">
                    <a:lumMod val="75000"/>
                  </a:schemeClr>
                </a:solidFill>
                <a:latin typeface="Arial" panose="020B0604020202020204" pitchFamily="34" charset="0"/>
                <a:cs typeface="Arial" panose="020B0604020202020204" pitchFamily="34" charset="0"/>
              </a:rPr>
              <a:t>βαρέθηκε το «παιχνίδι» του…</a:t>
            </a:r>
            <a:endParaRPr lang="en-GB"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…Ήταν </a:t>
            </a:r>
            <a:r>
              <a:rPr lang="el-GR" sz="2800" dirty="0">
                <a:solidFill>
                  <a:schemeClr val="accent6">
                    <a:lumMod val="75000"/>
                  </a:schemeClr>
                </a:solidFill>
                <a:latin typeface="Arial" panose="020B0604020202020204" pitchFamily="34" charset="0"/>
                <a:cs typeface="Arial" panose="020B0604020202020204" pitchFamily="34" charset="0"/>
              </a:rPr>
              <a:t>το δώρο της </a:t>
            </a:r>
            <a:r>
              <a:rPr lang="el-GR" sz="2800" dirty="0" smtClean="0">
                <a:solidFill>
                  <a:schemeClr val="accent6">
                    <a:lumMod val="75000"/>
                  </a:schemeClr>
                </a:solidFill>
                <a:latin typeface="Arial" panose="020B0604020202020204" pitchFamily="34" charset="0"/>
                <a:cs typeface="Arial" panose="020B0604020202020204" pitchFamily="34" charset="0"/>
              </a:rPr>
              <a:t>Ελενίτσας, </a:t>
            </a:r>
            <a:r>
              <a:rPr lang="el-GR" sz="2800" dirty="0">
                <a:solidFill>
                  <a:schemeClr val="accent6">
                    <a:lumMod val="75000"/>
                  </a:schemeClr>
                </a:solidFill>
                <a:latin typeface="Arial" panose="020B0604020202020204" pitchFamily="34" charset="0"/>
                <a:cs typeface="Arial" panose="020B0604020202020204" pitchFamily="34" charset="0"/>
              </a:rPr>
              <a:t>που πήρε </a:t>
            </a:r>
            <a:r>
              <a:rPr lang="el-GR" sz="2800" dirty="0" smtClean="0">
                <a:solidFill>
                  <a:schemeClr val="accent6">
                    <a:lumMod val="75000"/>
                  </a:schemeClr>
                </a:solidFill>
                <a:latin typeface="Arial" panose="020B0604020202020204" pitchFamily="34" charset="0"/>
                <a:cs typeface="Arial" panose="020B0604020202020204" pitchFamily="34" charset="0"/>
              </a:rPr>
              <a:t>άριστα, όμως η </a:t>
            </a:r>
            <a:r>
              <a:rPr lang="el-GR" sz="2800" dirty="0">
                <a:solidFill>
                  <a:schemeClr val="accent6">
                    <a:lumMod val="75000"/>
                  </a:schemeClr>
                </a:solidFill>
                <a:latin typeface="Arial" panose="020B0604020202020204" pitchFamily="34" charset="0"/>
                <a:cs typeface="Arial" panose="020B0604020202020204" pitchFamily="34" charset="0"/>
              </a:rPr>
              <a:t>Ελενίτσα πάει τώρα για σπουδές…</a:t>
            </a:r>
            <a:endParaRPr lang="en-GB"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…Ήταν </a:t>
            </a:r>
            <a:r>
              <a:rPr lang="el-GR" sz="2800" dirty="0">
                <a:solidFill>
                  <a:schemeClr val="accent6">
                    <a:lumMod val="75000"/>
                  </a:schemeClr>
                </a:solidFill>
                <a:latin typeface="Arial" panose="020B0604020202020204" pitchFamily="34" charset="0"/>
                <a:cs typeface="Arial" panose="020B0604020202020204" pitchFamily="34" charset="0"/>
              </a:rPr>
              <a:t>το «φιλαράκι» του </a:t>
            </a:r>
            <a:r>
              <a:rPr lang="el-GR" sz="2800" dirty="0" smtClean="0">
                <a:solidFill>
                  <a:schemeClr val="accent6">
                    <a:lumMod val="75000"/>
                  </a:schemeClr>
                </a:solidFill>
                <a:latin typeface="Arial" panose="020B0604020202020204" pitchFamily="34" charset="0"/>
                <a:cs typeface="Arial" panose="020B0604020202020204" pitchFamily="34" charset="0"/>
              </a:rPr>
              <a:t>κυρ Αντρέα, </a:t>
            </a:r>
            <a:r>
              <a:rPr lang="el-GR" sz="2800" dirty="0">
                <a:solidFill>
                  <a:schemeClr val="accent6">
                    <a:lumMod val="75000"/>
                  </a:schemeClr>
                </a:solidFill>
                <a:latin typeface="Arial" panose="020B0604020202020204" pitchFamily="34" charset="0"/>
                <a:cs typeface="Arial" panose="020B0604020202020204" pitchFamily="34" charset="0"/>
              </a:rPr>
              <a:t>που τώρα βρίσκεται σε έναν οίκο ευγηρίας...</a:t>
            </a:r>
            <a:endParaRPr lang="en-GB"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…Ήταν </a:t>
            </a:r>
            <a:r>
              <a:rPr lang="el-GR" sz="2800" dirty="0">
                <a:solidFill>
                  <a:schemeClr val="accent6">
                    <a:lumMod val="75000"/>
                  </a:schemeClr>
                </a:solidFill>
                <a:latin typeface="Arial" panose="020B0604020202020204" pitchFamily="34" charset="0"/>
                <a:cs typeface="Arial" panose="020B0604020202020204" pitchFamily="34" charset="0"/>
              </a:rPr>
              <a:t>ο «κυνηγός</a:t>
            </a:r>
            <a:r>
              <a:rPr lang="el-GR" sz="2800" dirty="0" smtClean="0">
                <a:solidFill>
                  <a:schemeClr val="accent6">
                    <a:lumMod val="75000"/>
                  </a:schemeClr>
                </a:solidFill>
                <a:latin typeface="Arial" panose="020B0604020202020204" pitchFamily="34" charset="0"/>
                <a:cs typeface="Arial" panose="020B0604020202020204" pitchFamily="34" charset="0"/>
              </a:rPr>
              <a:t>», </a:t>
            </a:r>
            <a:r>
              <a:rPr lang="el-GR" sz="2800" dirty="0">
                <a:solidFill>
                  <a:schemeClr val="accent6">
                    <a:lumMod val="75000"/>
                  </a:schemeClr>
                </a:solidFill>
                <a:latin typeface="Arial" panose="020B0604020202020204" pitchFamily="34" charset="0"/>
                <a:cs typeface="Arial" panose="020B0604020202020204" pitchFamily="34" charset="0"/>
              </a:rPr>
              <a:t>που αποδείχτηκε τελικά άχρηστος </a:t>
            </a:r>
            <a:r>
              <a:rPr lang="el-GR" sz="2800" dirty="0" smtClean="0">
                <a:solidFill>
                  <a:schemeClr val="accent6">
                    <a:lumMod val="75000"/>
                  </a:schemeClr>
                </a:solidFill>
                <a:latin typeface="Arial" panose="020B0604020202020204" pitchFamily="34" charset="0"/>
                <a:cs typeface="Arial" panose="020B0604020202020204" pitchFamily="34" charset="0"/>
              </a:rPr>
              <a:t>όταν γέρασε…</a:t>
            </a:r>
            <a:endParaRPr lang="en-GB"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…Ήταν </a:t>
            </a:r>
            <a:r>
              <a:rPr lang="el-GR" sz="2800" dirty="0">
                <a:solidFill>
                  <a:schemeClr val="accent6">
                    <a:lumMod val="75000"/>
                  </a:schemeClr>
                </a:solidFill>
                <a:latin typeface="Arial" panose="020B0604020202020204" pitchFamily="34" charset="0"/>
                <a:cs typeface="Arial" panose="020B0604020202020204" pitchFamily="34" charset="0"/>
              </a:rPr>
              <a:t>της Μαρίκας και του Γιώργη  που </a:t>
            </a:r>
            <a:r>
              <a:rPr lang="el-GR" sz="2800" dirty="0" smtClean="0">
                <a:solidFill>
                  <a:schemeClr val="accent6">
                    <a:lumMod val="75000"/>
                  </a:schemeClr>
                </a:solidFill>
                <a:latin typeface="Arial" panose="020B0604020202020204" pitchFamily="34" charset="0"/>
                <a:cs typeface="Arial" panose="020B0604020202020204" pitchFamily="34" charset="0"/>
              </a:rPr>
              <a:t>χώρισαν και </a:t>
            </a:r>
            <a:r>
              <a:rPr lang="el-GR" sz="2800" dirty="0">
                <a:solidFill>
                  <a:schemeClr val="accent6">
                    <a:lumMod val="75000"/>
                  </a:schemeClr>
                </a:solidFill>
                <a:latin typeface="Arial" panose="020B0604020202020204" pitchFamily="34" charset="0"/>
                <a:cs typeface="Arial" panose="020B0604020202020204" pitchFamily="34" charset="0"/>
              </a:rPr>
              <a:t>στο διαμέρισμα </a:t>
            </a:r>
            <a:r>
              <a:rPr lang="el-GR" sz="2800" dirty="0" smtClean="0">
                <a:solidFill>
                  <a:schemeClr val="accent6">
                    <a:lumMod val="75000"/>
                  </a:schemeClr>
                </a:solidFill>
                <a:latin typeface="Arial" panose="020B0604020202020204" pitchFamily="34" charset="0"/>
                <a:cs typeface="Arial" panose="020B0604020202020204" pitchFamily="34" charset="0"/>
              </a:rPr>
              <a:t>που ζουν ο καθένας μόνος του τώρα</a:t>
            </a:r>
          </a:p>
          <a:p>
            <a:pPr>
              <a:spcBef>
                <a:spcPts val="0"/>
              </a:spcBef>
              <a:spcAft>
                <a:spcPts val="0"/>
              </a:spcAft>
            </a:pPr>
            <a:r>
              <a:rPr lang="el-GR" sz="2800" dirty="0">
                <a:solidFill>
                  <a:schemeClr val="accent6">
                    <a:lumMod val="75000"/>
                  </a:schemeClr>
                </a:solidFill>
                <a:latin typeface="Arial" panose="020B0604020202020204" pitchFamily="34" charset="0"/>
                <a:cs typeface="Arial" panose="020B0604020202020204" pitchFamily="34" charset="0"/>
              </a:rPr>
              <a:t> </a:t>
            </a:r>
            <a:r>
              <a:rPr lang="el-GR" sz="2800" dirty="0" smtClean="0">
                <a:solidFill>
                  <a:schemeClr val="accent6">
                    <a:lumMod val="75000"/>
                  </a:schemeClr>
                </a:solidFill>
                <a:latin typeface="Arial" panose="020B0604020202020204" pitchFamily="34" charset="0"/>
                <a:cs typeface="Arial" panose="020B0604020202020204" pitchFamily="34" charset="0"/>
              </a:rPr>
              <a:t>  δεν </a:t>
            </a:r>
            <a:r>
              <a:rPr lang="el-GR" sz="2800" dirty="0">
                <a:solidFill>
                  <a:schemeClr val="accent6">
                    <a:lumMod val="75000"/>
                  </a:schemeClr>
                </a:solidFill>
                <a:latin typeface="Arial" panose="020B0604020202020204" pitchFamily="34" charset="0"/>
                <a:cs typeface="Arial" panose="020B0604020202020204" pitchFamily="34" charset="0"/>
              </a:rPr>
              <a:t>υπάρχει χώρος…</a:t>
            </a:r>
            <a:endParaRPr lang="en-GB" sz="2800"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   Και </a:t>
            </a:r>
            <a:r>
              <a:rPr lang="el-GR" sz="2800" dirty="0">
                <a:solidFill>
                  <a:schemeClr val="accent6">
                    <a:lumMod val="75000"/>
                  </a:schemeClr>
                </a:solidFill>
                <a:latin typeface="Arial" panose="020B0604020202020204" pitchFamily="34" charset="0"/>
                <a:cs typeface="Arial" panose="020B0604020202020204" pitchFamily="34" charset="0"/>
              </a:rPr>
              <a:t>κάπως έτσι… </a:t>
            </a:r>
            <a:r>
              <a:rPr lang="el-GR" sz="2800" dirty="0" smtClean="0">
                <a:solidFill>
                  <a:schemeClr val="accent6">
                    <a:lumMod val="75000"/>
                  </a:schemeClr>
                </a:solidFill>
                <a:latin typeface="Arial" panose="020B0604020202020204" pitchFamily="34" charset="0"/>
                <a:cs typeface="Arial" panose="020B0604020202020204" pitchFamily="34" charset="0"/>
              </a:rPr>
              <a:t>στον </a:t>
            </a:r>
            <a:r>
              <a:rPr lang="el-GR" sz="2800" dirty="0">
                <a:solidFill>
                  <a:schemeClr val="accent6">
                    <a:lumMod val="75000"/>
                  </a:schemeClr>
                </a:solidFill>
                <a:latin typeface="Arial" panose="020B0604020202020204" pitchFamily="34" charset="0"/>
                <a:cs typeface="Arial" panose="020B0604020202020204" pitchFamily="34" charset="0"/>
              </a:rPr>
              <a:t>δρόμο… </a:t>
            </a:r>
            <a:endParaRPr lang="en-GB" sz="2800" dirty="0">
              <a:solidFill>
                <a:schemeClr val="accent6">
                  <a:lumMod val="75000"/>
                </a:schemeClr>
              </a:solidFill>
              <a:latin typeface="Arial" panose="020B0604020202020204" pitchFamily="34" charset="0"/>
              <a:cs typeface="Arial" panose="020B0604020202020204" pitchFamily="34" charset="0"/>
            </a:endParaRPr>
          </a:p>
          <a:p>
            <a:endParaRPr lang="el-GR" sz="3200" dirty="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l-GR" sz="2800" dirty="0">
                <a:solidFill>
                  <a:schemeClr val="accent6">
                    <a:lumMod val="75000"/>
                  </a:schemeClr>
                </a:solidFill>
                <a:latin typeface="Arial" panose="020B0604020202020204" pitchFamily="34" charset="0"/>
                <a:cs typeface="Arial" panose="020B0604020202020204" pitchFamily="34" charset="0"/>
              </a:rPr>
              <a:t>Με ένα απλό </a:t>
            </a:r>
            <a:r>
              <a:rPr lang="el-GR" sz="2800" dirty="0" smtClean="0">
                <a:solidFill>
                  <a:schemeClr val="accent6">
                    <a:lumMod val="75000"/>
                  </a:schemeClr>
                </a:solidFill>
                <a:latin typeface="Arial" panose="020B0604020202020204" pitchFamily="34" charset="0"/>
                <a:cs typeface="Arial" panose="020B0604020202020204" pitchFamily="34" charset="0"/>
              </a:rPr>
              <a:t>κλικ </a:t>
            </a:r>
            <a:r>
              <a:rPr lang="el-GR" sz="2800" dirty="0">
                <a:solidFill>
                  <a:schemeClr val="accent6">
                    <a:lumMod val="75000"/>
                  </a:schemeClr>
                </a:solidFill>
                <a:latin typeface="Arial" panose="020B0604020202020204" pitchFamily="34" charset="0"/>
                <a:cs typeface="Arial" panose="020B0604020202020204" pitchFamily="34" charset="0"/>
              </a:rPr>
              <a:t>στην ιστοσελίδα των Κτηνιατρικών Υπηρεσιών </a:t>
            </a:r>
            <a:r>
              <a:rPr lang="el-GR" sz="2800" dirty="0" smtClean="0">
                <a:solidFill>
                  <a:schemeClr val="accent6">
                    <a:lumMod val="75000"/>
                  </a:schemeClr>
                </a:solidFill>
                <a:latin typeface="Arial" panose="020B0604020202020204" pitchFamily="34" charset="0"/>
                <a:cs typeface="Arial" panose="020B0604020202020204" pitchFamily="34" charset="0"/>
              </a:rPr>
              <a:t>Κύπρου</a:t>
            </a: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 (</a:t>
            </a:r>
            <a:r>
              <a:rPr lang="el-GR" sz="2800" u="sng" dirty="0" smtClean="0">
                <a:solidFill>
                  <a:schemeClr val="accent6">
                    <a:lumMod val="75000"/>
                  </a:schemeClr>
                </a:solidFill>
                <a:latin typeface="Arial" panose="020B0604020202020204" pitchFamily="34" charset="0"/>
                <a:cs typeface="Arial" panose="020B0604020202020204" pitchFamily="34" charset="0"/>
                <a:hlinkClick r:id="rId3"/>
              </a:rPr>
              <a:t>http</a:t>
            </a:r>
            <a:r>
              <a:rPr lang="el-GR" sz="2800" u="sng" dirty="0">
                <a:solidFill>
                  <a:schemeClr val="accent6">
                    <a:lumMod val="75000"/>
                  </a:schemeClr>
                </a:solidFill>
                <a:latin typeface="Arial" panose="020B0604020202020204" pitchFamily="34" charset="0"/>
                <a:cs typeface="Arial" panose="020B0604020202020204" pitchFamily="34" charset="0"/>
                <a:hlinkClick r:id="rId3"/>
              </a:rPr>
              <a:t>://</a:t>
            </a:r>
            <a:r>
              <a:rPr lang="el-GR" sz="2800" u="sng" dirty="0" smtClean="0">
                <a:solidFill>
                  <a:schemeClr val="accent6">
                    <a:lumMod val="75000"/>
                  </a:schemeClr>
                </a:solidFill>
                <a:latin typeface="Arial" panose="020B0604020202020204" pitchFamily="34" charset="0"/>
                <a:cs typeface="Arial" panose="020B0604020202020204" pitchFamily="34" charset="0"/>
                <a:hlinkClick r:id="rId3"/>
              </a:rPr>
              <a:t>www.moa.gov</a:t>
            </a:r>
            <a:r>
              <a:rPr lang="el-GR" sz="2800" u="sng" dirty="0" smtClean="0">
                <a:solidFill>
                  <a:schemeClr val="accent6">
                    <a:lumMod val="75000"/>
                  </a:schemeClr>
                </a:solidFill>
                <a:latin typeface="Arial" panose="020B0604020202020204" pitchFamily="34" charset="0"/>
                <a:cs typeface="Arial" panose="020B0604020202020204" pitchFamily="34" charset="0"/>
              </a:rPr>
              <a:t>)</a:t>
            </a:r>
            <a:r>
              <a:rPr lang="el-GR" sz="2800" dirty="0" smtClean="0">
                <a:solidFill>
                  <a:schemeClr val="accent6">
                    <a:lumMod val="75000"/>
                  </a:schemeClr>
                </a:solidFill>
                <a:latin typeface="Arial" panose="020B0604020202020204" pitchFamily="34" charset="0"/>
                <a:cs typeface="Arial" panose="020B0604020202020204" pitchFamily="34" charset="0"/>
              </a:rPr>
              <a:t> </a:t>
            </a:r>
            <a:r>
              <a:rPr lang="el-GR" sz="2800" dirty="0">
                <a:solidFill>
                  <a:schemeClr val="accent6">
                    <a:lumMod val="75000"/>
                  </a:schemeClr>
                </a:solidFill>
                <a:latin typeface="Arial" panose="020B0604020202020204" pitchFamily="34" charset="0"/>
                <a:cs typeface="Arial" panose="020B0604020202020204" pitchFamily="34" charset="0"/>
              </a:rPr>
              <a:t>, διαπιστώνει κανείς εύκολα ότι οι νομοθεσίες και οι </a:t>
            </a:r>
            <a:r>
              <a:rPr lang="el-GR" sz="2800" dirty="0" smtClean="0">
                <a:solidFill>
                  <a:schemeClr val="accent6">
                    <a:lumMod val="75000"/>
                  </a:schemeClr>
                </a:solidFill>
                <a:latin typeface="Arial" panose="020B0604020202020204" pitchFamily="34" charset="0"/>
                <a:cs typeface="Arial" panose="020B0604020202020204" pitchFamily="34" charset="0"/>
              </a:rPr>
              <a:t>διατάξεις</a:t>
            </a: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 </a:t>
            </a:r>
            <a:r>
              <a:rPr lang="el-GR" sz="2800" dirty="0">
                <a:solidFill>
                  <a:schemeClr val="accent6">
                    <a:lumMod val="75000"/>
                  </a:schemeClr>
                </a:solidFill>
                <a:latin typeface="Arial" panose="020B0604020202020204" pitchFamily="34" charset="0"/>
                <a:cs typeface="Arial" panose="020B0604020202020204" pitchFamily="34" charset="0"/>
              </a:rPr>
              <a:t>για την προστασία και </a:t>
            </a:r>
            <a:r>
              <a:rPr lang="el-GR" sz="2800" dirty="0" smtClean="0">
                <a:solidFill>
                  <a:schemeClr val="accent6">
                    <a:lumMod val="75000"/>
                  </a:schemeClr>
                </a:solidFill>
                <a:latin typeface="Arial" panose="020B0604020202020204" pitchFamily="34" charset="0"/>
                <a:cs typeface="Arial" panose="020B0604020202020204" pitchFamily="34" charset="0"/>
              </a:rPr>
              <a:t>την καλή </a:t>
            </a:r>
            <a:r>
              <a:rPr lang="el-GR" sz="2800" dirty="0">
                <a:solidFill>
                  <a:schemeClr val="accent6">
                    <a:lumMod val="75000"/>
                  </a:schemeClr>
                </a:solidFill>
                <a:latin typeface="Arial" panose="020B0604020202020204" pitchFamily="34" charset="0"/>
                <a:cs typeface="Arial" panose="020B0604020202020204" pitchFamily="34" charset="0"/>
              </a:rPr>
              <a:t>διαβίωση των ζώων υπάρχουν. </a:t>
            </a:r>
            <a:endParaRPr lang="el-GR" sz="2800" dirty="0" smtClean="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Αναφέρουμε </a:t>
            </a:r>
            <a:r>
              <a:rPr lang="el-GR" sz="2800" dirty="0">
                <a:solidFill>
                  <a:schemeClr val="accent6">
                    <a:lumMod val="75000"/>
                  </a:schemeClr>
                </a:solidFill>
                <a:latin typeface="Arial" panose="020B0604020202020204" pitchFamily="34" charset="0"/>
                <a:cs typeface="Arial" panose="020B0604020202020204" pitchFamily="34" charset="0"/>
              </a:rPr>
              <a:t>ενδεικτικά </a:t>
            </a:r>
            <a:r>
              <a:rPr lang="el-GR" sz="2800" dirty="0" smtClean="0">
                <a:solidFill>
                  <a:schemeClr val="accent6">
                    <a:lumMod val="75000"/>
                  </a:schemeClr>
                </a:solidFill>
                <a:latin typeface="Arial" panose="020B0604020202020204" pitchFamily="34" charset="0"/>
                <a:cs typeface="Arial" panose="020B0604020202020204" pitchFamily="34" charset="0"/>
              </a:rPr>
              <a:t>τον </a:t>
            </a:r>
            <a:r>
              <a:rPr lang="el-GR" sz="2800" dirty="0">
                <a:solidFill>
                  <a:schemeClr val="accent6">
                    <a:lumMod val="75000"/>
                  </a:schemeClr>
                </a:solidFill>
                <a:latin typeface="Arial" panose="020B0604020202020204" pitchFamily="34" charset="0"/>
                <a:cs typeface="Arial" panose="020B0604020202020204" pitchFamily="34" charset="0"/>
              </a:rPr>
              <a:t>νόμο Ν.46(Ι)/94 που προνοεί για την προστασία και τη </a:t>
            </a:r>
            <a:endParaRPr lang="el-GR" sz="2800" dirty="0" smtClean="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διασφάλιση </a:t>
            </a:r>
            <a:r>
              <a:rPr lang="el-GR" sz="2800" dirty="0">
                <a:solidFill>
                  <a:schemeClr val="accent6">
                    <a:lumMod val="75000"/>
                  </a:schemeClr>
                </a:solidFill>
                <a:latin typeface="Arial" panose="020B0604020202020204" pitchFamily="34" charset="0"/>
                <a:cs typeface="Arial" panose="020B0604020202020204" pitchFamily="34" charset="0"/>
              </a:rPr>
              <a:t>της υγείας </a:t>
            </a:r>
            <a:r>
              <a:rPr lang="el-GR" sz="2800" dirty="0" smtClean="0">
                <a:solidFill>
                  <a:schemeClr val="accent6">
                    <a:lumMod val="75000"/>
                  </a:schemeClr>
                </a:solidFill>
                <a:latin typeface="Arial" panose="020B0604020202020204" pitchFamily="34" charset="0"/>
                <a:cs typeface="Arial" panose="020B0604020202020204" pitchFamily="34" charset="0"/>
              </a:rPr>
              <a:t>και της ευημερίας </a:t>
            </a:r>
            <a:r>
              <a:rPr lang="el-GR" sz="2800" dirty="0">
                <a:solidFill>
                  <a:schemeClr val="accent6">
                    <a:lumMod val="75000"/>
                  </a:schemeClr>
                </a:solidFill>
                <a:latin typeface="Arial" panose="020B0604020202020204" pitchFamily="34" charset="0"/>
                <a:cs typeface="Arial" panose="020B0604020202020204" pitchFamily="34" charset="0"/>
              </a:rPr>
              <a:t>των </a:t>
            </a:r>
            <a:r>
              <a:rPr lang="el-GR" sz="2800" dirty="0" smtClean="0">
                <a:solidFill>
                  <a:schemeClr val="accent6">
                    <a:lumMod val="75000"/>
                  </a:schemeClr>
                </a:solidFill>
                <a:latin typeface="Arial" panose="020B0604020202020204" pitchFamily="34" charset="0"/>
                <a:cs typeface="Arial" panose="020B0604020202020204" pitchFamily="34" charset="0"/>
              </a:rPr>
              <a:t>ζώων, καθώς  </a:t>
            </a:r>
            <a:r>
              <a:rPr lang="el-GR" sz="2800" dirty="0">
                <a:solidFill>
                  <a:schemeClr val="accent6">
                    <a:lumMod val="75000"/>
                  </a:schemeClr>
                </a:solidFill>
                <a:latin typeface="Arial" panose="020B0604020202020204" pitchFamily="34" charset="0"/>
                <a:cs typeface="Arial" panose="020B0604020202020204" pitchFamily="34" charset="0"/>
              </a:rPr>
              <a:t>και </a:t>
            </a:r>
            <a:r>
              <a:rPr lang="el-GR" sz="2800" dirty="0" smtClean="0">
                <a:solidFill>
                  <a:schemeClr val="accent6">
                    <a:lumMod val="75000"/>
                  </a:schemeClr>
                </a:solidFill>
                <a:latin typeface="Arial" panose="020B0604020202020204" pitchFamily="34" charset="0"/>
                <a:cs typeface="Arial" panose="020B0604020202020204" pitchFamily="34" charset="0"/>
              </a:rPr>
              <a:t>τον </a:t>
            </a:r>
            <a:r>
              <a:rPr lang="el-GR" sz="2800" dirty="0">
                <a:solidFill>
                  <a:schemeClr val="accent6">
                    <a:lumMod val="75000"/>
                  </a:schemeClr>
                </a:solidFill>
                <a:latin typeface="Arial" panose="020B0604020202020204" pitchFamily="34" charset="0"/>
                <a:cs typeface="Arial" panose="020B0604020202020204" pitchFamily="34" charset="0"/>
              </a:rPr>
              <a:t>νόμο Ν.184(Ι)/</a:t>
            </a:r>
            <a:r>
              <a:rPr lang="el-GR" sz="2800" dirty="0" smtClean="0">
                <a:solidFill>
                  <a:schemeClr val="accent6">
                    <a:lumMod val="75000"/>
                  </a:schemeClr>
                </a:solidFill>
                <a:latin typeface="Arial" panose="020B0604020202020204" pitchFamily="34" charset="0"/>
                <a:cs typeface="Arial" panose="020B0604020202020204" pitchFamily="34" charset="0"/>
              </a:rPr>
              <a:t>2002,</a:t>
            </a: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που </a:t>
            </a:r>
            <a:r>
              <a:rPr lang="el-GR" sz="2800" dirty="0">
                <a:solidFill>
                  <a:schemeClr val="accent6">
                    <a:lumMod val="75000"/>
                  </a:schemeClr>
                </a:solidFill>
                <a:latin typeface="Arial" panose="020B0604020202020204" pitchFamily="34" charset="0"/>
                <a:cs typeface="Arial" panose="020B0604020202020204" pitchFamily="34" charset="0"/>
              </a:rPr>
              <a:t>είναι ο περί σκύλων νόμος.</a:t>
            </a:r>
            <a:endParaRPr lang="en-GB" sz="2800" dirty="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l-GR" sz="2800" dirty="0">
                <a:solidFill>
                  <a:schemeClr val="accent6">
                    <a:lumMod val="75000"/>
                  </a:schemeClr>
                </a:solidFill>
                <a:latin typeface="Arial" panose="020B0604020202020204" pitchFamily="34" charset="0"/>
                <a:cs typeface="Arial" panose="020B0604020202020204" pitchFamily="34" charset="0"/>
              </a:rPr>
              <a:t>Από το Υπουργείο Γεωργίας, Αγροτικής Ανάπτυξης και Περιβάλλοντος – </a:t>
            </a:r>
            <a:r>
              <a:rPr lang="en-US" sz="2800" dirty="0">
                <a:solidFill>
                  <a:schemeClr val="accent6">
                    <a:lumMod val="75000"/>
                  </a:schemeClr>
                </a:solidFill>
                <a:latin typeface="Arial" panose="020B0604020202020204" pitchFamily="34" charset="0"/>
                <a:cs typeface="Arial" panose="020B0604020202020204" pitchFamily="34" charset="0"/>
              </a:rPr>
              <a:t>Cyprus MOA</a:t>
            </a:r>
            <a:r>
              <a:rPr lang="el-GR" sz="2800" dirty="0" smtClean="0">
                <a:solidFill>
                  <a:schemeClr val="accent6">
                    <a:lumMod val="75000"/>
                  </a:schemeClr>
                </a:solidFill>
                <a:latin typeface="Arial" panose="020B0604020202020204" pitchFamily="34" charset="0"/>
                <a:cs typeface="Arial" panose="020B0604020202020204" pitchFamily="34" charset="0"/>
              </a:rPr>
              <a:t>,</a:t>
            </a: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 </a:t>
            </a:r>
            <a:r>
              <a:rPr lang="el-GR" sz="2800" dirty="0">
                <a:solidFill>
                  <a:schemeClr val="accent6">
                    <a:lumMod val="75000"/>
                  </a:schemeClr>
                </a:solidFill>
                <a:latin typeface="Arial" panose="020B0604020202020204" pitchFamily="34" charset="0"/>
                <a:cs typeface="Arial" panose="020B0604020202020204" pitchFamily="34" charset="0"/>
              </a:rPr>
              <a:t>κυκλοφόρησε πρόσφατα ενημερωτικό φιλμάκι για το θέμα της στείρωσης των ζώων, </a:t>
            </a:r>
            <a:endParaRPr lang="el-GR" sz="2800" dirty="0" smtClean="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ως μία </a:t>
            </a:r>
            <a:r>
              <a:rPr lang="el-GR" sz="2800" dirty="0">
                <a:solidFill>
                  <a:schemeClr val="accent6">
                    <a:lumMod val="75000"/>
                  </a:schemeClr>
                </a:solidFill>
                <a:latin typeface="Arial" panose="020B0604020202020204" pitchFamily="34" charset="0"/>
                <a:cs typeface="Arial" panose="020B0604020202020204" pitchFamily="34" charset="0"/>
              </a:rPr>
              <a:t>προσπάθεια μείωσης των </a:t>
            </a:r>
            <a:r>
              <a:rPr lang="el-GR" sz="2800" dirty="0" smtClean="0">
                <a:solidFill>
                  <a:schemeClr val="accent6">
                    <a:lumMod val="75000"/>
                  </a:schemeClr>
                </a:solidFill>
                <a:latin typeface="Arial" panose="020B0604020202020204" pitchFamily="34" charset="0"/>
                <a:cs typeface="Arial" panose="020B0604020202020204" pitchFamily="34" charset="0"/>
              </a:rPr>
              <a:t>αδέσποτων.</a:t>
            </a:r>
            <a:endParaRPr lang="en-GB" sz="2800" dirty="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Εύλογα, λοιπόν, </a:t>
            </a:r>
            <a:r>
              <a:rPr lang="el-GR" sz="2800" dirty="0">
                <a:solidFill>
                  <a:schemeClr val="accent6">
                    <a:lumMod val="75000"/>
                  </a:schemeClr>
                </a:solidFill>
                <a:latin typeface="Arial" panose="020B0604020202020204" pitchFamily="34" charset="0"/>
                <a:cs typeface="Arial" panose="020B0604020202020204" pitchFamily="34" charset="0"/>
              </a:rPr>
              <a:t>διερωτάται </a:t>
            </a:r>
            <a:r>
              <a:rPr lang="el-GR" sz="2800" dirty="0" smtClean="0">
                <a:solidFill>
                  <a:schemeClr val="accent6">
                    <a:lumMod val="75000"/>
                  </a:schemeClr>
                </a:solidFill>
                <a:latin typeface="Arial" panose="020B0604020202020204" pitchFamily="34" charset="0"/>
                <a:cs typeface="Arial" panose="020B0604020202020204" pitchFamily="34" charset="0"/>
              </a:rPr>
              <a:t>κανείς…Γιατί </a:t>
            </a:r>
            <a:r>
              <a:rPr lang="el-GR" sz="2800" dirty="0">
                <a:solidFill>
                  <a:schemeClr val="accent6">
                    <a:lumMod val="75000"/>
                  </a:schemeClr>
                </a:solidFill>
                <a:latin typeface="Arial" panose="020B0604020202020204" pitchFamily="34" charset="0"/>
                <a:cs typeface="Arial" panose="020B0604020202020204" pitchFamily="34" charset="0"/>
              </a:rPr>
              <a:t>αφού οι νόμοι </a:t>
            </a:r>
            <a:r>
              <a:rPr lang="el-GR" sz="2800" dirty="0" smtClean="0">
                <a:solidFill>
                  <a:schemeClr val="accent6">
                    <a:lumMod val="75000"/>
                  </a:schemeClr>
                </a:solidFill>
                <a:latin typeface="Arial" panose="020B0604020202020204" pitchFamily="34" charset="0"/>
                <a:cs typeface="Arial" panose="020B0604020202020204" pitchFamily="34" charset="0"/>
              </a:rPr>
              <a:t>υπάρχουν, </a:t>
            </a:r>
            <a:r>
              <a:rPr lang="el-GR" sz="2800" dirty="0">
                <a:solidFill>
                  <a:schemeClr val="accent6">
                    <a:lumMod val="75000"/>
                  </a:schemeClr>
                </a:solidFill>
                <a:latin typeface="Arial" panose="020B0604020202020204" pitchFamily="34" charset="0"/>
                <a:cs typeface="Arial" panose="020B0604020202020204" pitchFamily="34" charset="0"/>
              </a:rPr>
              <a:t>ΔΕΝ εφαρμόζονται;</a:t>
            </a:r>
            <a:endParaRPr lang="en-GB" sz="2800" dirty="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l-GR" sz="2800" dirty="0">
                <a:solidFill>
                  <a:schemeClr val="accent6">
                    <a:lumMod val="75000"/>
                  </a:schemeClr>
                </a:solidFill>
                <a:latin typeface="Arial" panose="020B0604020202020204" pitchFamily="34" charset="0"/>
                <a:cs typeface="Arial" panose="020B0604020202020204" pitchFamily="34" charset="0"/>
              </a:rPr>
              <a:t>Ποιος είναι υπεύθυνος για την εφαρμογή τους;</a:t>
            </a:r>
            <a:endParaRPr lang="en-GB" sz="2800" dirty="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l-GR" sz="2800" dirty="0">
                <a:solidFill>
                  <a:schemeClr val="accent6">
                    <a:lumMod val="75000"/>
                  </a:schemeClr>
                </a:solidFill>
                <a:latin typeface="Arial" panose="020B0604020202020204" pitchFamily="34" charset="0"/>
                <a:cs typeface="Arial" panose="020B0604020202020204" pitchFamily="34" charset="0"/>
              </a:rPr>
              <a:t>Ας καταλάβουμε λοιπόν ότι </a:t>
            </a:r>
            <a:r>
              <a:rPr lang="el-GR" sz="2800" b="1" dirty="0">
                <a:solidFill>
                  <a:schemeClr val="accent6">
                    <a:lumMod val="75000"/>
                  </a:schemeClr>
                </a:solidFill>
                <a:latin typeface="Arial" panose="020B0604020202020204" pitchFamily="34" charset="0"/>
                <a:cs typeface="Arial" panose="020B0604020202020204" pitchFamily="34" charset="0"/>
              </a:rPr>
              <a:t>όλοι είμαστε</a:t>
            </a:r>
            <a:r>
              <a:rPr lang="el-GR" sz="2800" dirty="0">
                <a:solidFill>
                  <a:schemeClr val="accent6">
                    <a:lumMod val="75000"/>
                  </a:schemeClr>
                </a:solidFill>
                <a:latin typeface="Arial" panose="020B0604020202020204" pitchFamily="34" charset="0"/>
                <a:cs typeface="Arial" panose="020B0604020202020204" pitchFamily="34" charset="0"/>
              </a:rPr>
              <a:t> υπεύθυνοι… Αρμόδιοι φορείς και απλοί πολίτες που </a:t>
            </a:r>
            <a:endParaRPr lang="el-GR" sz="2800" dirty="0" smtClean="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πρέπει </a:t>
            </a:r>
            <a:r>
              <a:rPr lang="el-GR" sz="2800" dirty="0">
                <a:solidFill>
                  <a:schemeClr val="accent6">
                    <a:lumMod val="75000"/>
                  </a:schemeClr>
                </a:solidFill>
                <a:latin typeface="Arial" panose="020B0604020202020204" pitchFamily="34" charset="0"/>
                <a:cs typeface="Arial" panose="020B0604020202020204" pitchFamily="34" charset="0"/>
              </a:rPr>
              <a:t>επιτέλους να </a:t>
            </a:r>
            <a:r>
              <a:rPr lang="el-GR" sz="2800" dirty="0" smtClean="0">
                <a:solidFill>
                  <a:schemeClr val="accent6">
                    <a:lumMod val="75000"/>
                  </a:schemeClr>
                </a:solidFill>
                <a:latin typeface="Arial" panose="020B0604020202020204" pitchFamily="34" charset="0"/>
                <a:cs typeface="Arial" panose="020B0604020202020204" pitchFamily="34" charset="0"/>
              </a:rPr>
              <a:t>συνεργαστούμε </a:t>
            </a:r>
            <a:r>
              <a:rPr lang="el-GR" sz="2800" dirty="0">
                <a:solidFill>
                  <a:schemeClr val="accent6">
                    <a:lumMod val="75000"/>
                  </a:schemeClr>
                </a:solidFill>
                <a:latin typeface="Arial" panose="020B0604020202020204" pitchFamily="34" charset="0"/>
                <a:cs typeface="Arial" panose="020B0604020202020204" pitchFamily="34" charset="0"/>
              </a:rPr>
              <a:t>και να </a:t>
            </a:r>
            <a:r>
              <a:rPr lang="el-GR" sz="2800" dirty="0" smtClean="0">
                <a:solidFill>
                  <a:schemeClr val="accent6">
                    <a:lumMod val="75000"/>
                  </a:schemeClr>
                </a:solidFill>
                <a:latin typeface="Arial" panose="020B0604020202020204" pitchFamily="34" charset="0"/>
                <a:cs typeface="Arial" panose="020B0604020202020204" pitchFamily="34" charset="0"/>
              </a:rPr>
              <a:t>πράξουμε </a:t>
            </a:r>
            <a:r>
              <a:rPr lang="el-GR" sz="2800" dirty="0">
                <a:solidFill>
                  <a:schemeClr val="accent6">
                    <a:lumMod val="75000"/>
                  </a:schemeClr>
                </a:solidFill>
                <a:latin typeface="Arial" panose="020B0604020202020204" pitchFamily="34" charset="0"/>
                <a:cs typeface="Arial" panose="020B0604020202020204" pitchFamily="34" charset="0"/>
              </a:rPr>
              <a:t>όλα όσα ο νόμος </a:t>
            </a:r>
            <a:r>
              <a:rPr lang="el-GR" sz="2800" dirty="0" smtClean="0">
                <a:solidFill>
                  <a:schemeClr val="accent6">
                    <a:lumMod val="75000"/>
                  </a:schemeClr>
                </a:solidFill>
                <a:latin typeface="Arial" panose="020B0604020202020204" pitchFamily="34" charset="0"/>
                <a:cs typeface="Arial" panose="020B0604020202020204" pitchFamily="34" charset="0"/>
              </a:rPr>
              <a:t>ορίζει, </a:t>
            </a:r>
          </a:p>
          <a:p>
            <a:pPr>
              <a:lnSpc>
                <a:spcPct val="120000"/>
              </a:lnSpc>
              <a:spcBef>
                <a:spcPts val="0"/>
              </a:spcBef>
              <a:spcAft>
                <a:spcPts val="0"/>
              </a:spcAft>
            </a:pPr>
            <a:r>
              <a:rPr lang="el-GR" sz="2800" dirty="0" smtClean="0">
                <a:solidFill>
                  <a:schemeClr val="accent6">
                    <a:lumMod val="75000"/>
                  </a:schemeClr>
                </a:solidFill>
                <a:latin typeface="Arial" panose="020B0604020202020204" pitchFamily="34" charset="0"/>
                <a:cs typeface="Arial" panose="020B0604020202020204" pitchFamily="34" charset="0"/>
              </a:rPr>
              <a:t>ώστε </a:t>
            </a:r>
            <a:r>
              <a:rPr lang="el-GR" sz="2800" dirty="0">
                <a:solidFill>
                  <a:schemeClr val="accent6">
                    <a:lumMod val="75000"/>
                  </a:schemeClr>
                </a:solidFill>
                <a:latin typeface="Arial" panose="020B0604020202020204" pitchFamily="34" charset="0"/>
                <a:cs typeface="Arial" panose="020B0604020202020204" pitchFamily="34" charset="0"/>
              </a:rPr>
              <a:t>οι ζωές όλων μας να γίνουν καλύτερες. </a:t>
            </a:r>
            <a:endParaRPr lang="en-US" sz="2800" dirty="0" smtClean="0">
              <a:solidFill>
                <a:schemeClr val="accent6">
                  <a:lumMod val="75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endParaRPr lang="en-GB" sz="3200" dirty="0" smtClean="0">
              <a:solidFill>
                <a:schemeClr val="accent6">
                  <a:lumMod val="75000"/>
                </a:schemeClr>
              </a:solidFill>
              <a:latin typeface="Arial" panose="020B0604020202020204" pitchFamily="34" charset="0"/>
              <a:cs typeface="Arial" panose="020B0604020202020204" pitchFamily="34" charset="0"/>
            </a:endParaRPr>
          </a:p>
          <a:p>
            <a:pPr>
              <a:lnSpc>
                <a:spcPct val="110000"/>
              </a:lnSpc>
              <a:spcBef>
                <a:spcPts val="0"/>
              </a:spcBef>
              <a:spcAft>
                <a:spcPts val="0"/>
              </a:spcAft>
            </a:pPr>
            <a:r>
              <a:rPr lang="el-GR" sz="4000" dirty="0" smtClean="0">
                <a:solidFill>
                  <a:schemeClr val="accent6">
                    <a:lumMod val="75000"/>
                  </a:schemeClr>
                </a:solidFill>
                <a:latin typeface="Arial" panose="020B0604020202020204" pitchFamily="34" charset="0"/>
                <a:cs typeface="Arial" panose="020B0604020202020204" pitchFamily="34" charset="0"/>
              </a:rPr>
              <a:t>Αφήσαμε </a:t>
            </a:r>
            <a:r>
              <a:rPr lang="el-GR" sz="4000" dirty="0">
                <a:solidFill>
                  <a:schemeClr val="accent6">
                    <a:lumMod val="75000"/>
                  </a:schemeClr>
                </a:solidFill>
                <a:latin typeface="Arial" panose="020B0604020202020204" pitchFamily="34" charset="0"/>
                <a:cs typeface="Arial" panose="020B0604020202020204" pitchFamily="34" charset="0"/>
              </a:rPr>
              <a:t>για το τέλος τα λόγια ενός μεγάλου άντρα: </a:t>
            </a:r>
            <a:endParaRPr lang="en-GB" sz="4000" dirty="0">
              <a:solidFill>
                <a:schemeClr val="accent6">
                  <a:lumMod val="75000"/>
                </a:schemeClr>
              </a:solidFill>
              <a:latin typeface="Arial" panose="020B0604020202020204" pitchFamily="34" charset="0"/>
              <a:cs typeface="Arial" panose="020B0604020202020204" pitchFamily="34" charset="0"/>
            </a:endParaRPr>
          </a:p>
          <a:p>
            <a:pPr>
              <a:lnSpc>
                <a:spcPct val="110000"/>
              </a:lnSpc>
              <a:spcBef>
                <a:spcPts val="0"/>
              </a:spcBef>
              <a:spcAft>
                <a:spcPts val="0"/>
              </a:spcAft>
            </a:pPr>
            <a:r>
              <a:rPr lang="el-GR" sz="4000" dirty="0">
                <a:solidFill>
                  <a:schemeClr val="accent6">
                    <a:lumMod val="75000"/>
                  </a:schemeClr>
                </a:solidFill>
                <a:latin typeface="Arial" panose="020B0604020202020204" pitchFamily="34" charset="0"/>
                <a:cs typeface="Arial" panose="020B0604020202020204" pitchFamily="34" charset="0"/>
              </a:rPr>
              <a:t>« Ο Πολιτισμός ενός έθνους διακρίνεται από τον τρόπο με τον οποίο οι άνθρωποι συμπεριφέρονται στα ζώα</a:t>
            </a:r>
            <a:r>
              <a:rPr lang="el-GR" sz="4000" dirty="0" smtClean="0">
                <a:solidFill>
                  <a:schemeClr val="accent6">
                    <a:lumMod val="75000"/>
                  </a:schemeClr>
                </a:solidFill>
                <a:latin typeface="Arial" panose="020B0604020202020204" pitchFamily="34" charset="0"/>
                <a:cs typeface="Arial" panose="020B0604020202020204" pitchFamily="34" charset="0"/>
              </a:rPr>
              <a:t>».                                                            </a:t>
            </a:r>
            <a:r>
              <a:rPr lang="en-US" sz="4000" dirty="0" smtClean="0">
                <a:solidFill>
                  <a:schemeClr val="accent6">
                    <a:lumMod val="75000"/>
                  </a:schemeClr>
                </a:solidFill>
                <a:latin typeface="Arial" panose="020B0604020202020204" pitchFamily="34" charset="0"/>
                <a:cs typeface="Arial" panose="020B0604020202020204" pitchFamily="34" charset="0"/>
              </a:rPr>
              <a:t>                                                      </a:t>
            </a:r>
            <a:r>
              <a:rPr lang="el-GR" sz="4000" dirty="0" smtClean="0">
                <a:solidFill>
                  <a:schemeClr val="accent6">
                    <a:lumMod val="75000"/>
                  </a:schemeClr>
                </a:solidFill>
                <a:latin typeface="Arial" panose="020B0604020202020204" pitchFamily="34" charset="0"/>
                <a:cs typeface="Arial" panose="020B0604020202020204" pitchFamily="34" charset="0"/>
              </a:rPr>
              <a:t>      </a:t>
            </a:r>
            <a:r>
              <a:rPr lang="en-US" sz="4000" dirty="0" smtClean="0">
                <a:solidFill>
                  <a:schemeClr val="accent6">
                    <a:lumMod val="75000"/>
                  </a:schemeClr>
                </a:solidFill>
                <a:latin typeface="Arial" panose="020B0604020202020204" pitchFamily="34" charset="0"/>
                <a:cs typeface="Arial" panose="020B0604020202020204" pitchFamily="34" charset="0"/>
              </a:rPr>
              <a:t>       </a:t>
            </a:r>
            <a:r>
              <a:rPr lang="el-GR" sz="4000" b="1" dirty="0" err="1" smtClean="0">
                <a:solidFill>
                  <a:schemeClr val="accent6">
                    <a:lumMod val="75000"/>
                  </a:schemeClr>
                </a:solidFill>
                <a:latin typeface="Arial" panose="020B0604020202020204" pitchFamily="34" charset="0"/>
                <a:cs typeface="Arial" panose="020B0604020202020204" pitchFamily="34" charset="0"/>
              </a:rPr>
              <a:t>Μαχάτμα</a:t>
            </a:r>
            <a:r>
              <a:rPr lang="el-GR" sz="4000" b="1" dirty="0" smtClean="0">
                <a:solidFill>
                  <a:schemeClr val="accent6">
                    <a:lumMod val="75000"/>
                  </a:schemeClr>
                </a:solidFill>
                <a:latin typeface="Arial" panose="020B0604020202020204" pitchFamily="34" charset="0"/>
                <a:cs typeface="Arial" panose="020B0604020202020204" pitchFamily="34" charset="0"/>
              </a:rPr>
              <a:t> </a:t>
            </a:r>
            <a:r>
              <a:rPr lang="el-GR" sz="4000" b="1" dirty="0">
                <a:solidFill>
                  <a:schemeClr val="accent6">
                    <a:lumMod val="75000"/>
                  </a:schemeClr>
                </a:solidFill>
                <a:latin typeface="Arial" panose="020B0604020202020204" pitchFamily="34" charset="0"/>
                <a:cs typeface="Arial" panose="020B0604020202020204" pitchFamily="34" charset="0"/>
              </a:rPr>
              <a:t>Γκάντι</a:t>
            </a:r>
            <a:r>
              <a:rPr lang="el-GR" sz="4000" dirty="0">
                <a:solidFill>
                  <a:schemeClr val="accent6">
                    <a:lumMod val="75000"/>
                  </a:schemeClr>
                </a:solidFill>
                <a:latin typeface="Arial" panose="020B0604020202020204" pitchFamily="34" charset="0"/>
                <a:cs typeface="Arial" panose="020B0604020202020204" pitchFamily="34" charset="0"/>
              </a:rPr>
              <a:t> </a:t>
            </a:r>
            <a:r>
              <a:rPr lang="el-GR" sz="4000" dirty="0" smtClean="0">
                <a:solidFill>
                  <a:schemeClr val="accent6">
                    <a:lumMod val="75000"/>
                  </a:schemeClr>
                </a:solidFill>
                <a:latin typeface="Arial" panose="020B0604020202020204" pitchFamily="34" charset="0"/>
                <a:cs typeface="Arial" panose="020B0604020202020204" pitchFamily="34" charset="0"/>
              </a:rPr>
              <a:t>    </a:t>
            </a:r>
            <a:endParaRPr lang="en-US" sz="4000" dirty="0" smtClean="0">
              <a:solidFill>
                <a:schemeClr val="accent6">
                  <a:lumMod val="75000"/>
                </a:schemeClr>
              </a:solidFill>
              <a:latin typeface="Arial" panose="020B0604020202020204" pitchFamily="34" charset="0"/>
              <a:cs typeface="Arial" panose="020B0604020202020204" pitchFamily="34" charset="0"/>
            </a:endParaRPr>
          </a:p>
          <a:p>
            <a:pPr>
              <a:lnSpc>
                <a:spcPct val="110000"/>
              </a:lnSpc>
              <a:spcBef>
                <a:spcPts val="0"/>
              </a:spcBef>
              <a:spcAft>
                <a:spcPts val="0"/>
              </a:spcAft>
            </a:pPr>
            <a:r>
              <a:rPr lang="el-GR" sz="4000" dirty="0" smtClean="0">
                <a:solidFill>
                  <a:schemeClr val="accent6">
                    <a:lumMod val="75000"/>
                  </a:schemeClr>
                </a:solidFill>
                <a:latin typeface="Arial" panose="020B0604020202020204" pitchFamily="34" charset="0"/>
                <a:cs typeface="Arial" panose="020B0604020202020204" pitchFamily="34" charset="0"/>
              </a:rPr>
              <a:t>                                                     </a:t>
            </a:r>
          </a:p>
          <a:p>
            <a:pPr>
              <a:lnSpc>
                <a:spcPct val="110000"/>
              </a:lnSpc>
              <a:spcBef>
                <a:spcPts val="0"/>
              </a:spcBef>
              <a:spcAft>
                <a:spcPts val="0"/>
              </a:spcAft>
            </a:pPr>
            <a:r>
              <a:rPr lang="el-GR" sz="4000" dirty="0" smtClean="0">
                <a:solidFill>
                  <a:schemeClr val="accent6">
                    <a:lumMod val="75000"/>
                  </a:schemeClr>
                </a:solidFill>
                <a:latin typeface="Arial" panose="020B0604020202020204" pitchFamily="34" charset="0"/>
                <a:cs typeface="Arial" panose="020B0604020202020204" pitchFamily="34" charset="0"/>
              </a:rPr>
              <a:t>Σε </a:t>
            </a:r>
            <a:r>
              <a:rPr lang="el-GR" sz="4000" dirty="0">
                <a:solidFill>
                  <a:schemeClr val="accent6">
                    <a:lumMod val="75000"/>
                  </a:schemeClr>
                </a:solidFill>
                <a:latin typeface="Arial" panose="020B0604020202020204" pitchFamily="34" charset="0"/>
                <a:cs typeface="Arial" panose="020B0604020202020204" pitchFamily="34" charset="0"/>
              </a:rPr>
              <a:t>ένα έθνος όπου τα ζώα δεν θα πεινούν και δεν θα </a:t>
            </a:r>
            <a:r>
              <a:rPr lang="el-GR" sz="4000" dirty="0" smtClean="0">
                <a:solidFill>
                  <a:schemeClr val="accent6">
                    <a:lumMod val="75000"/>
                  </a:schemeClr>
                </a:solidFill>
                <a:latin typeface="Arial" panose="020B0604020202020204" pitchFamily="34" charset="0"/>
                <a:cs typeface="Arial" panose="020B0604020202020204" pitchFamily="34" charset="0"/>
              </a:rPr>
              <a:t>πονούν…ίσως </a:t>
            </a:r>
            <a:r>
              <a:rPr lang="el-GR" sz="4000" dirty="0">
                <a:solidFill>
                  <a:schemeClr val="accent6">
                    <a:lumMod val="75000"/>
                  </a:schemeClr>
                </a:solidFill>
                <a:latin typeface="Arial" panose="020B0604020202020204" pitchFamily="34" charset="0"/>
                <a:cs typeface="Arial" panose="020B0604020202020204" pitchFamily="34" charset="0"/>
              </a:rPr>
              <a:t>να μην πεινούν και να μην πονούν ούτε τα </a:t>
            </a:r>
            <a:r>
              <a:rPr lang="el-GR" sz="4000" dirty="0" smtClean="0">
                <a:solidFill>
                  <a:schemeClr val="accent6">
                    <a:lumMod val="75000"/>
                  </a:schemeClr>
                </a:solidFill>
                <a:latin typeface="Arial" panose="020B0604020202020204" pitchFamily="34" charset="0"/>
                <a:cs typeface="Arial" panose="020B0604020202020204" pitchFamily="34" charset="0"/>
              </a:rPr>
              <a:t>παιδιά</a:t>
            </a:r>
            <a:r>
              <a:rPr lang="en-US" sz="4000" dirty="0" smtClean="0">
                <a:solidFill>
                  <a:schemeClr val="accent6">
                    <a:lumMod val="75000"/>
                  </a:schemeClr>
                </a:solidFill>
                <a:latin typeface="Arial" panose="020B0604020202020204" pitchFamily="34" charset="0"/>
                <a:cs typeface="Arial" panose="020B0604020202020204" pitchFamily="34" charset="0"/>
              </a:rPr>
              <a:t>…</a:t>
            </a:r>
            <a:endParaRPr lang="en-GB" sz="4000" dirty="0">
              <a:solidFill>
                <a:schemeClr val="accent6">
                  <a:lumMod val="75000"/>
                </a:schemeClr>
              </a:solidFill>
              <a:latin typeface="Arial" panose="020B0604020202020204" pitchFamily="34" charset="0"/>
              <a:cs typeface="Arial" panose="020B0604020202020204" pitchFamily="34" charset="0"/>
            </a:endParaRPr>
          </a:p>
          <a:p>
            <a:pPr>
              <a:lnSpc>
                <a:spcPct val="110000"/>
              </a:lnSpc>
              <a:spcBef>
                <a:spcPts val="0"/>
              </a:spcBef>
              <a:spcAft>
                <a:spcPts val="0"/>
              </a:spcAft>
            </a:pPr>
            <a:r>
              <a:rPr lang="el-GR" sz="4000" dirty="0">
                <a:solidFill>
                  <a:schemeClr val="accent6">
                    <a:lumMod val="75000"/>
                  </a:schemeClr>
                </a:solidFill>
                <a:latin typeface="Arial" panose="020B0604020202020204" pitchFamily="34" charset="0"/>
                <a:cs typeface="Arial" panose="020B0604020202020204" pitchFamily="34" charset="0"/>
              </a:rPr>
              <a:t>Κοιτάξτε </a:t>
            </a:r>
            <a:r>
              <a:rPr lang="el-GR" sz="4000" dirty="0" smtClean="0">
                <a:solidFill>
                  <a:schemeClr val="accent6">
                    <a:lumMod val="75000"/>
                  </a:schemeClr>
                </a:solidFill>
                <a:latin typeface="Arial" panose="020B0604020202020204" pitchFamily="34" charset="0"/>
                <a:cs typeface="Arial" panose="020B0604020202020204" pitchFamily="34" charset="0"/>
              </a:rPr>
              <a:t>με τα μάτια της </a:t>
            </a:r>
            <a:r>
              <a:rPr lang="el-GR" sz="4000" dirty="0">
                <a:solidFill>
                  <a:schemeClr val="accent6">
                    <a:lumMod val="75000"/>
                  </a:schemeClr>
                </a:solidFill>
                <a:latin typeface="Arial" panose="020B0604020202020204" pitchFamily="34" charset="0"/>
                <a:cs typeface="Arial" panose="020B0604020202020204" pitchFamily="34" charset="0"/>
              </a:rPr>
              <a:t>ψυχής</a:t>
            </a:r>
            <a:r>
              <a:rPr lang="el-GR" sz="4000" dirty="0" smtClean="0">
                <a:solidFill>
                  <a:schemeClr val="accent6">
                    <a:lumMod val="75000"/>
                  </a:schemeClr>
                </a:solidFill>
                <a:latin typeface="Arial" panose="020B0604020202020204" pitchFamily="34" charset="0"/>
                <a:cs typeface="Arial" panose="020B0604020202020204" pitchFamily="34" charset="0"/>
              </a:rPr>
              <a:t>!</a:t>
            </a:r>
          </a:p>
          <a:p>
            <a:pPr>
              <a:lnSpc>
                <a:spcPct val="110000"/>
              </a:lnSpc>
              <a:spcBef>
                <a:spcPts val="0"/>
              </a:spcBef>
              <a:spcAft>
                <a:spcPts val="0"/>
              </a:spcAft>
            </a:pPr>
            <a:endParaRPr lang="el-GR" sz="3200" dirty="0">
              <a:solidFill>
                <a:schemeClr val="tx1">
                  <a:lumMod val="95000"/>
                </a:schemeClr>
              </a:solidFill>
              <a:latin typeface="Arial" panose="020B0604020202020204" pitchFamily="34" charset="0"/>
              <a:cs typeface="Arial" panose="020B0604020202020204" pitchFamily="34" charset="0"/>
            </a:endParaRPr>
          </a:p>
          <a:p>
            <a:pPr>
              <a:lnSpc>
                <a:spcPct val="110000"/>
              </a:lnSpc>
              <a:spcBef>
                <a:spcPts val="0"/>
              </a:spcBef>
              <a:spcAft>
                <a:spcPts val="0"/>
              </a:spcAft>
            </a:pPr>
            <a:endParaRPr lang="el-GR" sz="3200" dirty="0" smtClean="0">
              <a:solidFill>
                <a:schemeClr val="tx1">
                  <a:lumMod val="95000"/>
                </a:schemeClr>
              </a:solidFill>
              <a:latin typeface="Arial" panose="020B0604020202020204" pitchFamily="34" charset="0"/>
              <a:cs typeface="Arial" panose="020B0604020202020204" pitchFamily="34" charset="0"/>
            </a:endParaRPr>
          </a:p>
          <a:p>
            <a:pPr>
              <a:lnSpc>
                <a:spcPct val="110000"/>
              </a:lnSpc>
              <a:spcBef>
                <a:spcPts val="0"/>
              </a:spcBef>
              <a:spcAft>
                <a:spcPts val="0"/>
              </a:spcAft>
            </a:pPr>
            <a:endParaRPr lang="el-GR" sz="3200" dirty="0">
              <a:solidFill>
                <a:schemeClr val="tx1">
                  <a:lumMod val="95000"/>
                </a:schemeClr>
              </a:solidFill>
              <a:latin typeface="Arial" panose="020B0604020202020204" pitchFamily="34" charset="0"/>
              <a:cs typeface="Arial" panose="020B0604020202020204" pitchFamily="34" charset="0"/>
            </a:endParaRPr>
          </a:p>
          <a:p>
            <a:pPr>
              <a:lnSpc>
                <a:spcPct val="110000"/>
              </a:lnSpc>
              <a:spcBef>
                <a:spcPts val="0"/>
              </a:spcBef>
              <a:spcAft>
                <a:spcPts val="0"/>
              </a:spcAft>
            </a:pPr>
            <a:endParaRPr lang="el-GR" sz="3200" dirty="0" smtClean="0">
              <a:solidFill>
                <a:schemeClr val="tx1">
                  <a:lumMod val="95000"/>
                </a:schemeClr>
              </a:solidFill>
              <a:latin typeface="Arial" panose="020B0604020202020204" pitchFamily="34" charset="0"/>
              <a:cs typeface="Arial" panose="020B0604020202020204" pitchFamily="34" charset="0"/>
            </a:endParaRPr>
          </a:p>
          <a:p>
            <a:pPr>
              <a:lnSpc>
                <a:spcPct val="110000"/>
              </a:lnSpc>
              <a:spcBef>
                <a:spcPts val="0"/>
              </a:spcBef>
              <a:spcAft>
                <a:spcPts val="0"/>
              </a:spcAft>
            </a:pPr>
            <a:endParaRPr lang="el-GR" sz="3200" dirty="0">
              <a:solidFill>
                <a:schemeClr val="tx1">
                  <a:lumMod val="95000"/>
                </a:schemeClr>
              </a:solidFill>
              <a:latin typeface="Arial" panose="020B0604020202020204" pitchFamily="34" charset="0"/>
              <a:cs typeface="Arial" panose="020B0604020202020204" pitchFamily="34" charset="0"/>
            </a:endParaRPr>
          </a:p>
          <a:p>
            <a:pPr>
              <a:lnSpc>
                <a:spcPct val="110000"/>
              </a:lnSpc>
              <a:spcBef>
                <a:spcPts val="0"/>
              </a:spcBef>
              <a:spcAft>
                <a:spcPts val="0"/>
              </a:spcAft>
            </a:pPr>
            <a:endParaRPr lang="en-GB" sz="3200" dirty="0">
              <a:solidFill>
                <a:schemeClr val="tx1">
                  <a:lumMod val="95000"/>
                </a:schemeClr>
              </a:solidFill>
            </a:endParaRPr>
          </a:p>
          <a:p>
            <a:endParaRPr lang="en-GB" sz="3200" dirty="0"/>
          </a:p>
        </p:txBody>
      </p:sp>
      <p:pic>
        <p:nvPicPr>
          <p:cNvPr id="7" name="Picture 6" descr="C:\Users\admin\Desktop\NEOI DHMOSIOGRAFOI\ΦΩΤΟΓΡΑΦΙΕΣ\20190203_131726.jpg"/>
          <p:cNvPicPr/>
          <p:nvPr/>
        </p:nvPicPr>
        <p:blipFill rotWithShape="1">
          <a:blip r:embed="rId4" cstate="print">
            <a:extLst>
              <a:ext uri="{28A0092B-C50C-407E-A947-70E740481C1C}">
                <a14:useLocalDpi xmlns:a14="http://schemas.microsoft.com/office/drawing/2010/main" val="0"/>
              </a:ext>
            </a:extLst>
          </a:blip>
          <a:srcRect l="23095"/>
          <a:stretch/>
        </p:blipFill>
        <p:spPr bwMode="auto">
          <a:xfrm>
            <a:off x="22328947" y="19286536"/>
            <a:ext cx="7543783" cy="5447310"/>
          </a:xfrm>
          <a:prstGeom prst="rect">
            <a:avLst/>
          </a:prstGeom>
          <a:ln>
            <a:noFill/>
          </a:ln>
          <a:effectLst>
            <a:softEdge rad="112500"/>
          </a:effectLst>
          <a:extLst>
            <a:ext uri="{53640926-AAD7-44D8-BBD7-CCE9431645EC}">
              <a14:shadowObscured xmlns:a14="http://schemas.microsoft.com/office/drawing/2010/main"/>
            </a:ext>
          </a:extLst>
        </p:spPr>
      </p:pic>
      <p:pic>
        <p:nvPicPr>
          <p:cNvPr id="8" name="Picture 7" descr="C:\Users\admin\Desktop\NEOI DHMOSIOGRAFOI\ΦΩΤΟΓΡΑΦΙΕΣ\20190203_131730.jpg"/>
          <p:cNvPicPr/>
          <p:nvPr/>
        </p:nvPicPr>
        <p:blipFill rotWithShape="1">
          <a:blip r:embed="rId5" cstate="print">
            <a:extLst>
              <a:ext uri="{28A0092B-C50C-407E-A947-70E740481C1C}">
                <a14:useLocalDpi xmlns:a14="http://schemas.microsoft.com/office/drawing/2010/main" val="0"/>
              </a:ext>
            </a:extLst>
          </a:blip>
          <a:srcRect l="15407"/>
          <a:stretch/>
        </p:blipFill>
        <p:spPr bwMode="auto">
          <a:xfrm>
            <a:off x="22539712" y="11712460"/>
            <a:ext cx="7333017" cy="5177926"/>
          </a:xfrm>
          <a:prstGeom prst="rect">
            <a:avLst/>
          </a:prstGeom>
          <a:ln>
            <a:noFill/>
          </a:ln>
          <a:effectLst>
            <a:softEdge rad="112500"/>
          </a:effectLst>
          <a:extLst>
            <a:ext uri="{53640926-AAD7-44D8-BBD7-CCE9431645EC}">
              <a14:shadowObscured xmlns:a14="http://schemas.microsoft.com/office/drawing/2010/main"/>
            </a:ext>
          </a:extLst>
        </p:spPr>
      </p:pic>
      <p:sp>
        <p:nvSpPr>
          <p:cNvPr id="9" name="TextBox 8"/>
          <p:cNvSpPr txBox="1"/>
          <p:nvPr/>
        </p:nvSpPr>
        <p:spPr>
          <a:xfrm>
            <a:off x="22834214" y="16924973"/>
            <a:ext cx="6498766" cy="2062103"/>
          </a:xfrm>
          <a:prstGeom prst="rect">
            <a:avLst/>
          </a:prstGeom>
          <a:solidFill>
            <a:schemeClr val="accent5">
              <a:lumMod val="75000"/>
            </a:schemeClr>
          </a:solidFill>
          <a:effectLst>
            <a:softEdge rad="63500"/>
          </a:effectLst>
          <a:scene3d>
            <a:camera prst="perspectiveBelow"/>
            <a:lightRig rig="threePt" dir="t"/>
          </a:scene3d>
        </p:spPr>
        <p:txBody>
          <a:bodyPr wrap="square" rtlCol="0">
            <a:spAutoFit/>
          </a:bodyPr>
          <a:lstStyle/>
          <a:p>
            <a:r>
              <a:rPr lang="el-GR" sz="3200" dirty="0" smtClean="0">
                <a:latin typeface="Arial" panose="020B0604020202020204" pitchFamily="34" charset="0"/>
                <a:cs typeface="Arial" panose="020B0604020202020204" pitchFamily="34" charset="0"/>
              </a:rPr>
              <a:t>  Ανάμεσα </a:t>
            </a:r>
            <a:r>
              <a:rPr lang="el-GR" sz="3200" dirty="0">
                <a:latin typeface="Arial" panose="020B0604020202020204" pitchFamily="34" charset="0"/>
                <a:cs typeface="Arial" panose="020B0604020202020204" pitchFamily="34" charset="0"/>
              </a:rPr>
              <a:t>σε σκουπίδια και </a:t>
            </a:r>
            <a:r>
              <a:rPr lang="el-GR" sz="3200" dirty="0" smtClean="0">
                <a:latin typeface="Arial" panose="020B0604020202020204" pitchFamily="34" charset="0"/>
                <a:cs typeface="Arial" panose="020B0604020202020204" pitchFamily="34" charset="0"/>
              </a:rPr>
              <a:t>   απορρίμματα, ζώα </a:t>
            </a:r>
            <a:r>
              <a:rPr lang="el-GR" sz="3200" dirty="0">
                <a:latin typeface="Arial" panose="020B0604020202020204" pitchFamily="34" charset="0"/>
                <a:cs typeface="Arial" panose="020B0604020202020204" pitchFamily="34" charset="0"/>
              </a:rPr>
              <a:t>αναζητούν ένα μέρος για να ζήσουν</a:t>
            </a:r>
            <a:r>
              <a:rPr lang="el-GR" sz="3200" dirty="0" smtClean="0">
                <a:latin typeface="Arial" panose="020B0604020202020204" pitchFamily="34" charset="0"/>
                <a:cs typeface="Arial" panose="020B0604020202020204" pitchFamily="34" charset="0"/>
              </a:rPr>
              <a:t>…</a:t>
            </a:r>
          </a:p>
          <a:p>
            <a:endParaRPr lang="en-GB" sz="3200" dirty="0"/>
          </a:p>
        </p:txBody>
      </p:sp>
      <p:sp>
        <p:nvSpPr>
          <p:cNvPr id="10" name="Teardrop 9"/>
          <p:cNvSpPr/>
          <p:nvPr/>
        </p:nvSpPr>
        <p:spPr>
          <a:xfrm>
            <a:off x="1352264" y="30292877"/>
            <a:ext cx="13059448" cy="10943905"/>
          </a:xfrm>
          <a:prstGeom prst="teardrop">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800" b="1" dirty="0" smtClean="0"/>
          </a:p>
          <a:p>
            <a:endParaRPr lang="el-GR" sz="2800" b="1" dirty="0"/>
          </a:p>
          <a:p>
            <a:r>
              <a:rPr lang="el-GR" sz="2800" b="1" dirty="0" smtClean="0">
                <a:solidFill>
                  <a:schemeClr val="bg1"/>
                </a:solidFill>
                <a:latin typeface="Arial" panose="020B0604020202020204" pitchFamily="34" charset="0"/>
                <a:cs typeface="Arial" panose="020B0604020202020204" pitchFamily="34" charset="0"/>
              </a:rPr>
              <a:t>                       </a:t>
            </a:r>
            <a:r>
              <a:rPr lang="el-GR" sz="4400" b="1" dirty="0" smtClean="0">
                <a:solidFill>
                  <a:schemeClr val="bg1"/>
                </a:solidFill>
                <a:latin typeface="Arial" panose="020B0604020202020204" pitchFamily="34" charset="0"/>
                <a:cs typeface="Arial" panose="020B0604020202020204" pitchFamily="34" charset="0"/>
              </a:rPr>
              <a:t>Οι </a:t>
            </a:r>
            <a:r>
              <a:rPr lang="el-GR" sz="4400" b="1" dirty="0">
                <a:solidFill>
                  <a:schemeClr val="bg1"/>
                </a:solidFill>
                <a:latin typeface="Arial" panose="020B0604020202020204" pitchFamily="34" charset="0"/>
                <a:cs typeface="Arial" panose="020B0604020202020204" pitchFamily="34" charset="0"/>
              </a:rPr>
              <a:t>προτάσεις μας:</a:t>
            </a:r>
            <a:endParaRPr lang="en-GB" sz="4400" dirty="0">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l-GR" sz="2800" dirty="0">
                <a:solidFill>
                  <a:schemeClr val="bg1"/>
                </a:solidFill>
                <a:latin typeface="Arial" panose="020B0604020202020204" pitchFamily="34" charset="0"/>
                <a:cs typeface="Arial" panose="020B0604020202020204" pitchFamily="34" charset="0"/>
              </a:rPr>
              <a:t>Υποχρεωτική σήμανση </a:t>
            </a:r>
            <a:r>
              <a:rPr lang="el-GR" sz="2800" dirty="0" err="1">
                <a:solidFill>
                  <a:schemeClr val="bg1"/>
                </a:solidFill>
                <a:latin typeface="Arial" panose="020B0604020202020204" pitchFamily="34" charset="0"/>
                <a:cs typeface="Arial" panose="020B0604020202020204" pitchFamily="34" charset="0"/>
              </a:rPr>
              <a:t>δεσποζόμενων</a:t>
            </a:r>
            <a:r>
              <a:rPr lang="el-GR" sz="2800" dirty="0">
                <a:solidFill>
                  <a:schemeClr val="bg1"/>
                </a:solidFill>
                <a:latin typeface="Arial" panose="020B0604020202020204" pitchFamily="34" charset="0"/>
                <a:cs typeface="Arial" panose="020B0604020202020204" pitchFamily="34" charset="0"/>
              </a:rPr>
              <a:t> </a:t>
            </a:r>
            <a:r>
              <a:rPr lang="el-GR" sz="2800" dirty="0" smtClean="0">
                <a:solidFill>
                  <a:schemeClr val="bg1"/>
                </a:solidFill>
                <a:latin typeface="Arial" panose="020B0604020202020204" pitchFamily="34" charset="0"/>
                <a:cs typeface="Arial" panose="020B0604020202020204" pitchFamily="34" charset="0"/>
              </a:rPr>
              <a:t>ζώων </a:t>
            </a:r>
            <a:r>
              <a:rPr lang="el-GR" sz="2800" dirty="0">
                <a:solidFill>
                  <a:schemeClr val="bg1"/>
                </a:solidFill>
                <a:latin typeface="Arial" panose="020B0604020202020204" pitchFamily="34" charset="0"/>
                <a:cs typeface="Arial" panose="020B0604020202020204" pitchFamily="34" charset="0"/>
              </a:rPr>
              <a:t>από </a:t>
            </a:r>
            <a:r>
              <a:rPr lang="el-GR" sz="2800" dirty="0" smtClean="0">
                <a:solidFill>
                  <a:schemeClr val="bg1"/>
                </a:solidFill>
                <a:latin typeface="Arial" panose="020B0604020202020204" pitchFamily="34" charset="0"/>
                <a:cs typeface="Arial" panose="020B0604020202020204" pitchFamily="34" charset="0"/>
              </a:rPr>
              <a:t>τις Κτηνιατρικές </a:t>
            </a:r>
            <a:r>
              <a:rPr lang="el-GR" sz="2800" dirty="0">
                <a:solidFill>
                  <a:schemeClr val="bg1"/>
                </a:solidFill>
                <a:latin typeface="Arial" panose="020B0604020202020204" pitchFamily="34" charset="0"/>
                <a:cs typeface="Arial" panose="020B0604020202020204" pitchFamily="34" charset="0"/>
              </a:rPr>
              <a:t>Υ</a:t>
            </a:r>
            <a:r>
              <a:rPr lang="el-GR" sz="2800" dirty="0" smtClean="0">
                <a:solidFill>
                  <a:schemeClr val="bg1"/>
                </a:solidFill>
                <a:latin typeface="Arial" panose="020B0604020202020204" pitchFamily="34" charset="0"/>
                <a:cs typeface="Arial" panose="020B0604020202020204" pitchFamily="34" charset="0"/>
              </a:rPr>
              <a:t>πηρεσίες </a:t>
            </a:r>
            <a:r>
              <a:rPr lang="el-GR" sz="2800" dirty="0">
                <a:solidFill>
                  <a:schemeClr val="bg1"/>
                </a:solidFill>
                <a:latin typeface="Arial" panose="020B0604020202020204" pitchFamily="34" charset="0"/>
                <a:cs typeface="Arial" panose="020B0604020202020204" pitchFamily="34" charset="0"/>
              </a:rPr>
              <a:t>και καταγραφή τους μετά από έλεγχο που θα γίνει από σπίτι σε σπίτι. Η συμβολή εθελοντών σε ένα τέτοιο μεγάλο </a:t>
            </a:r>
            <a:r>
              <a:rPr lang="el-GR" sz="2800" dirty="0" smtClean="0">
                <a:solidFill>
                  <a:schemeClr val="bg1"/>
                </a:solidFill>
                <a:latin typeface="Arial" panose="020B0604020202020204" pitchFamily="34" charset="0"/>
                <a:cs typeface="Arial" panose="020B0604020202020204" pitchFamily="34" charset="0"/>
              </a:rPr>
              <a:t>εγχείρημα είναι </a:t>
            </a:r>
            <a:r>
              <a:rPr lang="el-GR" sz="2800" dirty="0">
                <a:solidFill>
                  <a:schemeClr val="bg1"/>
                </a:solidFill>
                <a:latin typeface="Arial" panose="020B0604020202020204" pitchFamily="34" charset="0"/>
                <a:cs typeface="Arial" panose="020B0604020202020204" pitchFamily="34" charset="0"/>
              </a:rPr>
              <a:t>απαραίτητη.</a:t>
            </a:r>
            <a:endParaRPr lang="en-GB" sz="2800" dirty="0">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l-GR" sz="2800" dirty="0">
                <a:solidFill>
                  <a:schemeClr val="bg1"/>
                </a:solidFill>
                <a:latin typeface="Arial" panose="020B0604020202020204" pitchFamily="34" charset="0"/>
                <a:cs typeface="Arial" panose="020B0604020202020204" pitchFamily="34" charset="0"/>
              </a:rPr>
              <a:t>Απαγόρευση πώλησης ζώων από καταστήματα και ιδιώτες.</a:t>
            </a:r>
            <a:endParaRPr lang="en-GB" sz="2800" dirty="0">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l-GR" sz="2800" dirty="0">
                <a:solidFill>
                  <a:schemeClr val="bg1"/>
                </a:solidFill>
                <a:latin typeface="Arial" panose="020B0604020202020204" pitchFamily="34" charset="0"/>
                <a:cs typeface="Arial" panose="020B0604020202020204" pitchFamily="34" charset="0"/>
              </a:rPr>
              <a:t>Συμβολή του κράτους </a:t>
            </a:r>
            <a:r>
              <a:rPr lang="el-GR" sz="2800" dirty="0" smtClean="0">
                <a:solidFill>
                  <a:schemeClr val="bg1"/>
                </a:solidFill>
                <a:latin typeface="Arial" panose="020B0604020202020204" pitchFamily="34" charset="0"/>
                <a:cs typeface="Arial" panose="020B0604020202020204" pitchFamily="34" charset="0"/>
              </a:rPr>
              <a:t>στην </a:t>
            </a:r>
            <a:r>
              <a:rPr lang="el-GR" sz="2800" dirty="0">
                <a:solidFill>
                  <a:schemeClr val="bg1"/>
                </a:solidFill>
                <a:latin typeface="Arial" panose="020B0604020202020204" pitchFamily="34" charset="0"/>
                <a:cs typeface="Arial" panose="020B0604020202020204" pitchFamily="34" charset="0"/>
              </a:rPr>
              <a:t>οικονομική ενίσχυση </a:t>
            </a:r>
            <a:r>
              <a:rPr lang="el-GR" sz="2800" dirty="0" smtClean="0">
                <a:solidFill>
                  <a:schemeClr val="bg1"/>
                </a:solidFill>
                <a:latin typeface="Arial" panose="020B0604020202020204" pitchFamily="34" charset="0"/>
                <a:cs typeface="Arial" panose="020B0604020202020204" pitchFamily="34" charset="0"/>
              </a:rPr>
              <a:t>των καταφυγίων </a:t>
            </a:r>
            <a:r>
              <a:rPr lang="el-GR" sz="2800" dirty="0">
                <a:solidFill>
                  <a:schemeClr val="bg1"/>
                </a:solidFill>
                <a:latin typeface="Arial" panose="020B0604020202020204" pitchFamily="34" charset="0"/>
                <a:cs typeface="Arial" panose="020B0604020202020204" pitchFamily="34" charset="0"/>
              </a:rPr>
              <a:t>αλλά και έλεγχος </a:t>
            </a:r>
            <a:r>
              <a:rPr lang="el-GR" sz="2800" dirty="0" smtClean="0">
                <a:solidFill>
                  <a:schemeClr val="bg1"/>
                </a:solidFill>
                <a:latin typeface="Arial" panose="020B0604020202020204" pitchFamily="34" charset="0"/>
                <a:cs typeface="Arial" panose="020B0604020202020204" pitchFamily="34" charset="0"/>
              </a:rPr>
              <a:t>των συνθηκών </a:t>
            </a:r>
            <a:r>
              <a:rPr lang="el-GR" sz="2800" dirty="0">
                <a:solidFill>
                  <a:schemeClr val="bg1"/>
                </a:solidFill>
                <a:latin typeface="Arial" panose="020B0604020202020204" pitchFamily="34" charset="0"/>
                <a:cs typeface="Arial" panose="020B0604020202020204" pitchFamily="34" charset="0"/>
              </a:rPr>
              <a:t>που επικρατούν σε αυτά.</a:t>
            </a:r>
            <a:endParaRPr lang="en-GB" sz="2800" dirty="0">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l-GR" sz="2800" dirty="0">
                <a:solidFill>
                  <a:schemeClr val="bg1"/>
                </a:solidFill>
                <a:latin typeface="Arial" panose="020B0604020202020204" pitchFamily="34" charset="0"/>
                <a:cs typeface="Arial" panose="020B0604020202020204" pitchFamily="34" charset="0"/>
              </a:rPr>
              <a:t>Προγράμματα </a:t>
            </a:r>
            <a:r>
              <a:rPr lang="el-GR" sz="2800" dirty="0" smtClean="0">
                <a:solidFill>
                  <a:schemeClr val="bg1"/>
                </a:solidFill>
                <a:latin typeface="Arial" panose="020B0604020202020204" pitchFamily="34" charset="0"/>
                <a:cs typeface="Arial" panose="020B0604020202020204" pitchFamily="34" charset="0"/>
              </a:rPr>
              <a:t>στείρωσης </a:t>
            </a:r>
            <a:r>
              <a:rPr lang="el-GR" sz="2800" dirty="0">
                <a:solidFill>
                  <a:schemeClr val="bg1"/>
                </a:solidFill>
                <a:latin typeface="Arial" panose="020B0604020202020204" pitchFamily="34" charset="0"/>
                <a:cs typeface="Arial" panose="020B0604020202020204" pitchFamily="34" charset="0"/>
              </a:rPr>
              <a:t>αδέσποτων ζώων από </a:t>
            </a:r>
            <a:r>
              <a:rPr lang="el-GR" sz="2800" dirty="0" smtClean="0">
                <a:solidFill>
                  <a:schemeClr val="bg1"/>
                </a:solidFill>
                <a:latin typeface="Arial" panose="020B0604020202020204" pitchFamily="34" charset="0"/>
                <a:cs typeface="Arial" panose="020B0604020202020204" pitchFamily="34" charset="0"/>
              </a:rPr>
              <a:t>τις Κτηνιατρικές </a:t>
            </a:r>
            <a:r>
              <a:rPr lang="el-GR" sz="2800" dirty="0">
                <a:solidFill>
                  <a:schemeClr val="bg1"/>
                </a:solidFill>
                <a:latin typeface="Arial" panose="020B0604020202020204" pitchFamily="34" charset="0"/>
                <a:cs typeface="Arial" panose="020B0604020202020204" pitchFamily="34" charset="0"/>
              </a:rPr>
              <a:t>Υ</a:t>
            </a:r>
            <a:r>
              <a:rPr lang="el-GR" sz="2800" dirty="0" smtClean="0">
                <a:solidFill>
                  <a:schemeClr val="bg1"/>
                </a:solidFill>
                <a:latin typeface="Arial" panose="020B0604020202020204" pitchFamily="34" charset="0"/>
                <a:cs typeface="Arial" panose="020B0604020202020204" pitchFamily="34" charset="0"/>
              </a:rPr>
              <a:t>πηρεσίες</a:t>
            </a:r>
            <a:r>
              <a:rPr lang="el-GR" sz="2800" dirty="0">
                <a:solidFill>
                  <a:schemeClr val="bg1"/>
                </a:solidFill>
                <a:latin typeface="Arial" panose="020B0604020202020204" pitchFamily="34" charset="0"/>
                <a:cs typeface="Arial" panose="020B0604020202020204" pitchFamily="34" charset="0"/>
              </a:rPr>
              <a:t>.</a:t>
            </a:r>
            <a:endParaRPr lang="en-GB" sz="2800" dirty="0">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l-GR" sz="2800" dirty="0">
                <a:solidFill>
                  <a:schemeClr val="bg1"/>
                </a:solidFill>
                <a:latin typeface="Arial" panose="020B0604020202020204" pitchFamily="34" charset="0"/>
                <a:cs typeface="Arial" panose="020B0604020202020204" pitchFamily="34" charset="0"/>
              </a:rPr>
              <a:t>Υιοθεσία ζώων από οίκους ευγηρίας, στρατόπεδα, σχολεία </a:t>
            </a:r>
            <a:r>
              <a:rPr lang="el-GR" sz="2800" dirty="0" smtClean="0">
                <a:solidFill>
                  <a:schemeClr val="bg1"/>
                </a:solidFill>
                <a:latin typeface="Arial" panose="020B0604020202020204" pitchFamily="34" charset="0"/>
                <a:cs typeface="Arial" panose="020B0604020202020204" pitchFamily="34" charset="0"/>
              </a:rPr>
              <a:t>μετά </a:t>
            </a:r>
            <a:r>
              <a:rPr lang="el-GR" sz="2800" dirty="0">
                <a:solidFill>
                  <a:schemeClr val="bg1"/>
                </a:solidFill>
                <a:latin typeface="Arial" panose="020B0604020202020204" pitchFamily="34" charset="0"/>
                <a:cs typeface="Arial" panose="020B0604020202020204" pitchFamily="34" charset="0"/>
              </a:rPr>
              <a:t>από ιατρικό έλεγχο και στείρωση.</a:t>
            </a:r>
            <a:endParaRPr lang="en-GB" sz="2800" dirty="0">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l-GR" sz="2800" dirty="0">
                <a:solidFill>
                  <a:schemeClr val="bg1"/>
                </a:solidFill>
                <a:latin typeface="Arial" panose="020B0604020202020204" pitchFamily="34" charset="0"/>
                <a:cs typeface="Arial" panose="020B0604020202020204" pitchFamily="34" charset="0"/>
              </a:rPr>
              <a:t>Απαγόρευση χρήσης κυνηγετικών σκύλων</a:t>
            </a:r>
            <a:r>
              <a:rPr lang="el-GR" sz="2800" dirty="0" smtClean="0">
                <a:solidFill>
                  <a:schemeClr val="bg1"/>
                </a:solidFill>
                <a:latin typeface="Arial" panose="020B0604020202020204" pitchFamily="34" charset="0"/>
                <a:cs typeface="Arial" panose="020B0604020202020204" pitchFamily="34" charset="0"/>
              </a:rPr>
              <a:t>.</a:t>
            </a:r>
          </a:p>
          <a:p>
            <a:pPr marL="457200" lvl="0" indent="-457200">
              <a:buFont typeface="Arial" panose="020B0604020202020204" pitchFamily="34" charset="0"/>
              <a:buChar char="•"/>
            </a:pPr>
            <a:r>
              <a:rPr lang="el-GR" sz="2800" dirty="0" smtClean="0">
                <a:solidFill>
                  <a:schemeClr val="bg1"/>
                </a:solidFill>
                <a:latin typeface="Arial" panose="020B0604020202020204" pitchFamily="34" charset="0"/>
                <a:cs typeface="Arial" panose="020B0604020202020204" pitchFamily="34" charset="0"/>
              </a:rPr>
              <a:t>  Στείρωση όλων των </a:t>
            </a:r>
            <a:r>
              <a:rPr lang="el-GR" sz="2800" dirty="0" err="1" smtClean="0">
                <a:solidFill>
                  <a:schemeClr val="bg1"/>
                </a:solidFill>
                <a:latin typeface="Arial" panose="020B0604020202020204" pitchFamily="34" charset="0"/>
                <a:cs typeface="Arial" panose="020B0604020202020204" pitchFamily="34" charset="0"/>
              </a:rPr>
              <a:t>δεσποζόμενων</a:t>
            </a:r>
            <a:r>
              <a:rPr lang="el-GR" sz="2800" dirty="0" smtClean="0">
                <a:solidFill>
                  <a:schemeClr val="bg1"/>
                </a:solidFill>
                <a:latin typeface="Arial" panose="020B0604020202020204" pitchFamily="34" charset="0"/>
                <a:cs typeface="Arial" panose="020B0604020202020204" pitchFamily="34" charset="0"/>
              </a:rPr>
              <a:t> ζώων.</a:t>
            </a:r>
          </a:p>
          <a:p>
            <a:pPr marL="457200" lvl="0" indent="-457200">
              <a:buFont typeface="Arial" panose="020B0604020202020204" pitchFamily="34" charset="0"/>
              <a:buChar char="•"/>
            </a:pPr>
            <a:r>
              <a:rPr lang="el-GR" sz="2800" dirty="0" smtClean="0">
                <a:solidFill>
                  <a:schemeClr val="bg1"/>
                </a:solidFill>
                <a:latin typeface="Arial" panose="020B0604020202020204" pitchFamily="34" charset="0"/>
                <a:cs typeface="Arial" panose="020B0604020202020204" pitchFamily="34" charset="0"/>
              </a:rPr>
              <a:t>Ενημέρωση των πολιτών για την υπάρχουσα </a:t>
            </a:r>
            <a:r>
              <a:rPr lang="en-US" sz="2800" dirty="0" smtClean="0">
                <a:solidFill>
                  <a:schemeClr val="bg1"/>
                </a:solidFill>
                <a:latin typeface="Arial" panose="020B0604020202020204" pitchFamily="34" charset="0"/>
                <a:cs typeface="Arial" panose="020B0604020202020204" pitchFamily="34" charset="0"/>
              </a:rPr>
              <a:t>   </a:t>
            </a:r>
            <a:r>
              <a:rPr lang="el-GR" sz="2800" dirty="0" smtClean="0">
                <a:solidFill>
                  <a:schemeClr val="bg1"/>
                </a:solidFill>
                <a:latin typeface="Arial" panose="020B0604020202020204" pitchFamily="34" charset="0"/>
                <a:cs typeface="Arial" panose="020B0604020202020204" pitchFamily="34" charset="0"/>
              </a:rPr>
              <a:t>κατάσταση.</a:t>
            </a:r>
            <a:endParaRPr lang="en-GB" sz="2800" dirty="0">
              <a:solidFill>
                <a:schemeClr val="bg1"/>
              </a:solidFill>
              <a:latin typeface="Arial" panose="020B0604020202020204" pitchFamily="34" charset="0"/>
              <a:cs typeface="Arial" panose="020B0604020202020204" pitchFamily="34" charset="0"/>
            </a:endParaRPr>
          </a:p>
          <a:p>
            <a:pPr algn="ctr"/>
            <a:endParaRPr lang="en-GB" dirty="0"/>
          </a:p>
        </p:txBody>
      </p:sp>
      <p:sp>
        <p:nvSpPr>
          <p:cNvPr id="11" name="Teardrop 10"/>
          <p:cNvSpPr/>
          <p:nvPr/>
        </p:nvSpPr>
        <p:spPr>
          <a:xfrm>
            <a:off x="14972539" y="27954513"/>
            <a:ext cx="17113353" cy="14018269"/>
          </a:xfrm>
          <a:prstGeom prst="teardrop">
            <a:avLst/>
          </a:prstGeom>
          <a:solidFill>
            <a:schemeClr val="accent5">
              <a:lumMod val="40000"/>
              <a:lumOff val="60000"/>
            </a:scheme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smtClean="0"/>
              <a:t>             </a:t>
            </a:r>
            <a:r>
              <a:rPr lang="el-GR" sz="4400" b="1" dirty="0" smtClean="0">
                <a:solidFill>
                  <a:schemeClr val="bg1"/>
                </a:solidFill>
                <a:latin typeface="Arial" panose="020B0604020202020204" pitchFamily="34" charset="0"/>
                <a:cs typeface="Arial" panose="020B0604020202020204" pitchFamily="34" charset="0"/>
              </a:rPr>
              <a:t>Η έρευνα μας…</a:t>
            </a:r>
          </a:p>
          <a:p>
            <a:pPr algn="ctr"/>
            <a:r>
              <a:rPr lang="en-US" sz="3200" b="1" dirty="0" smtClean="0">
                <a:solidFill>
                  <a:schemeClr val="bg1"/>
                </a:solidFill>
                <a:latin typeface="Arial" panose="020B0604020202020204" pitchFamily="34" charset="0"/>
                <a:cs typeface="Arial" panose="020B0604020202020204" pitchFamily="34" charset="0"/>
              </a:rPr>
              <a:t>      </a:t>
            </a:r>
            <a:r>
              <a:rPr lang="el-GR" sz="3000" b="1" dirty="0" smtClean="0">
                <a:solidFill>
                  <a:schemeClr val="bg1"/>
                </a:solidFill>
                <a:latin typeface="Arial" panose="020B0604020202020204" pitchFamily="34" charset="0"/>
                <a:cs typeface="Arial" panose="020B0604020202020204" pitchFamily="34" charset="0"/>
              </a:rPr>
              <a:t>Ρωτήσαμε 100 μαθητές και καθηγητές του Σχολείου</a:t>
            </a:r>
            <a:r>
              <a:rPr lang="en-US" sz="3000" b="1" dirty="0" smtClean="0">
                <a:solidFill>
                  <a:schemeClr val="bg1"/>
                </a:solidFill>
                <a:latin typeface="Arial" panose="020B0604020202020204" pitchFamily="34" charset="0"/>
                <a:cs typeface="Arial" panose="020B0604020202020204" pitchFamily="34" charset="0"/>
              </a:rPr>
              <a:t> </a:t>
            </a:r>
            <a:r>
              <a:rPr lang="el-GR" sz="3000" b="1" dirty="0" smtClean="0">
                <a:solidFill>
                  <a:schemeClr val="bg1"/>
                </a:solidFill>
                <a:latin typeface="Arial" panose="020B0604020202020204" pitchFamily="34" charset="0"/>
                <a:cs typeface="Arial" panose="020B0604020202020204" pitchFamily="34" charset="0"/>
              </a:rPr>
              <a:t>μας</a:t>
            </a:r>
            <a:r>
              <a:rPr lang="el-GR" sz="3000" b="1" dirty="0" smtClean="0">
                <a:solidFill>
                  <a:schemeClr val="bg1"/>
                </a:solidFill>
              </a:rPr>
              <a:t>…</a:t>
            </a:r>
          </a:p>
          <a:p>
            <a:pPr algn="ctr"/>
            <a:endParaRPr lang="el-GR" sz="2500" b="1" dirty="0" smtClean="0">
              <a:solidFill>
                <a:schemeClr val="bg1"/>
              </a:solidFill>
            </a:endParaRPr>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l-GR" sz="2500" b="1" dirty="0"/>
          </a:p>
          <a:p>
            <a:pPr algn="ctr"/>
            <a:endParaRPr lang="el-GR" sz="2500" b="1" dirty="0" smtClean="0"/>
          </a:p>
          <a:p>
            <a:pPr algn="ctr"/>
            <a:endParaRPr lang="en-GB" sz="2500" b="1" dirty="0" smtClean="0"/>
          </a:p>
          <a:p>
            <a:pPr algn="ctr"/>
            <a:endParaRPr lang="en-GB" sz="2500" b="1" dirty="0"/>
          </a:p>
        </p:txBody>
      </p:sp>
      <p:sp>
        <p:nvSpPr>
          <p:cNvPr id="12" name="TextBox 11"/>
          <p:cNvSpPr txBox="1"/>
          <p:nvPr/>
        </p:nvSpPr>
        <p:spPr>
          <a:xfrm>
            <a:off x="2253344" y="41776840"/>
            <a:ext cx="2539028" cy="276999"/>
          </a:xfrm>
          <a:prstGeom prst="rect">
            <a:avLst/>
          </a:prstGeom>
          <a:noFill/>
        </p:spPr>
        <p:txBody>
          <a:bodyPr wrap="none" rtlCol="0">
            <a:spAutoFit/>
          </a:bodyPr>
          <a:lstStyle/>
          <a:p>
            <a:r>
              <a:rPr lang="en-US" sz="1200" dirty="0">
                <a:solidFill>
                  <a:schemeClr val="accent6">
                    <a:lumMod val="75000"/>
                  </a:schemeClr>
                </a:solidFill>
                <a:latin typeface="Arial" panose="020B0604020202020204" pitchFamily="34" charset="0"/>
                <a:cs typeface="Arial" panose="020B0604020202020204" pitchFamily="34" charset="0"/>
              </a:rPr>
              <a:t>B</a:t>
            </a:r>
            <a:r>
              <a:rPr lang="el-GR" sz="1200" dirty="0" err="1" smtClean="0">
                <a:solidFill>
                  <a:schemeClr val="accent6">
                    <a:lumMod val="75000"/>
                  </a:schemeClr>
                </a:solidFill>
                <a:latin typeface="Arial" panose="020B0604020202020204" pitchFamily="34" charset="0"/>
                <a:cs typeface="Arial" panose="020B0604020202020204" pitchFamily="34" charset="0"/>
              </a:rPr>
              <a:t>ιβλιογραφία</a:t>
            </a:r>
            <a:r>
              <a:rPr lang="el-GR" sz="1200" dirty="0" smtClean="0">
                <a:solidFill>
                  <a:schemeClr val="accent6">
                    <a:lumMod val="75000"/>
                  </a:schemeClr>
                </a:solidFill>
                <a:latin typeface="Arial" panose="020B0604020202020204" pitchFamily="34" charset="0"/>
                <a:cs typeface="Arial" panose="020B0604020202020204" pitchFamily="34" charset="0"/>
              </a:rPr>
              <a:t>: </a:t>
            </a:r>
            <a:r>
              <a:rPr lang="el-GR" sz="1200" u="sng" dirty="0" smtClean="0">
                <a:solidFill>
                  <a:schemeClr val="accent6">
                    <a:lumMod val="75000"/>
                  </a:schemeClr>
                </a:solidFill>
                <a:latin typeface="Arial" panose="020B0604020202020204" pitchFamily="34" charset="0"/>
                <a:cs typeface="Arial" panose="020B0604020202020204" pitchFamily="34" charset="0"/>
                <a:hlinkClick r:id="rId3"/>
              </a:rPr>
              <a:t>http://www.moa.gov</a:t>
            </a:r>
            <a:r>
              <a:rPr lang="el-GR" sz="1200" dirty="0" smtClean="0">
                <a:solidFill>
                  <a:schemeClr val="accent6">
                    <a:lumMod val="75000"/>
                  </a:schemeClr>
                </a:solidFill>
                <a:latin typeface="Arial" panose="020B0604020202020204" pitchFamily="34" charset="0"/>
                <a:cs typeface="Arial" panose="020B0604020202020204" pitchFamily="34" charset="0"/>
              </a:rPr>
              <a:t> </a:t>
            </a:r>
            <a:endParaRPr lang="en-GB" sz="1200" dirty="0">
              <a:solidFill>
                <a:schemeClr val="accent6">
                  <a:lumMod val="75000"/>
                </a:schemeClr>
              </a:solidFill>
              <a:latin typeface="Arial" panose="020B0604020202020204" pitchFamily="34" charset="0"/>
              <a:cs typeface="Arial" panose="020B0604020202020204" pitchFamily="34" charset="0"/>
            </a:endParaRPr>
          </a:p>
        </p:txBody>
      </p:sp>
      <p:sp>
        <p:nvSpPr>
          <p:cNvPr id="17" name="Rounded Rectangle 16"/>
          <p:cNvSpPr/>
          <p:nvPr/>
        </p:nvSpPr>
        <p:spPr>
          <a:xfrm>
            <a:off x="23507700" y="34518600"/>
            <a:ext cx="7745175" cy="671818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smtClean="0">
                <a:solidFill>
                  <a:schemeClr val="bg1"/>
                </a:solidFill>
                <a:latin typeface="Arial" panose="020B0604020202020204" pitchFamily="34" charset="0"/>
                <a:cs typeface="Arial" panose="020B0604020202020204" pitchFamily="34" charset="0"/>
              </a:rPr>
              <a:t>Ποσοστό 58</a:t>
            </a:r>
            <a:r>
              <a:rPr lang="el-GR" sz="2400" dirty="0">
                <a:solidFill>
                  <a:schemeClr val="bg1"/>
                </a:solidFill>
                <a:latin typeface="Arial" panose="020B0604020202020204" pitchFamily="34" charset="0"/>
                <a:cs typeface="Arial" panose="020B0604020202020204" pitchFamily="34" charset="0"/>
              </a:rPr>
              <a:t>% των ατόμων που ρωτήσαμε έχουν κατοικίδιο και μάλιστα αυτό  είναι στειρωμένο. </a:t>
            </a:r>
            <a:endParaRPr lang="en-GB" sz="2400" dirty="0">
              <a:solidFill>
                <a:schemeClr val="bg1"/>
              </a:solidFill>
              <a:latin typeface="Arial" panose="020B0604020202020204" pitchFamily="34" charset="0"/>
              <a:cs typeface="Arial" panose="020B0604020202020204" pitchFamily="34" charset="0"/>
            </a:endParaRPr>
          </a:p>
          <a:p>
            <a:r>
              <a:rPr lang="el-GR" sz="2400" dirty="0" smtClean="0">
                <a:solidFill>
                  <a:schemeClr val="bg1"/>
                </a:solidFill>
                <a:latin typeface="Arial" panose="020B0604020202020204" pitchFamily="34" charset="0"/>
                <a:cs typeface="Arial" panose="020B0604020202020204" pitchFamily="34" charset="0"/>
              </a:rPr>
              <a:t>Ποσοστό </a:t>
            </a:r>
            <a:r>
              <a:rPr lang="el-GR" sz="2400" dirty="0">
                <a:solidFill>
                  <a:schemeClr val="bg1"/>
                </a:solidFill>
                <a:latin typeface="Arial" panose="020B0604020202020204" pitchFamily="34" charset="0"/>
                <a:cs typeface="Arial" panose="020B0604020202020204" pitchFamily="34" charset="0"/>
              </a:rPr>
              <a:t>79% </a:t>
            </a:r>
            <a:r>
              <a:rPr lang="el-GR" sz="2400" dirty="0" smtClean="0">
                <a:solidFill>
                  <a:schemeClr val="bg1"/>
                </a:solidFill>
                <a:latin typeface="Arial" panose="020B0604020202020204" pitchFamily="34" charset="0"/>
                <a:cs typeface="Arial" panose="020B0604020202020204" pitchFamily="34" charset="0"/>
              </a:rPr>
              <a:t>των ερωτηθέντων, εάν </a:t>
            </a:r>
            <a:r>
              <a:rPr lang="el-GR" sz="2400" dirty="0">
                <a:solidFill>
                  <a:schemeClr val="bg1"/>
                </a:solidFill>
                <a:latin typeface="Arial" panose="020B0604020202020204" pitchFamily="34" charset="0"/>
                <a:cs typeface="Arial" panose="020B0604020202020204" pitchFamily="34" charset="0"/>
              </a:rPr>
              <a:t>έβρισκε ένα αδέσποτο ζώο, θα το </a:t>
            </a:r>
            <a:r>
              <a:rPr lang="el-GR" sz="2400" dirty="0" smtClean="0">
                <a:solidFill>
                  <a:schemeClr val="bg1"/>
                </a:solidFill>
                <a:latin typeface="Arial" panose="020B0604020202020204" pitchFamily="34" charset="0"/>
                <a:cs typeface="Arial" panose="020B0604020202020204" pitchFamily="34" charset="0"/>
              </a:rPr>
              <a:t>βοηθούσε, </a:t>
            </a:r>
            <a:r>
              <a:rPr lang="el-GR" sz="2400" dirty="0">
                <a:solidFill>
                  <a:schemeClr val="bg1"/>
                </a:solidFill>
                <a:latin typeface="Arial" panose="020B0604020202020204" pitchFamily="34" charset="0"/>
                <a:cs typeface="Arial" panose="020B0604020202020204" pitchFamily="34" charset="0"/>
              </a:rPr>
              <a:t>αλλά μόνο </a:t>
            </a:r>
            <a:r>
              <a:rPr lang="el-GR" sz="2400" dirty="0" smtClean="0">
                <a:solidFill>
                  <a:schemeClr val="bg1"/>
                </a:solidFill>
                <a:latin typeface="Arial" panose="020B0604020202020204" pitchFamily="34" charset="0"/>
                <a:cs typeface="Arial" panose="020B0604020202020204" pitchFamily="34" charset="0"/>
              </a:rPr>
              <a:t>1% </a:t>
            </a:r>
            <a:r>
              <a:rPr lang="el-GR" sz="2400" dirty="0">
                <a:solidFill>
                  <a:schemeClr val="bg1"/>
                </a:solidFill>
                <a:latin typeface="Arial" panose="020B0604020202020204" pitchFamily="34" charset="0"/>
                <a:cs typeface="Arial" panose="020B0604020202020204" pitchFamily="34" charset="0"/>
              </a:rPr>
              <a:t>θα το υιοθετούσε.</a:t>
            </a:r>
            <a:endParaRPr lang="en-GB" sz="2400" dirty="0">
              <a:solidFill>
                <a:schemeClr val="bg1"/>
              </a:solidFill>
              <a:latin typeface="Arial" panose="020B0604020202020204" pitchFamily="34" charset="0"/>
              <a:cs typeface="Arial" panose="020B0604020202020204" pitchFamily="34" charset="0"/>
            </a:endParaRPr>
          </a:p>
          <a:p>
            <a:r>
              <a:rPr lang="el-GR" sz="2400" dirty="0" smtClean="0">
                <a:solidFill>
                  <a:schemeClr val="bg1"/>
                </a:solidFill>
                <a:latin typeface="Arial" panose="020B0604020202020204" pitchFamily="34" charset="0"/>
                <a:cs typeface="Arial" panose="020B0604020202020204" pitchFamily="34" charset="0"/>
              </a:rPr>
              <a:t>Συμπερασματικά, </a:t>
            </a:r>
            <a:r>
              <a:rPr lang="el-GR" sz="2400" dirty="0">
                <a:solidFill>
                  <a:schemeClr val="bg1"/>
                </a:solidFill>
                <a:latin typeface="Arial" panose="020B0604020202020204" pitchFamily="34" charset="0"/>
                <a:cs typeface="Arial" panose="020B0604020202020204" pitchFamily="34" charset="0"/>
              </a:rPr>
              <a:t>αν και υπάρχει ευαισθησία και καλές </a:t>
            </a:r>
            <a:r>
              <a:rPr lang="el-GR" sz="2400" dirty="0" smtClean="0">
                <a:solidFill>
                  <a:schemeClr val="bg1"/>
                </a:solidFill>
                <a:latin typeface="Arial" panose="020B0604020202020204" pitchFamily="34" charset="0"/>
                <a:cs typeface="Arial" panose="020B0604020202020204" pitchFamily="34" charset="0"/>
              </a:rPr>
              <a:t>προθέσεις, </a:t>
            </a:r>
            <a:r>
              <a:rPr lang="el-GR" sz="2400" dirty="0">
                <a:solidFill>
                  <a:schemeClr val="bg1"/>
                </a:solidFill>
                <a:latin typeface="Arial" panose="020B0604020202020204" pitchFamily="34" charset="0"/>
                <a:cs typeface="Arial" panose="020B0604020202020204" pitchFamily="34" charset="0"/>
              </a:rPr>
              <a:t>δύσκολα θα υιοθετήσει κάποιος ένα αδέσποτο ζώο </a:t>
            </a:r>
            <a:r>
              <a:rPr lang="el-GR" sz="2400" dirty="0" smtClean="0">
                <a:solidFill>
                  <a:schemeClr val="bg1"/>
                </a:solidFill>
                <a:latin typeface="Arial" panose="020B0604020202020204" pitchFamily="34" charset="0"/>
                <a:cs typeface="Arial" panose="020B0604020202020204" pitchFamily="34" charset="0"/>
              </a:rPr>
              <a:t>που θα βρει στον δρόμο. </a:t>
            </a:r>
          </a:p>
          <a:p>
            <a:endParaRPr lang="en-GB" sz="2400" dirty="0">
              <a:solidFill>
                <a:schemeClr val="bg1"/>
              </a:solidFill>
              <a:latin typeface="Arial" panose="020B0604020202020204" pitchFamily="34" charset="0"/>
              <a:cs typeface="Arial" panose="020B0604020202020204" pitchFamily="34" charset="0"/>
            </a:endParaRPr>
          </a:p>
          <a:p>
            <a:r>
              <a:rPr lang="el-GR" sz="2400" dirty="0">
                <a:solidFill>
                  <a:schemeClr val="bg1"/>
                </a:solidFill>
                <a:latin typeface="Arial" panose="020B0604020202020204" pitchFamily="34" charset="0"/>
                <a:cs typeface="Arial" panose="020B0604020202020204" pitchFamily="34" charset="0"/>
              </a:rPr>
              <a:t>Ας </a:t>
            </a:r>
            <a:r>
              <a:rPr lang="el-GR" sz="2400" dirty="0" smtClean="0">
                <a:solidFill>
                  <a:schemeClr val="bg1"/>
                </a:solidFill>
                <a:latin typeface="Arial" panose="020B0604020202020204" pitchFamily="34" charset="0"/>
                <a:cs typeface="Arial" panose="020B0604020202020204" pitchFamily="34" charset="0"/>
              </a:rPr>
              <a:t>προσπαθήσουμε, λοιπόν, όλοι μαζί </a:t>
            </a:r>
            <a:r>
              <a:rPr lang="el-GR" sz="2400" dirty="0">
                <a:solidFill>
                  <a:schemeClr val="bg1"/>
                </a:solidFill>
                <a:latin typeface="Arial" panose="020B0604020202020204" pitchFamily="34" charset="0"/>
                <a:cs typeface="Arial" panose="020B0604020202020204" pitchFamily="34" charset="0"/>
              </a:rPr>
              <a:t>να </a:t>
            </a:r>
            <a:r>
              <a:rPr lang="el-GR" sz="2400" dirty="0" smtClean="0">
                <a:solidFill>
                  <a:schemeClr val="bg1"/>
                </a:solidFill>
                <a:latin typeface="Arial" panose="020B0604020202020204" pitchFamily="34" charset="0"/>
                <a:cs typeface="Arial" panose="020B0604020202020204" pitchFamily="34" charset="0"/>
              </a:rPr>
              <a:t>μειώσουμε τον αριθμό των αδέσποτων ζώων.</a:t>
            </a:r>
            <a:endParaRPr lang="en-GB" sz="2400" dirty="0">
              <a:solidFill>
                <a:schemeClr val="bg1"/>
              </a:solidFill>
              <a:latin typeface="Arial" panose="020B0604020202020204" pitchFamily="34" charset="0"/>
              <a:cs typeface="Arial" panose="020B0604020202020204" pitchFamily="34" charset="0"/>
            </a:endParaRPr>
          </a:p>
          <a:p>
            <a:pPr algn="ctr"/>
            <a:endParaRPr lang="el-GR" sz="2400" dirty="0">
              <a:solidFill>
                <a:schemeClr val="bg1"/>
              </a:solidFill>
              <a:latin typeface="Arial" panose="020B0604020202020204" pitchFamily="34" charset="0"/>
              <a:cs typeface="Arial" panose="020B0604020202020204" pitchFamily="34" charset="0"/>
            </a:endParaRPr>
          </a:p>
          <a:p>
            <a:pPr algn="ctr"/>
            <a:r>
              <a:rPr lang="el-GR" sz="2400" b="1" dirty="0" smtClean="0">
                <a:solidFill>
                  <a:schemeClr val="bg1"/>
                </a:solidFill>
                <a:latin typeface="Arial" panose="020B0604020202020204" pitchFamily="34" charset="0"/>
                <a:cs typeface="Arial" panose="020B0604020202020204" pitchFamily="34" charset="0"/>
              </a:rPr>
              <a:t>ΓΝΩΡΙΖΕΤΕ ΟΤΙ… Η ΝΟΜΟΘΕΣΙΑ ΕΠΙΤΡΕΠΕΙ</a:t>
            </a:r>
            <a:r>
              <a:rPr lang="en-US" sz="2400" b="1" dirty="0" smtClean="0">
                <a:solidFill>
                  <a:schemeClr val="bg1"/>
                </a:solidFill>
                <a:latin typeface="Arial" panose="020B0604020202020204" pitchFamily="34" charset="0"/>
                <a:cs typeface="Arial" panose="020B0604020202020204" pitchFamily="34" charset="0"/>
              </a:rPr>
              <a:t> </a:t>
            </a:r>
            <a:r>
              <a:rPr lang="el-GR" sz="2400" b="1" dirty="0" smtClean="0">
                <a:solidFill>
                  <a:schemeClr val="bg1"/>
                </a:solidFill>
                <a:latin typeface="Arial" panose="020B0604020202020204" pitchFamily="34" charset="0"/>
                <a:cs typeface="Arial" panose="020B0604020202020204" pitchFamily="34" charset="0"/>
              </a:rPr>
              <a:t>ΤΗΝ ΕΥΘΑΝΑΣΙΑ ΑΔΕΣΠΟΤΩΝ ΖΩΩΝ  ΛΟΓΩ ΥΠΕΡΠΛΗΘΥΣΜΟΥ;</a:t>
            </a:r>
            <a:endParaRPr lang="en-GB" sz="24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26783738" y="41476586"/>
            <a:ext cx="5302154" cy="14237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latin typeface="Arial" panose="020B0604020202020204" pitchFamily="34" charset="0"/>
                <a:cs typeface="Arial" panose="020B0604020202020204" pitchFamily="34" charset="0"/>
              </a:rPr>
              <a:t>Μαθητική ομάδα:               </a:t>
            </a:r>
            <a:r>
              <a:rPr lang="en-US" sz="1400" dirty="0" smtClean="0">
                <a:solidFill>
                  <a:schemeClr val="bg1"/>
                </a:solidFill>
                <a:latin typeface="Arial" panose="020B0604020202020204" pitchFamily="34" charset="0"/>
                <a:cs typeface="Arial" panose="020B0604020202020204" pitchFamily="34" charset="0"/>
              </a:rPr>
              <a:t>  </a:t>
            </a:r>
            <a:r>
              <a:rPr lang="el-GR" sz="1400" dirty="0" smtClean="0">
                <a:solidFill>
                  <a:schemeClr val="bg1"/>
                </a:solidFill>
                <a:latin typeface="Arial" panose="020B0604020202020204" pitchFamily="34" charset="0"/>
                <a:cs typeface="Arial" panose="020B0604020202020204" pitchFamily="34" charset="0"/>
              </a:rPr>
              <a:t>Δρόσου Αιμιλία</a:t>
            </a:r>
          </a:p>
          <a:p>
            <a:r>
              <a:rPr lang="el-GR" sz="1400" dirty="0">
                <a:solidFill>
                  <a:schemeClr val="bg1"/>
                </a:solidFill>
                <a:latin typeface="Arial" panose="020B0604020202020204" pitchFamily="34" charset="0"/>
                <a:cs typeface="Arial" panose="020B0604020202020204" pitchFamily="34" charset="0"/>
              </a:rPr>
              <a:t> </a:t>
            </a:r>
            <a:r>
              <a:rPr lang="el-GR" sz="1400" dirty="0" smtClean="0">
                <a:solidFill>
                  <a:schemeClr val="bg1"/>
                </a:solidFill>
                <a:latin typeface="Arial" panose="020B0604020202020204" pitchFamily="34" charset="0"/>
                <a:cs typeface="Arial" panose="020B0604020202020204" pitchFamily="34" charset="0"/>
              </a:rPr>
              <a:t>                                           Κυριακίδου Χριστίνα</a:t>
            </a:r>
          </a:p>
          <a:p>
            <a:r>
              <a:rPr lang="el-GR" sz="1400" dirty="0" smtClean="0">
                <a:solidFill>
                  <a:schemeClr val="bg1"/>
                </a:solidFill>
                <a:latin typeface="Arial" panose="020B0604020202020204" pitchFamily="34" charset="0"/>
                <a:cs typeface="Arial" panose="020B0604020202020204" pitchFamily="34" charset="0"/>
              </a:rPr>
              <a:t>Σχολική Χρονιά:                  </a:t>
            </a:r>
            <a:r>
              <a:rPr lang="en-US" sz="1400" dirty="0" smtClean="0">
                <a:solidFill>
                  <a:schemeClr val="bg1"/>
                </a:solidFill>
                <a:latin typeface="Arial" panose="020B0604020202020204" pitchFamily="34" charset="0"/>
                <a:cs typeface="Arial" panose="020B0604020202020204" pitchFamily="34" charset="0"/>
              </a:rPr>
              <a:t> </a:t>
            </a:r>
            <a:r>
              <a:rPr lang="el-GR" sz="1400" dirty="0" smtClean="0">
                <a:solidFill>
                  <a:schemeClr val="bg1"/>
                </a:solidFill>
                <a:latin typeface="Arial" panose="020B0604020202020204" pitchFamily="34" charset="0"/>
                <a:cs typeface="Arial" panose="020B0604020202020204" pitchFamily="34" charset="0"/>
              </a:rPr>
              <a:t>2018-19</a:t>
            </a:r>
          </a:p>
          <a:p>
            <a:r>
              <a:rPr lang="el-GR" sz="1400" dirty="0" smtClean="0">
                <a:solidFill>
                  <a:schemeClr val="bg1"/>
                </a:solidFill>
                <a:latin typeface="Arial" panose="020B0604020202020204" pitchFamily="34" charset="0"/>
                <a:cs typeface="Arial" panose="020B0604020202020204" pitchFamily="34" charset="0"/>
              </a:rPr>
              <a:t>Σχολείο:                               </a:t>
            </a:r>
            <a:r>
              <a:rPr lang="el-GR" sz="1400" dirty="0" err="1" smtClean="0">
                <a:solidFill>
                  <a:schemeClr val="bg1"/>
                </a:solidFill>
                <a:latin typeface="Arial" panose="020B0604020202020204" pitchFamily="34" charset="0"/>
                <a:cs typeface="Arial" panose="020B0604020202020204" pitchFamily="34" charset="0"/>
              </a:rPr>
              <a:t>Παγκύπριον</a:t>
            </a:r>
            <a:r>
              <a:rPr lang="el-GR" sz="1400" dirty="0" smtClean="0">
                <a:solidFill>
                  <a:schemeClr val="bg1"/>
                </a:solidFill>
                <a:latin typeface="Arial" panose="020B0604020202020204" pitchFamily="34" charset="0"/>
                <a:cs typeface="Arial" panose="020B0604020202020204" pitchFamily="34" charset="0"/>
              </a:rPr>
              <a:t> </a:t>
            </a:r>
            <a:r>
              <a:rPr lang="el-GR" sz="1400" dirty="0" err="1" smtClean="0">
                <a:solidFill>
                  <a:schemeClr val="bg1"/>
                </a:solidFill>
                <a:latin typeface="Arial" panose="020B0604020202020204" pitchFamily="34" charset="0"/>
                <a:cs typeface="Arial" panose="020B0604020202020204" pitchFamily="34" charset="0"/>
              </a:rPr>
              <a:t>Γυμνάσιον</a:t>
            </a:r>
            <a:endParaRPr lang="el-GR" sz="1400" dirty="0" smtClean="0">
              <a:solidFill>
                <a:schemeClr val="bg1"/>
              </a:solidFill>
              <a:latin typeface="Arial" panose="020B0604020202020204" pitchFamily="34" charset="0"/>
              <a:cs typeface="Arial" panose="020B0604020202020204" pitchFamily="34" charset="0"/>
            </a:endParaRPr>
          </a:p>
          <a:p>
            <a:r>
              <a:rPr lang="el-GR" sz="1400" dirty="0" smtClean="0">
                <a:solidFill>
                  <a:schemeClr val="bg1"/>
                </a:solidFill>
                <a:latin typeface="Arial" panose="020B0604020202020204" pitchFamily="34" charset="0"/>
                <a:cs typeface="Arial" panose="020B0604020202020204" pitchFamily="34" charset="0"/>
              </a:rPr>
              <a:t>Υπεύθυνη Καθηγήτρια:     </a:t>
            </a:r>
            <a:r>
              <a:rPr lang="en-US" sz="1400" dirty="0" smtClean="0">
                <a:solidFill>
                  <a:schemeClr val="bg1"/>
                </a:solidFill>
                <a:latin typeface="Arial" panose="020B0604020202020204" pitchFamily="34" charset="0"/>
                <a:cs typeface="Arial" panose="020B0604020202020204" pitchFamily="34" charset="0"/>
              </a:rPr>
              <a:t>  </a:t>
            </a:r>
            <a:r>
              <a:rPr lang="el-GR" sz="1400" dirty="0" smtClean="0">
                <a:solidFill>
                  <a:schemeClr val="bg1"/>
                </a:solidFill>
                <a:latin typeface="Arial" panose="020B0604020202020204" pitchFamily="34" charset="0"/>
                <a:cs typeface="Arial" panose="020B0604020202020204" pitchFamily="34" charset="0"/>
              </a:rPr>
              <a:t>Νίκη Μιχαηλίδου</a:t>
            </a:r>
            <a:endParaRPr lang="en-GB" sz="1400" dirty="0">
              <a:solidFill>
                <a:schemeClr val="bg1"/>
              </a:solidFill>
              <a:latin typeface="Arial" panose="020B0604020202020204" pitchFamily="34" charset="0"/>
              <a:cs typeface="Arial" panose="020B0604020202020204" pitchFamily="34" charset="0"/>
            </a:endParaRPr>
          </a:p>
        </p:txBody>
      </p:sp>
      <p:graphicFrame>
        <p:nvGraphicFramePr>
          <p:cNvPr id="19" name="Chart 18"/>
          <p:cNvGraphicFramePr>
            <a:graphicFrameLocks/>
          </p:cNvGraphicFramePr>
          <p:nvPr>
            <p:extLst>
              <p:ext uri="{D42A27DB-BD31-4B8C-83A1-F6EECF244321}">
                <p14:modId xmlns:p14="http://schemas.microsoft.com/office/powerpoint/2010/main" val="1846599937"/>
              </p:ext>
            </p:extLst>
          </p:nvPr>
        </p:nvGraphicFramePr>
        <p:xfrm>
          <a:off x="17876689" y="30302175"/>
          <a:ext cx="5908004" cy="45650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ext uri="{D42A27DB-BD31-4B8C-83A1-F6EECF244321}">
                <p14:modId xmlns:p14="http://schemas.microsoft.com/office/powerpoint/2010/main" val="1917194611"/>
              </p:ext>
            </p:extLst>
          </p:nvPr>
        </p:nvGraphicFramePr>
        <p:xfrm>
          <a:off x="17607503" y="35290129"/>
          <a:ext cx="5396234" cy="45243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extLst>
              <p:ext uri="{D42A27DB-BD31-4B8C-83A1-F6EECF244321}">
                <p14:modId xmlns:p14="http://schemas.microsoft.com/office/powerpoint/2010/main" val="683610720"/>
              </p:ext>
            </p:extLst>
          </p:nvPr>
        </p:nvGraphicFramePr>
        <p:xfrm>
          <a:off x="25276682" y="30211328"/>
          <a:ext cx="5716237" cy="399206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5004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170</TotalTime>
  <Words>781</Words>
  <Application>Microsoft Office PowerPoint</Application>
  <PresentationFormat>Custom</PresentationFormat>
  <Paragraphs>106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Slice</vt:lpstr>
      <vt:lpstr>ΑΘΩΑ ΜΑΤΙΑ ΣΕ ΑΦΙΛΟΞΕΝΟΥΣ ΔΡΟΜΟΥΣ… ΟΙ ΥΠΟΧΡΕΩΣΕΙΣ ΜΑΣ ΑΠΕΝΑΝΤΙ ΣΤΑ ΖΩΑ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ΑΘΩΑ ΜΑΤΙΑ ΣΕ ΑΦΙΛΟΞΕΝΟΥΣ ΔΡΟΜΟΥΣ… ΟΙ ΥΠΟΧΡΕΩΣΕΙΣ ΜΑΣ ΑΠΕΝΑΝΤΙ ΣΤΑ ΖΩΑ</dc:title>
  <dc:creator>admin</dc:creator>
  <cp:lastModifiedBy>User</cp:lastModifiedBy>
  <cp:revision>27</cp:revision>
  <dcterms:created xsi:type="dcterms:W3CDTF">2019-02-06T15:33:28Z</dcterms:created>
  <dcterms:modified xsi:type="dcterms:W3CDTF">2019-03-03T09:22:18Z</dcterms:modified>
</cp:coreProperties>
</file>