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1"/>
  </p:sldMasterIdLst>
  <p:sldIdLst>
    <p:sldId id="256" r:id="rId2"/>
  </p:sldIdLst>
  <p:sldSz cx="8229600" cy="10972800" type="B4JIS"/>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56">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CCFFCC"/>
    <a:srgbClr val="FF3399"/>
    <a:srgbClr val="FF66FF"/>
    <a:srgbClr val="800080"/>
    <a:srgbClr val="990099"/>
    <a:srgbClr val="2A8E61"/>
    <a:srgbClr val="766F54"/>
    <a:srgbClr val="28A89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253" y="3163"/>
      </p:cViewPr>
      <p:guideLst>
        <p:guide orient="horz" pos="3456"/>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795781"/>
            <a:ext cx="6995160" cy="3820160"/>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700" y="5763261"/>
            <a:ext cx="6172200" cy="2649219"/>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1C636C-8AA3-431F-B4F8-81D9040C195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43903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C636C-8AA3-431F-B4F8-81D9040C195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325097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84200"/>
            <a:ext cx="1774508" cy="929894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5785" y="584200"/>
            <a:ext cx="5220653" cy="929894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C636C-8AA3-431F-B4F8-81D9040C195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138155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C636C-8AA3-431F-B4F8-81D9040C195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51080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735583"/>
            <a:ext cx="7098030" cy="4564379"/>
          </a:xfr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61499" y="7343143"/>
            <a:ext cx="7098030" cy="2400299"/>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1C636C-8AA3-431F-B4F8-81D9040C195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375854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65785" y="2921000"/>
            <a:ext cx="3497580" cy="69621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66235" y="2921000"/>
            <a:ext cx="3497580" cy="69621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1C636C-8AA3-431F-B4F8-81D9040C1959}" type="datetimeFigureOut">
              <a:rPr lang="en-US" smtClean="0"/>
              <a:t>3/9/2019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9933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84202"/>
            <a:ext cx="7098030" cy="212090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66858" y="2689861"/>
            <a:ext cx="3481506" cy="1318259"/>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566858" y="4008120"/>
            <a:ext cx="3481506" cy="58953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66235" y="2689861"/>
            <a:ext cx="3498652" cy="1318259"/>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166235" y="4008120"/>
            <a:ext cx="3498652" cy="58953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C636C-8AA3-431F-B4F8-81D9040C1959}" type="datetimeFigureOut">
              <a:rPr lang="en-US" smtClean="0"/>
              <a:t>3/9/2019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222298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1C636C-8AA3-431F-B4F8-81D9040C1959}" type="datetimeFigureOut">
              <a:rPr lang="en-US" smtClean="0"/>
              <a:t>3/9/2019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411476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C636C-8AA3-431F-B4F8-81D9040C1959}" type="datetimeFigureOut">
              <a:rPr lang="en-US" smtClean="0"/>
              <a:t>3/9/2019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249168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731520"/>
            <a:ext cx="2654260" cy="2560320"/>
          </a:xfr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3498652" y="1579882"/>
            <a:ext cx="4166235" cy="7797800"/>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66857" y="3291840"/>
            <a:ext cx="2654260" cy="6098541"/>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1C636C-8AA3-431F-B4F8-81D9040C1959}" type="datetimeFigureOut">
              <a:rPr lang="en-US" smtClean="0"/>
              <a:t>3/9/2019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302892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731520"/>
            <a:ext cx="2654260" cy="2560320"/>
          </a:xfr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498652" y="1579882"/>
            <a:ext cx="4166235" cy="7797800"/>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566857" y="3291840"/>
            <a:ext cx="2654260" cy="6098541"/>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1C636C-8AA3-431F-B4F8-81D9040C1959}" type="datetimeFigureOut">
              <a:rPr lang="en-US" smtClean="0"/>
              <a:t>3/9/2019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7856-7776-44D2-89DD-5DFBD5D28712}" type="slidenum">
              <a:rPr lang="en-US" smtClean="0"/>
              <a:t>‹#›</a:t>
            </a:fld>
            <a:endParaRPr lang="en-US"/>
          </a:p>
        </p:txBody>
      </p:sp>
    </p:spTree>
    <p:extLst>
      <p:ext uri="{BB962C8B-B14F-4D97-AF65-F5344CB8AC3E}">
        <p14:creationId xmlns:p14="http://schemas.microsoft.com/office/powerpoint/2010/main" val="152180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84202"/>
            <a:ext cx="7098030" cy="21209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65785" y="2921000"/>
            <a:ext cx="7098030" cy="696214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5785" y="10170162"/>
            <a:ext cx="1851660" cy="584200"/>
          </a:xfrm>
          <a:prstGeom prst="rect">
            <a:avLst/>
          </a:prstGeom>
        </p:spPr>
        <p:txBody>
          <a:bodyPr vert="horz" lIns="91440" tIns="45720" rIns="91440" bIns="45720" rtlCol="0" anchor="ctr"/>
          <a:lstStyle>
            <a:lvl1pPr algn="l">
              <a:defRPr sz="1080">
                <a:solidFill>
                  <a:schemeClr val="tx1">
                    <a:tint val="75000"/>
                  </a:schemeClr>
                </a:solidFill>
              </a:defRPr>
            </a:lvl1pPr>
          </a:lstStyle>
          <a:p>
            <a:fld id="{6D1C636C-8AA3-431F-B4F8-81D9040C1959}" type="datetimeFigureOut">
              <a:rPr lang="en-US" smtClean="0"/>
              <a:t>3/9/2019</a:t>
            </a:fld>
            <a:endParaRPr lang="en-US"/>
          </a:p>
        </p:txBody>
      </p:sp>
      <p:sp>
        <p:nvSpPr>
          <p:cNvPr id="5" name="Footer Placeholder 4"/>
          <p:cNvSpPr>
            <a:spLocks noGrp="1"/>
          </p:cNvSpPr>
          <p:nvPr>
            <p:ph type="ftr" sz="quarter" idx="3"/>
          </p:nvPr>
        </p:nvSpPr>
        <p:spPr>
          <a:xfrm>
            <a:off x="2726055" y="10170162"/>
            <a:ext cx="2777490" cy="584200"/>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10170162"/>
            <a:ext cx="1851660" cy="584200"/>
          </a:xfrm>
          <a:prstGeom prst="rect">
            <a:avLst/>
          </a:prstGeom>
        </p:spPr>
        <p:txBody>
          <a:bodyPr vert="horz" lIns="91440" tIns="45720" rIns="91440" bIns="45720" rtlCol="0" anchor="ctr"/>
          <a:lstStyle>
            <a:lvl1pPr algn="r">
              <a:defRPr sz="1080">
                <a:solidFill>
                  <a:schemeClr val="tx1">
                    <a:tint val="75000"/>
                  </a:schemeClr>
                </a:solidFill>
              </a:defRPr>
            </a:lvl1pPr>
          </a:lstStyle>
          <a:p>
            <a:fld id="{CC667856-7776-44D2-89DD-5DFBD5D28712}" type="slidenum">
              <a:rPr lang="en-US" smtClean="0"/>
              <a:t>‹#›</a:t>
            </a:fld>
            <a:endParaRPr lang="en-US"/>
          </a:p>
        </p:txBody>
      </p:sp>
    </p:spTree>
    <p:extLst>
      <p:ext uri="{BB962C8B-B14F-4D97-AF65-F5344CB8AC3E}">
        <p14:creationId xmlns:p14="http://schemas.microsoft.com/office/powerpoint/2010/main" val="201162666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el.wikipedia.org/wiki/%CE%93%CE%B1%CE%BB%CE%BB%CE%AF%CE%B1"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el.wikipedia.org/wiki/%CE%A3%CE%B2%CE%AC%CE%BD%CF%84%CE%B5_%CE%91%CF%81%CF%81%CE%AD%CE%BD%CE%B9%CE%BF%CF%85%CF%82" TargetMode="External"/><Relationship Id="rId10" Type="http://schemas.openxmlformats.org/officeDocument/2006/relationships/image" Target="../media/image6.png"/><Relationship Id="rId4" Type="http://schemas.openxmlformats.org/officeDocument/2006/relationships/hyperlink" Target="https://el.wikipedia.org/wiki/%CE%96%CE%BF%CE%B6%CE%AD%CF%86_%CE%A6%CE%BF%CF%85%CF%81%CE%B9%CE%AD"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214585" y="3557255"/>
            <a:ext cx="3657600" cy="415498"/>
          </a:xfrm>
          <a:prstGeom prst="rect">
            <a:avLst/>
          </a:prstGeom>
        </p:spPr>
        <p:txBody>
          <a:bodyPr>
            <a:spAutoFit/>
          </a:bodyPr>
          <a:lstStyle/>
          <a:p>
            <a:pPr>
              <a:spcBef>
                <a:spcPts val="600"/>
              </a:spcBef>
              <a:spcAft>
                <a:spcPts val="600"/>
              </a:spcAft>
            </a:pPr>
            <a:r>
              <a:rPr lang="el-GR" dirty="0">
                <a:latin typeface="Bahnschrift Light SemiCondensed" panose="020B0502040204020203" pitchFamily="34" charset="0"/>
                <a:ea typeface="Times New Roman" panose="02020603050405020304" pitchFamily="18" charset="0"/>
              </a:rPr>
              <a:t> </a:t>
            </a:r>
            <a:endParaRPr lang="en-US" dirty="0">
              <a:latin typeface="Bahnschrift Light SemiCondensed" panose="020B0502040204020203" pitchFamily="34" charset="0"/>
              <a:ea typeface="Times New Roman" panose="02020603050405020304" pitchFamily="18" charset="0"/>
            </a:endParaRPr>
          </a:p>
        </p:txBody>
      </p:sp>
      <p:sp>
        <p:nvSpPr>
          <p:cNvPr id="36" name="Title 35"/>
          <p:cNvSpPr>
            <a:spLocks noGrp="1"/>
          </p:cNvSpPr>
          <p:nvPr>
            <p:ph type="title"/>
          </p:nvPr>
        </p:nvSpPr>
        <p:spPr>
          <a:xfrm rot="21324312">
            <a:off x="293753" y="4516188"/>
            <a:ext cx="3166710" cy="2230976"/>
          </a:xfrm>
        </p:spPr>
        <p:txBody>
          <a:bodyPr>
            <a:noAutofit/>
          </a:bodyPr>
          <a:lstStyle/>
          <a:p>
            <a:r>
              <a:rPr lang="el-GR" sz="1600" dirty="0"/>
              <a:t> </a:t>
            </a:r>
            <a:br>
              <a:rPr lang="el-GR" sz="1600" dirty="0"/>
            </a:br>
            <a:endParaRPr lang="en-US" sz="1600" dirty="0">
              <a:solidFill>
                <a:srgbClr val="FF3399"/>
              </a:solidFill>
            </a:endParaRPr>
          </a:p>
        </p:txBody>
      </p:sp>
      <p:pic>
        <p:nvPicPr>
          <p:cNvPr id="11" name="Picture 10"/>
          <p:cNvPicPr>
            <a:picLocks noChangeAspect="1"/>
          </p:cNvPicPr>
          <p:nvPr/>
        </p:nvPicPr>
        <p:blipFill>
          <a:blip r:embed="rId2"/>
          <a:stretch>
            <a:fillRect/>
          </a:stretch>
        </p:blipFill>
        <p:spPr>
          <a:xfrm>
            <a:off x="49408" y="-98182"/>
            <a:ext cx="8229600" cy="11208782"/>
          </a:xfrm>
          <a:prstGeom prst="rect">
            <a:avLst/>
          </a:prstGeom>
        </p:spPr>
      </p:pic>
      <p:sp>
        <p:nvSpPr>
          <p:cNvPr id="14" name="Rectangle 13"/>
          <p:cNvSpPr/>
          <p:nvPr/>
        </p:nvSpPr>
        <p:spPr>
          <a:xfrm>
            <a:off x="321727" y="845582"/>
            <a:ext cx="7822148" cy="1561774"/>
          </a:xfrm>
          <a:prstGeom prst="rect">
            <a:avLst/>
          </a:prstGeom>
        </p:spPr>
        <p:txBody>
          <a:bodyPr wrap="square">
            <a:spAutoFit/>
          </a:bodyPr>
          <a:lstStyle/>
          <a:p>
            <a:pPr>
              <a:lnSpc>
                <a:spcPct val="107000"/>
              </a:lnSpc>
              <a:spcAft>
                <a:spcPts val="800"/>
              </a:spcAft>
            </a:pPr>
            <a:r>
              <a:rPr lang="el-GR"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Το</a:t>
            </a:r>
            <a:r>
              <a:rPr lang="en-US"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φαινόμενο του θερμοκηπίου</a:t>
            </a:r>
            <a:r>
              <a:rPr lang="en-US"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είναι η διαδικασία κατά την οποία η ατμόσφαιρα ενός πλανήτη συγκρατεί θερμότητα και συμβάλλει στην αύξηση της θερμοκρασίας της επιφάνειάς του. Ανακαλύφθηκε για πρώτη φορά το</a:t>
            </a:r>
            <a:r>
              <a:rPr lang="el-GR" sz="1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l-GR" sz="1200" b="1" u="sng"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1838</a:t>
            </a:r>
            <a:r>
              <a:rPr lang="el-GR" sz="1200" b="1" dirty="0" smtClean="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από τον</a:t>
            </a:r>
            <a:r>
              <a:rPr lang="en-US" sz="1200" b="1" dirty="0" smtClean="0">
                <a:solidFill>
                  <a:schemeClr val="accent2"/>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accent2"/>
                </a:solidFill>
                <a:latin typeface="Arial" panose="020B0604020202020204" pitchFamily="34" charset="0"/>
                <a:ea typeface="Calibri" panose="020F0502020204030204" pitchFamily="34" charset="0"/>
                <a:cs typeface="Times New Roman" panose="02020603050405020304" pitchFamily="18" charset="0"/>
                <a:hlinkClick r:id="rId3" tooltip="Γαλλία"/>
              </a:rPr>
              <a:t>Γάλλο</a:t>
            </a:r>
            <a:r>
              <a:rPr lang="en-US" sz="1200" b="1" dirty="0" smtClean="0">
                <a:solidFill>
                  <a:schemeClr val="accent2"/>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μαθηματικό, αστρονόμο και φυσικό</a:t>
            </a:r>
            <a:r>
              <a:rPr lang="en-US" sz="1200" b="1" dirty="0" smtClean="0">
                <a:solidFill>
                  <a:schemeClr val="accent2"/>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accent2"/>
                </a:solidFill>
                <a:latin typeface="Arial" panose="020B0604020202020204" pitchFamily="34" charset="0"/>
                <a:ea typeface="Calibri" panose="020F0502020204030204" pitchFamily="34" charset="0"/>
                <a:cs typeface="Times New Roman" panose="02020603050405020304" pitchFamily="18" charset="0"/>
                <a:hlinkClick r:id="rId4" tooltip="Ζοζέφ Φουριέ"/>
              </a:rPr>
              <a:t>Ζοζέφ Φουριέ</a:t>
            </a: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,ενώ</a:t>
            </a:r>
            <a:r>
              <a:rPr lang="el-GR" sz="1200" b="1" dirty="0" smtClean="0">
                <a:solidFill>
                  <a:schemeClr val="accent2"/>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διερευνήθηκε συστηματικά από τον </a:t>
            </a:r>
            <a:r>
              <a:rPr lang="el-GR" sz="1200" b="1" u="sng" dirty="0" smtClean="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Σουηδό</a:t>
            </a:r>
            <a:r>
              <a:rPr lang="el-GR" sz="1200" b="1" dirty="0" smtClean="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χημικό</a:t>
            </a:r>
            <a:r>
              <a:rPr lang="el-GR" sz="1200" b="1" dirty="0" smtClean="0">
                <a:solidFill>
                  <a:schemeClr val="accent2"/>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accent2"/>
                </a:solidFill>
                <a:latin typeface="Arial" panose="020B0604020202020204" pitchFamily="34" charset="0"/>
                <a:ea typeface="Calibri" panose="020F0502020204030204" pitchFamily="34" charset="0"/>
                <a:cs typeface="Times New Roman" panose="02020603050405020304" pitchFamily="18" charset="0"/>
                <a:hlinkClick r:id="rId5" tooltip="Σβάντε Αρρένιους"/>
              </a:rPr>
              <a:t>Σβάντε Αρρένιους</a:t>
            </a:r>
            <a:r>
              <a:rPr lang="el-GR" sz="1200" b="1" baseline="30000" dirty="0" smtClean="0">
                <a:solidFill>
                  <a:schemeClr val="accent2"/>
                </a:solidFill>
                <a:latin typeface="Arial" panose="020B0604020202020204" pitchFamily="34" charset="0"/>
                <a:ea typeface="Calibri" panose="020F0502020204030204" pitchFamily="34" charset="0"/>
                <a:cs typeface="Times New Roman" panose="02020603050405020304" pitchFamily="18" charset="0"/>
              </a:rPr>
              <a:t> </a:t>
            </a: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ο οποίος ανέπτυξε τη θεωρία ότι οι ραγδαία αυξανόμενες βιομηχανίες στέλνουν άνθρακα και </a:t>
            </a:r>
            <a:r>
              <a:rPr lang="el-GR" sz="1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άλλους ρύπους στον </a:t>
            </a:r>
            <a:r>
              <a:rPr lang="el-GR" sz="1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αέρα, με αποτέλεσμα την αύξηση του φαινομένου</a:t>
            </a:r>
            <a:r>
              <a:rPr lang="el-GR" sz="1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rot="20934148">
            <a:off x="491528" y="2630441"/>
            <a:ext cx="3698569" cy="2123658"/>
          </a:xfrm>
          <a:prstGeom prst="rect">
            <a:avLst/>
          </a:prstGeom>
        </p:spPr>
        <p:txBody>
          <a:bodyPr wrap="square">
            <a:spAutoFit/>
          </a:bodyPr>
          <a:lstStyle/>
          <a:p>
            <a:r>
              <a:rPr lang="el-GR" sz="1200" b="1" dirty="0">
                <a:solidFill>
                  <a:srgbClr val="00B0F0"/>
                </a:solidFill>
                <a:latin typeface="Arial" panose="020B0604020202020204" pitchFamily="34" charset="0"/>
                <a:ea typeface="Calibri" panose="020F0502020204030204" pitchFamily="34" charset="0"/>
              </a:rPr>
              <a:t>Πρέπει να κάνουμε τις μετακινήσεις μας με τα πόδια ή με ποδήλατο, όπου αυτό είναι φυσικά εφικτό, ώστε να μην γίνεται καύση βενζίνης και πετρελαίου για μετακινήσεις μικρών αποστάσεων. Ένα άλλος τρόπος είναι να χρησιμοποιούμε τις δημόσιες συγκοινωνίες όπως για παράδειγμα το λεωφορείο. Παρόλο που κι αυτό χρησιμοποιεί πετρέλαιο, μεταφέρει περισσότερα άτομα σε κάθε του διαδρομή με αποτέλεσμα </a:t>
            </a:r>
            <a:r>
              <a:rPr lang="el-GR" sz="1200" b="1" dirty="0" smtClean="0">
                <a:solidFill>
                  <a:srgbClr val="00B0F0"/>
                </a:solidFill>
                <a:latin typeface="Arial" panose="020B0604020202020204" pitchFamily="34" charset="0"/>
                <a:ea typeface="Calibri" panose="020F0502020204030204" pitchFamily="34" charset="0"/>
              </a:rPr>
              <a:t>οι </a:t>
            </a:r>
            <a:r>
              <a:rPr lang="el-GR" sz="1200" b="1" dirty="0">
                <a:solidFill>
                  <a:srgbClr val="00B0F0"/>
                </a:solidFill>
                <a:latin typeface="Arial" panose="020B0604020202020204" pitchFamily="34" charset="0"/>
                <a:ea typeface="Calibri" panose="020F0502020204030204" pitchFamily="34" charset="0"/>
              </a:rPr>
              <a:t>εκπομπές διοξειδίου του άνθρακα </a:t>
            </a:r>
            <a:r>
              <a:rPr lang="en-US" sz="1200" b="1" i="1" dirty="0" smtClean="0">
                <a:solidFill>
                  <a:srgbClr val="00B0F0"/>
                </a:solidFill>
                <a:latin typeface="Arial" panose="020B0604020202020204" pitchFamily="34" charset="0"/>
                <a:cs typeface="Arial" panose="020B0604020202020204" pitchFamily="34" charset="0"/>
              </a:rPr>
              <a:t>CO</a:t>
            </a:r>
            <a:r>
              <a:rPr lang="el-GR" sz="1200" b="1" i="1" baseline="-25000" dirty="0">
                <a:solidFill>
                  <a:srgbClr val="00B0F0"/>
                </a:solidFill>
                <a:latin typeface="Arial" panose="020B0604020202020204" pitchFamily="34" charset="0"/>
                <a:cs typeface="Arial" panose="020B0604020202020204" pitchFamily="34" charset="0"/>
              </a:rPr>
              <a:t>2</a:t>
            </a:r>
            <a:r>
              <a:rPr lang="en-US" sz="1200" b="1" i="1" dirty="0">
                <a:solidFill>
                  <a:srgbClr val="00B0F0"/>
                </a:solidFill>
                <a:latin typeface="Arial" panose="020B0604020202020204" pitchFamily="34" charset="0"/>
                <a:cs typeface="Arial" panose="020B0604020202020204" pitchFamily="34" charset="0"/>
              </a:rPr>
              <a:t> </a:t>
            </a:r>
            <a:r>
              <a:rPr lang="el-GR" sz="1200" b="1" dirty="0" smtClean="0">
                <a:solidFill>
                  <a:srgbClr val="00B0F0"/>
                </a:solidFill>
                <a:latin typeface="Arial" panose="020B0604020202020204" pitchFamily="34" charset="0"/>
                <a:ea typeface="Calibri" panose="020F0502020204030204" pitchFamily="34" charset="0"/>
              </a:rPr>
              <a:t>ανά </a:t>
            </a:r>
            <a:r>
              <a:rPr lang="el-GR" sz="1200" b="1" dirty="0">
                <a:solidFill>
                  <a:srgbClr val="00B0F0"/>
                </a:solidFill>
                <a:latin typeface="Arial" panose="020B0604020202020204" pitchFamily="34" charset="0"/>
                <a:ea typeface="Calibri" panose="020F0502020204030204" pitchFamily="34" charset="0"/>
              </a:rPr>
              <a:t>άτομο να είναι μειωμένες</a:t>
            </a:r>
            <a:endParaRPr lang="en-US" sz="1200" b="1" dirty="0">
              <a:solidFill>
                <a:srgbClr val="00B0F0"/>
              </a:solidFill>
              <a:latin typeface="Arial" panose="020B0604020202020204" pitchFamily="34" charset="0"/>
              <a:ea typeface="Calibri" panose="020F0502020204030204" pitchFamily="34" charset="0"/>
            </a:endParaRPr>
          </a:p>
        </p:txBody>
      </p:sp>
      <p:sp>
        <p:nvSpPr>
          <p:cNvPr id="17" name="Rectangle 16"/>
          <p:cNvSpPr/>
          <p:nvPr/>
        </p:nvSpPr>
        <p:spPr>
          <a:xfrm rot="351909">
            <a:off x="4690895" y="3297232"/>
            <a:ext cx="3218051" cy="2049920"/>
          </a:xfrm>
          <a:prstGeom prst="rect">
            <a:avLst/>
          </a:prstGeom>
        </p:spPr>
        <p:txBody>
          <a:bodyPr wrap="square">
            <a:spAutoFit/>
          </a:bodyPr>
          <a:lstStyle/>
          <a:p>
            <a:pPr>
              <a:lnSpc>
                <a:spcPct val="106000"/>
              </a:lnSpc>
              <a:spcAft>
                <a:spcPts val="800"/>
              </a:spcAft>
            </a:pPr>
            <a:r>
              <a:rPr lang="el-GR" sz="1200" b="1" dirty="0">
                <a:solidFill>
                  <a:srgbClr val="FF0000"/>
                </a:solidFill>
                <a:latin typeface="Arial" panose="020B0604020202020204" pitchFamily="34" charset="0"/>
                <a:ea typeface="Times New Roman" panose="02020603050405020304" pitchFamily="18" charset="0"/>
              </a:rPr>
              <a:t>Η αυξητική τάση των φθοριούχων </a:t>
            </a:r>
            <a:r>
              <a:rPr lang="el-GR" sz="1200" b="1" dirty="0" smtClean="0">
                <a:solidFill>
                  <a:srgbClr val="FF0000"/>
                </a:solidFill>
                <a:latin typeface="Arial" panose="020B0604020202020204" pitchFamily="34" charset="0"/>
                <a:ea typeface="Times New Roman" panose="02020603050405020304" pitchFamily="18" charset="0"/>
              </a:rPr>
              <a:t>αερίων </a:t>
            </a:r>
            <a:r>
              <a:rPr lang="el-GR" sz="1200" b="1" dirty="0">
                <a:solidFill>
                  <a:srgbClr val="FF0000"/>
                </a:solidFill>
                <a:latin typeface="Arial" panose="020B0604020202020204" pitchFamily="34" charset="0"/>
                <a:ea typeface="Times New Roman" panose="02020603050405020304" pitchFamily="18" charset="0"/>
              </a:rPr>
              <a:t>έχει τεράστια θερμαντική επίδραση, έως και </a:t>
            </a:r>
            <a:r>
              <a:rPr lang="el-GR" sz="1200" b="1" dirty="0" smtClean="0">
                <a:solidFill>
                  <a:srgbClr val="FF0000"/>
                </a:solidFill>
                <a:latin typeface="Arial" panose="020B0604020202020204" pitchFamily="34" charset="0"/>
                <a:ea typeface="Times New Roman" panose="02020603050405020304" pitchFamily="18" charset="0"/>
              </a:rPr>
              <a:t>23.000 φορές </a:t>
            </a:r>
            <a:r>
              <a:rPr lang="el-GR" sz="1200" b="1" dirty="0">
                <a:solidFill>
                  <a:srgbClr val="FF0000"/>
                </a:solidFill>
                <a:latin typeface="Arial" panose="020B0604020202020204" pitchFamily="34" charset="0"/>
                <a:ea typeface="Times New Roman" panose="02020603050405020304" pitchFamily="18" charset="0"/>
              </a:rPr>
              <a:t>μεγαλύτερη από αυτή του CO</a:t>
            </a:r>
            <a:r>
              <a:rPr lang="el-GR" sz="1200" b="1" baseline="-25000" dirty="0">
                <a:solidFill>
                  <a:srgbClr val="FF0000"/>
                </a:solidFill>
                <a:latin typeface="Arial" panose="020B0604020202020204" pitchFamily="34" charset="0"/>
                <a:ea typeface="Times New Roman" panose="02020603050405020304" pitchFamily="18" charset="0"/>
              </a:rPr>
              <a:t>2</a:t>
            </a:r>
            <a:r>
              <a:rPr lang="el-GR" sz="1200" b="1" dirty="0">
                <a:solidFill>
                  <a:srgbClr val="FF0000"/>
                </a:solidFill>
                <a:latin typeface="Arial" panose="020B0604020202020204" pitchFamily="34" charset="0"/>
                <a:ea typeface="Times New Roman" panose="02020603050405020304" pitchFamily="18" charset="0"/>
              </a:rPr>
              <a:t>. Τα φθοριούχα αέρια αποδεδειγμένα </a:t>
            </a:r>
            <a:r>
              <a:rPr lang="el-GR" sz="1200" b="1" dirty="0" smtClean="0">
                <a:solidFill>
                  <a:srgbClr val="FF0000"/>
                </a:solidFill>
                <a:latin typeface="Arial" panose="020B0604020202020204" pitchFamily="34" charset="0"/>
                <a:ea typeface="Times New Roman" panose="02020603050405020304" pitchFamily="18" charset="0"/>
              </a:rPr>
              <a:t>συμβάλλουν τουλάχιστον </a:t>
            </a:r>
            <a:r>
              <a:rPr lang="el-GR" sz="1200" b="1" dirty="0">
                <a:solidFill>
                  <a:srgbClr val="FF0000"/>
                </a:solidFill>
                <a:latin typeface="Arial" panose="020B0604020202020204" pitchFamily="34" charset="0"/>
                <a:ea typeface="Times New Roman" panose="02020603050405020304" pitchFamily="18" charset="0"/>
              </a:rPr>
              <a:t>κατά 5% στην επιτάχυνση </a:t>
            </a:r>
            <a:r>
              <a:rPr lang="el-GR" sz="1200" b="1" dirty="0" smtClean="0">
                <a:solidFill>
                  <a:srgbClr val="FF0000"/>
                </a:solidFill>
                <a:latin typeface="Arial" panose="020B0604020202020204" pitchFamily="34" charset="0"/>
                <a:ea typeface="Times New Roman" panose="02020603050405020304" pitchFamily="18" charset="0"/>
              </a:rPr>
              <a:t>των κλιματικών </a:t>
            </a:r>
            <a:r>
              <a:rPr lang="el-GR" sz="1200" b="1" dirty="0">
                <a:solidFill>
                  <a:srgbClr val="FF0000"/>
                </a:solidFill>
                <a:latin typeface="Arial" panose="020B0604020202020204" pitchFamily="34" charset="0"/>
                <a:ea typeface="Times New Roman" panose="02020603050405020304" pitchFamily="18" charset="0"/>
              </a:rPr>
              <a:t>αλλαγών και βρίσκονται κυρίως σε συστήματα ψύξης και κλιματισμού, στα ψυγεία, στα συστήματα πυρόσβεσης και στον μονωτικό αφρό.</a:t>
            </a:r>
            <a:endParaRPr lang="en-US" sz="1200" b="1" dirty="0">
              <a:solidFill>
                <a:srgbClr val="FF0000"/>
              </a:solidFill>
              <a:effectLst/>
              <a:latin typeface="Times New Roman" panose="02020603050405020304" pitchFamily="18" charset="0"/>
              <a:ea typeface="Times New Roman" panose="02020603050405020304" pitchFamily="18" charset="0"/>
            </a:endParaRPr>
          </a:p>
        </p:txBody>
      </p:sp>
      <p:sp>
        <p:nvSpPr>
          <p:cNvPr id="18" name="Rectangle 17"/>
          <p:cNvSpPr/>
          <p:nvPr/>
        </p:nvSpPr>
        <p:spPr>
          <a:xfrm rot="404191">
            <a:off x="290956" y="6667429"/>
            <a:ext cx="3755097" cy="2873415"/>
          </a:xfrm>
          <a:prstGeom prst="rect">
            <a:avLst/>
          </a:prstGeom>
        </p:spPr>
        <p:txBody>
          <a:bodyPr wrap="square">
            <a:spAutoFit/>
          </a:bodyPr>
          <a:lstStyle/>
          <a:p>
            <a:pPr lvl="0"/>
            <a:r>
              <a:rPr lang="el-GR" sz="1200" b="1" dirty="0">
                <a:solidFill>
                  <a:srgbClr val="FFFF00"/>
                </a:solidFill>
                <a:latin typeface="Arial" panose="020B0604020202020204" pitchFamily="34" charset="0"/>
                <a:ea typeface="Times New Roman" panose="02020603050405020304" pitchFamily="18" charset="0"/>
              </a:rPr>
              <a:t>Ένα μεγάλο μέρος της επιφάνειας της γης είναι καλυμμένο με δάση, πολύτιμο πόρο για τον άνθρωπο, τη βιοποικιλότητα, τις </a:t>
            </a:r>
            <a:r>
              <a:rPr lang="el-GR" sz="1100" b="1" dirty="0">
                <a:solidFill>
                  <a:srgbClr val="FFFF00"/>
                </a:solidFill>
                <a:latin typeface="Arial" panose="020B0604020202020204" pitchFamily="34" charset="0"/>
                <a:ea typeface="Times New Roman" panose="02020603050405020304" pitchFamily="18" charset="0"/>
              </a:rPr>
              <a:t>εδαφικές</a:t>
            </a:r>
            <a:r>
              <a:rPr lang="el-GR" sz="1200" b="1" dirty="0">
                <a:solidFill>
                  <a:srgbClr val="FFFF00"/>
                </a:solidFill>
                <a:latin typeface="Arial" panose="020B0604020202020204" pitchFamily="34" charset="0"/>
                <a:ea typeface="Times New Roman" panose="02020603050405020304" pitchFamily="18" charset="0"/>
              </a:rPr>
              <a:t> και υδατικές συνθήκες και την κατάσταση της </a:t>
            </a:r>
            <a:r>
              <a:rPr lang="el-GR" sz="1200" b="1" dirty="0" smtClean="0">
                <a:solidFill>
                  <a:srgbClr val="FFFF00"/>
                </a:solidFill>
                <a:latin typeface="Arial" panose="020B0604020202020204" pitchFamily="34" charset="0"/>
                <a:ea typeface="Times New Roman" panose="02020603050405020304" pitchFamily="18" charset="0"/>
              </a:rPr>
              <a:t>ατμόσφαιρας. </a:t>
            </a:r>
          </a:p>
          <a:p>
            <a:pPr lvl="0"/>
            <a:r>
              <a:rPr lang="el-GR" sz="1200" b="1" dirty="0">
                <a:solidFill>
                  <a:srgbClr val="FFFF00"/>
                </a:solidFill>
                <a:latin typeface="Arial" panose="020B0604020202020204" pitchFamily="34" charset="0"/>
                <a:ea typeface="Times New Roman" panose="02020603050405020304" pitchFamily="18" charset="0"/>
              </a:rPr>
              <a:t> </a:t>
            </a:r>
            <a:r>
              <a:rPr lang="el-GR" sz="1200" b="1" i="1" dirty="0">
                <a:solidFill>
                  <a:srgbClr val="FFFF00"/>
                </a:solidFill>
                <a:latin typeface="Arial" panose="020B0604020202020204" pitchFamily="34" charset="0"/>
                <a:cs typeface="Arial" panose="020B0604020202020204" pitchFamily="34" charset="0"/>
              </a:rPr>
              <a:t>Τ</a:t>
            </a:r>
            <a:r>
              <a:rPr lang="el-GR" sz="1200" b="1" i="1" dirty="0" smtClean="0">
                <a:solidFill>
                  <a:srgbClr val="FFFF00"/>
                </a:solidFill>
                <a:latin typeface="Arial" panose="020B0604020202020204" pitchFamily="34" charset="0"/>
                <a:cs typeface="Arial" panose="020B0604020202020204" pitchFamily="34" charset="0"/>
              </a:rPr>
              <a:t>α </a:t>
            </a:r>
            <a:r>
              <a:rPr lang="el-GR" sz="1200" b="1" i="1" dirty="0">
                <a:solidFill>
                  <a:srgbClr val="FFFF00"/>
                </a:solidFill>
                <a:latin typeface="Arial" panose="020B0604020202020204" pitchFamily="34" charset="0"/>
                <a:cs typeface="Arial" panose="020B0604020202020204" pitchFamily="34" charset="0"/>
              </a:rPr>
              <a:t>δέντρα συμβάλλουν στη ρύθμιση του κλίματος διότι απορροφούν το </a:t>
            </a:r>
            <a:r>
              <a:rPr lang="en-US" sz="1200" b="1" i="1" dirty="0">
                <a:solidFill>
                  <a:srgbClr val="FFFF00"/>
                </a:solidFill>
                <a:latin typeface="Arial" panose="020B0604020202020204" pitchFamily="34" charset="0"/>
                <a:cs typeface="Arial" panose="020B0604020202020204" pitchFamily="34" charset="0"/>
              </a:rPr>
              <a:t>CO</a:t>
            </a:r>
            <a:r>
              <a:rPr lang="el-GR" sz="1200" b="1" i="1" baseline="-25000" dirty="0">
                <a:solidFill>
                  <a:srgbClr val="FFFF00"/>
                </a:solidFill>
                <a:latin typeface="Arial" panose="020B0604020202020204" pitchFamily="34" charset="0"/>
                <a:cs typeface="Arial" panose="020B0604020202020204" pitchFamily="34" charset="0"/>
              </a:rPr>
              <a:t>2</a:t>
            </a:r>
            <a:r>
              <a:rPr lang="en-US" sz="1200" b="1" i="1" dirty="0">
                <a:solidFill>
                  <a:srgbClr val="FFFF00"/>
                </a:solidFill>
                <a:latin typeface="Arial" panose="020B0604020202020204" pitchFamily="34" charset="0"/>
                <a:cs typeface="Arial" panose="020B0604020202020204" pitchFamily="34" charset="0"/>
              </a:rPr>
              <a:t> </a:t>
            </a:r>
            <a:r>
              <a:rPr lang="el-GR" sz="1200" b="1" i="1" dirty="0">
                <a:solidFill>
                  <a:srgbClr val="FFFF00"/>
                </a:solidFill>
                <a:latin typeface="Arial" panose="020B0604020202020204" pitchFamily="34" charset="0"/>
                <a:cs typeface="Arial" panose="020B0604020202020204" pitchFamily="34" charset="0"/>
              </a:rPr>
              <a:t>από την ατμόσφαιρα. Συνεπώς, όταν μειώνονται, χάνεται αυτό το θετικό αποτέλεσμα και ο άνθρακας που θα αποθηκευόταν σ' αυτά ελευθερώνεται </a:t>
            </a:r>
            <a:r>
              <a:rPr lang="el-GR" sz="1200" b="1" i="1" dirty="0" smtClean="0">
                <a:solidFill>
                  <a:srgbClr val="FFFF00"/>
                </a:solidFill>
                <a:latin typeface="Arial" panose="020B0604020202020204" pitchFamily="34" charset="0"/>
                <a:cs typeface="Arial" panose="020B0604020202020204" pitchFamily="34" charset="0"/>
              </a:rPr>
              <a:t>στην ατμόσφαιρα</a:t>
            </a:r>
            <a:r>
              <a:rPr lang="el-GR" sz="1200" b="1" i="1" dirty="0">
                <a:solidFill>
                  <a:srgbClr val="FFFF00"/>
                </a:solidFill>
                <a:latin typeface="Arial" panose="020B0604020202020204" pitchFamily="34" charset="0"/>
                <a:cs typeface="Arial" panose="020B0604020202020204" pitchFamily="34" charset="0"/>
              </a:rPr>
              <a:t>, επιδεινώνοντας το φαινόμενο του θερμοκηπίου.</a:t>
            </a:r>
            <a:endParaRPr lang="el-GR" sz="1200" dirty="0">
              <a:solidFill>
                <a:srgbClr val="FFFF00"/>
              </a:solidFill>
              <a:latin typeface="Arial" panose="020B0604020202020204" pitchFamily="34" charset="0"/>
              <a:cs typeface="Arial" panose="020B0604020202020204" pitchFamily="34" charset="0"/>
            </a:endParaRPr>
          </a:p>
          <a:p>
            <a:r>
              <a:rPr lang="el-GR" sz="1200" b="1" i="1" dirty="0">
                <a:solidFill>
                  <a:schemeClr val="bg1"/>
                </a:solidFill>
                <a:latin typeface="Arial" panose="020B0604020202020204" pitchFamily="34" charset="0"/>
                <a:cs typeface="Arial" panose="020B0604020202020204" pitchFamily="34" charset="0"/>
              </a:rPr>
              <a:t> </a:t>
            </a:r>
            <a:endParaRPr lang="el-GR" sz="1200" dirty="0">
              <a:solidFill>
                <a:schemeClr val="bg1"/>
              </a:solidFill>
              <a:latin typeface="Arial" panose="020B0604020202020204" pitchFamily="34" charset="0"/>
              <a:cs typeface="Arial" panose="020B0604020202020204" pitchFamily="34" charset="0"/>
            </a:endParaRPr>
          </a:p>
          <a:p>
            <a:pPr algn="ctr"/>
            <a:endParaRPr lang="en-US" sz="1200" b="1" dirty="0">
              <a:solidFill>
                <a:srgbClr val="C00000"/>
              </a:solidFill>
              <a:latin typeface="Times New Roman" panose="02020603050405020304" pitchFamily="18" charset="0"/>
              <a:ea typeface="Times New Roman" panose="02020603050405020304" pitchFamily="18" charset="0"/>
            </a:endParaRPr>
          </a:p>
          <a:p>
            <a:pPr algn="ctr">
              <a:lnSpc>
                <a:spcPct val="106000"/>
              </a:lnSpc>
              <a:spcAft>
                <a:spcPts val="800"/>
              </a:spcAft>
            </a:pPr>
            <a:r>
              <a:rPr lang="el-GR" sz="1200" b="1" dirty="0">
                <a:solidFill>
                  <a:srgbClr val="C00000"/>
                </a:solidFill>
                <a:latin typeface="Arial" panose="020B0604020202020204" pitchFamily="34" charset="0"/>
                <a:ea typeface="Times New Roman" panose="02020603050405020304" pitchFamily="18" charset="0"/>
              </a:rPr>
              <a:t> </a:t>
            </a:r>
            <a:endParaRPr lang="en-US" sz="1200" b="1" dirty="0">
              <a:solidFill>
                <a:srgbClr val="C00000"/>
              </a:solidFill>
              <a:effectLst/>
              <a:latin typeface="Times New Roman" panose="02020603050405020304" pitchFamily="18" charset="0"/>
              <a:ea typeface="Times New Roman" panose="02020603050405020304" pitchFamily="18" charset="0"/>
            </a:endParaRPr>
          </a:p>
        </p:txBody>
      </p:sp>
      <p:sp>
        <p:nvSpPr>
          <p:cNvPr id="19" name="Rectangle 18"/>
          <p:cNvSpPr/>
          <p:nvPr/>
        </p:nvSpPr>
        <p:spPr>
          <a:xfrm rot="334097">
            <a:off x="3808370" y="5397668"/>
            <a:ext cx="4450171" cy="1827744"/>
          </a:xfrm>
          <a:prstGeom prst="rect">
            <a:avLst/>
          </a:prstGeom>
        </p:spPr>
        <p:txBody>
          <a:bodyPr wrap="square">
            <a:spAutoFit/>
          </a:bodyPr>
          <a:lstStyle/>
          <a:p>
            <a:pPr>
              <a:spcBef>
                <a:spcPts val="600"/>
              </a:spcBef>
              <a:spcAft>
                <a:spcPts val="600"/>
              </a:spcAft>
            </a:pPr>
            <a:r>
              <a:rPr lang="el-GR" sz="1200" b="1" dirty="0">
                <a:solidFill>
                  <a:srgbClr val="FFC000"/>
                </a:solidFill>
                <a:latin typeface="Arial" panose="020B0604020202020204" pitchFamily="34" charset="0"/>
                <a:ea typeface="Times New Roman" panose="02020603050405020304" pitchFamily="18" charset="0"/>
              </a:rPr>
              <a:t>Τα φωτοβολταϊκά συστήματα απορροφούν φωτόνια από την ηλιακή ακτινοβολία και παράγουν ηλεκτρισμό. Λόγω του ότι χρησιμοποιούν τον ήλιο για να παραχθεί ενέργεια, δεν επιβαρύνεται το περιβάλλον αφού δεν παράγεται διοξείδιο του άνθρακα, με αποτέλεσμα  το φαινόμενο του θερμοκηπίου να μην χειροτερεύει. </a:t>
            </a:r>
            <a:r>
              <a:rPr lang="el-GR" sz="1200" b="1" dirty="0" smtClean="0">
                <a:solidFill>
                  <a:srgbClr val="FFC000"/>
                </a:solidFill>
                <a:latin typeface="Arial" panose="020B0604020202020204" pitchFamily="34" charset="0"/>
                <a:ea typeface="Times New Roman" panose="02020603050405020304" pitchFamily="18" charset="0"/>
              </a:rPr>
              <a:t>Τα </a:t>
            </a:r>
            <a:r>
              <a:rPr lang="el-GR" sz="1200" b="1" dirty="0">
                <a:solidFill>
                  <a:srgbClr val="FFC000"/>
                </a:solidFill>
                <a:latin typeface="Arial" panose="020B0604020202020204" pitchFamily="34" charset="0"/>
                <a:ea typeface="Times New Roman" panose="02020603050405020304" pitchFamily="18" charset="0"/>
              </a:rPr>
              <a:t>φωτοβολταϊκά ανήκουν στη κατηγορία των Ανανεώσιμων Πηγών Ενέργειας</a:t>
            </a:r>
            <a:r>
              <a:rPr lang="el-GR" sz="1200" b="1" dirty="0" smtClean="0">
                <a:solidFill>
                  <a:srgbClr val="FFC000"/>
                </a:solidFill>
                <a:latin typeface="Arial" panose="020B0604020202020204" pitchFamily="34" charset="0"/>
                <a:ea typeface="Times New Roman" panose="02020603050405020304" pitchFamily="18" charset="0"/>
              </a:rPr>
              <a:t>.</a:t>
            </a:r>
            <a:endParaRPr lang="en-US" sz="1200" b="1" dirty="0">
              <a:solidFill>
                <a:srgbClr val="FFC000"/>
              </a:solidFill>
              <a:latin typeface="Times New Roman" panose="02020603050405020304" pitchFamily="18" charset="0"/>
              <a:ea typeface="Times New Roman" panose="02020603050405020304" pitchFamily="18" charset="0"/>
            </a:endParaRPr>
          </a:p>
          <a:p>
            <a:pPr>
              <a:lnSpc>
                <a:spcPct val="107000"/>
              </a:lnSpc>
              <a:spcAft>
                <a:spcPts val="800"/>
              </a:spcAft>
            </a:pPr>
            <a:r>
              <a:rPr lang="el-GR" sz="1100" dirty="0">
                <a:solidFill>
                  <a:srgbClr val="800080"/>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rgbClr val="80008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6"/>
          <a:stretch>
            <a:fillRect/>
          </a:stretch>
        </p:blipFill>
        <p:spPr>
          <a:xfrm>
            <a:off x="6646692" y="2298013"/>
            <a:ext cx="1291884" cy="1089591"/>
          </a:xfrm>
          <a:prstGeom prst="rect">
            <a:avLst/>
          </a:prstGeom>
        </p:spPr>
      </p:pic>
      <p:pic>
        <p:nvPicPr>
          <p:cNvPr id="22" name="Picture 21"/>
          <p:cNvPicPr>
            <a:picLocks noChangeAspect="1"/>
          </p:cNvPicPr>
          <p:nvPr/>
        </p:nvPicPr>
        <p:blipFill>
          <a:blip r:embed="rId7"/>
          <a:stretch>
            <a:fillRect/>
          </a:stretch>
        </p:blipFill>
        <p:spPr>
          <a:xfrm>
            <a:off x="5200479" y="2195736"/>
            <a:ext cx="1304925" cy="868369"/>
          </a:xfrm>
          <a:prstGeom prst="rect">
            <a:avLst/>
          </a:prstGeom>
        </p:spPr>
      </p:pic>
      <p:pic>
        <p:nvPicPr>
          <p:cNvPr id="23" name="Picture 22" descr="Image result for trees planti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481" y="8924926"/>
            <a:ext cx="2940631" cy="1638300"/>
          </a:xfrm>
          <a:prstGeom prst="rect">
            <a:avLst/>
          </a:prstGeom>
          <a:noFill/>
          <a:ln>
            <a:noFill/>
          </a:ln>
        </p:spPr>
      </p:pic>
      <p:sp>
        <p:nvSpPr>
          <p:cNvPr id="24" name="Rectangle 23"/>
          <p:cNvSpPr/>
          <p:nvPr/>
        </p:nvSpPr>
        <p:spPr>
          <a:xfrm rot="325219">
            <a:off x="4927019" y="7907705"/>
            <a:ext cx="2820315" cy="3211970"/>
          </a:xfrm>
          <a:prstGeom prst="rect">
            <a:avLst/>
          </a:prstGeom>
        </p:spPr>
        <p:txBody>
          <a:bodyPr wrap="square">
            <a:spAutoFit/>
          </a:bodyPr>
          <a:lstStyle/>
          <a:p>
            <a:endParaRPr lang="el-GR" sz="1200" b="1" dirty="0" smtClean="0">
              <a:solidFill>
                <a:schemeClr val="accent4">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r>
              <a:rPr lang="en-US" sz="1100" b="1" dirty="0" smtClean="0">
                <a:solidFill>
                  <a:srgbClr val="CCFFCC"/>
                </a:solidFill>
                <a:latin typeface="Arial" panose="020B0604020202020204" pitchFamily="34" charset="0"/>
                <a:cs typeface="Arial" panose="020B0604020202020204" pitchFamily="34" charset="0"/>
              </a:rPr>
              <a:t>H </a:t>
            </a:r>
            <a:r>
              <a:rPr lang="el-GR" sz="1100" b="1" dirty="0" smtClean="0">
                <a:solidFill>
                  <a:srgbClr val="CCFFCC"/>
                </a:solidFill>
                <a:latin typeface="Arial" panose="020B0604020202020204" pitchFamily="34" charset="0"/>
                <a:cs typeface="Arial" panose="020B0604020202020204" pitchFamily="34" charset="0"/>
              </a:rPr>
              <a:t>ανακύκλωση </a:t>
            </a:r>
            <a:r>
              <a:rPr lang="el-GR" sz="1100" b="1" dirty="0">
                <a:solidFill>
                  <a:srgbClr val="CCFFCC"/>
                </a:solidFill>
                <a:latin typeface="Arial" panose="020B0604020202020204" pitchFamily="34" charset="0"/>
                <a:cs typeface="Arial" panose="020B0604020202020204" pitchFamily="34" charset="0"/>
              </a:rPr>
              <a:t>υλικών αντί της παραγωγής τους από πρώτες ύλες απαιτεί λιγότερη ενέργεια και επομένως εκπέμπονται και μικρότερες ποσότητες διοξειδίου του άνθρακα (CO2)στην ατμόσφαιρα. </a:t>
            </a:r>
          </a:p>
          <a:p>
            <a:r>
              <a:rPr lang="el-GR" sz="1100" b="1" dirty="0">
                <a:solidFill>
                  <a:srgbClr val="CCFFCC"/>
                </a:solidFill>
                <a:latin typeface="Arial" panose="020B0604020202020204" pitchFamily="34" charset="0"/>
                <a:cs typeface="Arial" panose="020B0604020202020204" pitchFamily="34" charset="0"/>
              </a:rPr>
              <a:t>Η διαχείριση των αποβλήτων συνδέεται άμεσα με την κλιματική </a:t>
            </a:r>
            <a:r>
              <a:rPr lang="el-GR" sz="1100" b="1" dirty="0" smtClean="0">
                <a:solidFill>
                  <a:srgbClr val="CCFFCC"/>
                </a:solidFill>
                <a:latin typeface="Arial" panose="020B0604020202020204" pitchFamily="34" charset="0"/>
                <a:cs typeface="Arial" panose="020B0604020202020204" pitchFamily="34" charset="0"/>
              </a:rPr>
              <a:t>αλλαγή</a:t>
            </a:r>
            <a:r>
              <a:rPr lang="en-US" sz="1100" b="1" dirty="0" smtClean="0">
                <a:solidFill>
                  <a:srgbClr val="CCFFCC"/>
                </a:solidFill>
                <a:latin typeface="Arial" panose="020B0604020202020204" pitchFamily="34" charset="0"/>
                <a:cs typeface="Arial" panose="020B0604020202020204" pitchFamily="34" charset="0"/>
              </a:rPr>
              <a:t>.A</a:t>
            </a:r>
            <a:r>
              <a:rPr lang="el-GR" sz="1100" b="1" dirty="0" smtClean="0">
                <a:solidFill>
                  <a:srgbClr val="CCFFCC"/>
                </a:solidFill>
                <a:latin typeface="Arial" panose="020B0604020202020204" pitchFamily="34" charset="0"/>
                <a:cs typeface="Arial" panose="020B0604020202020204" pitchFamily="34" charset="0"/>
              </a:rPr>
              <a:t>πόβλητα </a:t>
            </a:r>
            <a:r>
              <a:rPr lang="el-GR" sz="1100" b="1" dirty="0">
                <a:solidFill>
                  <a:srgbClr val="CCFFCC"/>
                </a:solidFill>
                <a:latin typeface="Arial" panose="020B0604020202020204" pitchFamily="34" charset="0"/>
                <a:cs typeface="Arial" panose="020B0604020202020204" pitchFamily="34" charset="0"/>
              </a:rPr>
              <a:t>που αντί να ανακυκλώνονται καταλήγουν σε ΧΥΤΑ, κατά την αποσύνθεσή τους εκπέμπουν μεθάνιο, ένα αέριο του θερμοκηπίου 25 φορές ισχυρότερο από το διοξείδιο του άνθρακα.</a:t>
            </a:r>
          </a:p>
          <a:p>
            <a:endParaRPr lang="el-GR" sz="1200" b="1" dirty="0" smtClean="0">
              <a:solidFill>
                <a:srgbClr val="CCFFCC"/>
              </a:solidFill>
              <a:latin typeface="Arial" panose="020B0604020202020204" pitchFamily="34" charset="0"/>
              <a:ea typeface="Times New Roman" panose="02020603050405020304" pitchFamily="18" charset="0"/>
              <a:cs typeface="Arial" panose="020B0604020202020204" pitchFamily="34" charset="0"/>
            </a:endParaRPr>
          </a:p>
          <a:p>
            <a:pPr algn="ctr"/>
            <a:endParaRPr 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06000"/>
              </a:lnSpc>
              <a:spcAft>
                <a:spcPts val="800"/>
              </a:spcAft>
            </a:pPr>
            <a:r>
              <a:rPr lang="el-GR" sz="1200" b="1" dirty="0">
                <a:solidFill>
                  <a:srgbClr val="C00000"/>
                </a:solidFill>
                <a:latin typeface="Arial" panose="020B0604020202020204" pitchFamily="34" charset="0"/>
                <a:ea typeface="Times New Roman" panose="02020603050405020304" pitchFamily="18" charset="0"/>
              </a:rPr>
              <a:t> </a:t>
            </a:r>
            <a:endParaRPr lang="en-US" sz="1200" b="1"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1679796" y="62632"/>
            <a:ext cx="6549804" cy="1200329"/>
          </a:xfrm>
          <a:prstGeom prst="rect">
            <a:avLst/>
          </a:prstGeom>
          <a:noFill/>
        </p:spPr>
        <p:txBody>
          <a:bodyPr wrap="square" rtlCol="0">
            <a:spAutoFit/>
          </a:bodyPr>
          <a:lstStyle/>
          <a:p>
            <a:r>
              <a:rPr lang="el-GR" sz="2400" b="1" dirty="0" smtClean="0">
                <a:solidFill>
                  <a:srgbClr val="FFFF00"/>
                </a:solidFill>
                <a:latin typeface="Arial" panose="020B0604020202020204" pitchFamily="34" charset="0"/>
                <a:cs typeface="Arial" panose="020B0604020202020204" pitchFamily="34" charset="0"/>
              </a:rPr>
              <a:t>ΔΡΑΣΕ </a:t>
            </a:r>
            <a:r>
              <a:rPr lang="en-US" sz="2400" b="1" dirty="0" smtClean="0">
                <a:solidFill>
                  <a:srgbClr val="FFFF00"/>
                </a:solidFill>
                <a:latin typeface="Arial" panose="020B0604020202020204" pitchFamily="34" charset="0"/>
                <a:cs typeface="Arial" panose="020B0604020202020204" pitchFamily="34" charset="0"/>
              </a:rPr>
              <a:t> </a:t>
            </a:r>
            <a:r>
              <a:rPr lang="el-GR" sz="2400" b="1" dirty="0" smtClean="0">
                <a:solidFill>
                  <a:srgbClr val="FFFF00"/>
                </a:solidFill>
                <a:latin typeface="Arial" panose="020B0604020202020204" pitchFamily="34" charset="0"/>
                <a:cs typeface="Arial" panose="020B0604020202020204" pitchFamily="34" charset="0"/>
              </a:rPr>
              <a:t>ΤΩΡΑ !!!</a:t>
            </a:r>
          </a:p>
          <a:p>
            <a:r>
              <a:rPr lang="el-GR" sz="2400" b="1" dirty="0" smtClean="0">
                <a:solidFill>
                  <a:srgbClr val="FFFF00"/>
                </a:solidFill>
                <a:latin typeface="Arial" panose="020B0604020202020204" pitchFamily="34" charset="0"/>
                <a:cs typeface="Arial" panose="020B0604020202020204" pitchFamily="34" charset="0"/>
              </a:rPr>
              <a:t>ΜΠΟΡΕΙΣ ΝΑ ΜΕΙΩΣΕΙΣ ΤΟ ΦΑΙΝΟΜΕΝΟ ΤΟΥ ΘΕΡΜΟΚΗΠΙΟΥ</a:t>
            </a:r>
            <a:endParaRPr lang="el-GR" sz="2400" b="1" dirty="0">
              <a:solidFill>
                <a:srgbClr val="FFFF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387" y="66675"/>
            <a:ext cx="1383055" cy="105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97658" y="7943850"/>
            <a:ext cx="2493767" cy="369332"/>
          </a:xfrm>
          <a:prstGeom prst="rect">
            <a:avLst/>
          </a:prstGeom>
          <a:noFill/>
        </p:spPr>
        <p:txBody>
          <a:bodyPr wrap="square" rtlCol="0">
            <a:spAutoFit/>
          </a:bodyPr>
          <a:lstStyle/>
          <a:p>
            <a:endParaRPr lang="el-GR" dirty="0"/>
          </a:p>
        </p:txBody>
      </p: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41941">
            <a:off x="4844599" y="6865506"/>
            <a:ext cx="249376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9796" y="5353050"/>
            <a:ext cx="184731" cy="369332"/>
          </a:xfrm>
          <a:prstGeom prst="rect">
            <a:avLst/>
          </a:prstGeom>
          <a:noFill/>
        </p:spPr>
        <p:txBody>
          <a:bodyPr wrap="none" rtlCol="0">
            <a:spAutoFit/>
          </a:bodyPr>
          <a:lstStyle/>
          <a:p>
            <a:endParaRPr lang="el-GR" dirty="0"/>
          </a:p>
        </p:txBody>
      </p:sp>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773" y="5191841"/>
            <a:ext cx="2891461" cy="107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33800" y="10563226"/>
            <a:ext cx="4495800" cy="584775"/>
          </a:xfrm>
          <a:prstGeom prst="rect">
            <a:avLst/>
          </a:prstGeom>
          <a:noFill/>
        </p:spPr>
        <p:txBody>
          <a:bodyPr wrap="square" rtlCol="0">
            <a:spAutoFit/>
          </a:bodyPr>
          <a:lstStyle/>
          <a:p>
            <a:r>
              <a:rPr lang="el-GR" sz="800" b="1" u="sng" dirty="0" smtClean="0">
                <a:solidFill>
                  <a:schemeClr val="bg1"/>
                </a:solidFill>
                <a:latin typeface="Arial" panose="020B0604020202020204" pitchFamily="34" charset="0"/>
                <a:cs typeface="Arial" panose="020B0604020202020204" pitchFamily="34" charset="0"/>
              </a:rPr>
              <a:t>ΜΑΘΗΤΙΚΗ ΟΜΑΔΑ </a:t>
            </a:r>
            <a:r>
              <a:rPr lang="en-US" sz="800" b="1" dirty="0" smtClean="0">
                <a:solidFill>
                  <a:schemeClr val="bg1"/>
                </a:solidFill>
                <a:latin typeface="Arial" panose="020B0604020202020204" pitchFamily="34" charset="0"/>
                <a:cs typeface="Arial" panose="020B0604020202020204" pitchFamily="34" charset="0"/>
              </a:rPr>
              <a:t>:</a:t>
            </a:r>
            <a:r>
              <a:rPr lang="el-GR" sz="800" b="1" dirty="0" smtClean="0">
                <a:solidFill>
                  <a:schemeClr val="bg1"/>
                </a:solidFill>
                <a:latin typeface="Arial" panose="020B0604020202020204" pitchFamily="34" charset="0"/>
                <a:cs typeface="Arial" panose="020B0604020202020204" pitchFamily="34" charset="0"/>
              </a:rPr>
              <a:t>Γιολάντα  Παναγή, Ηλιάνα  Ταπεινού, Νάγια Καραγιαννίδου</a:t>
            </a:r>
          </a:p>
          <a:p>
            <a:r>
              <a:rPr lang="el-GR" sz="800" b="1" dirty="0">
                <a:solidFill>
                  <a:schemeClr val="bg1"/>
                </a:solidFill>
                <a:latin typeface="Arial" panose="020B0604020202020204" pitchFamily="34" charset="0"/>
                <a:cs typeface="Arial" panose="020B0604020202020204" pitchFamily="34" charset="0"/>
              </a:rPr>
              <a:t> </a:t>
            </a:r>
            <a:r>
              <a:rPr lang="el-GR" sz="800" b="1" dirty="0" smtClean="0">
                <a:solidFill>
                  <a:schemeClr val="bg1"/>
                </a:solidFill>
                <a:latin typeface="Arial" panose="020B0604020202020204" pitchFamily="34" charset="0"/>
                <a:cs typeface="Arial" panose="020B0604020202020204" pitchFamily="34" charset="0"/>
              </a:rPr>
              <a:t>                                   Αλέξιος   Λουκά, Μιχάλης Ποιητάρης</a:t>
            </a:r>
          </a:p>
          <a:p>
            <a:r>
              <a:rPr lang="el-GR" sz="800" b="1" u="sng" dirty="0" smtClean="0">
                <a:solidFill>
                  <a:schemeClr val="bg1"/>
                </a:solidFill>
                <a:latin typeface="Arial" panose="020B0604020202020204" pitchFamily="34" charset="0"/>
                <a:cs typeface="Arial" panose="020B0604020202020204" pitchFamily="34" charset="0"/>
              </a:rPr>
              <a:t>ΥΠΕΥΘΥΝΕΣ ΚΑΘΗΓΗΤΡΙΕΣ</a:t>
            </a:r>
            <a:r>
              <a:rPr lang="en-US" sz="800" b="1" dirty="0" smtClean="0">
                <a:solidFill>
                  <a:schemeClr val="bg1"/>
                </a:solidFill>
                <a:latin typeface="Arial" panose="020B0604020202020204" pitchFamily="34" charset="0"/>
                <a:cs typeface="Arial" panose="020B0604020202020204" pitchFamily="34" charset="0"/>
              </a:rPr>
              <a:t>:</a:t>
            </a:r>
            <a:r>
              <a:rPr lang="el-GR" sz="800" b="1" dirty="0" smtClean="0">
                <a:solidFill>
                  <a:schemeClr val="bg1"/>
                </a:solidFill>
                <a:latin typeface="Arial" panose="020B0604020202020204" pitchFamily="34" charset="0"/>
                <a:cs typeface="Arial" panose="020B0604020202020204" pitchFamily="34" charset="0"/>
              </a:rPr>
              <a:t> Αιμιλία  Αμιαντίτου , Ξένια Ρούσου</a:t>
            </a:r>
          </a:p>
          <a:p>
            <a:endParaRPr lang="el-GR" sz="800" b="1" dirty="0">
              <a:solidFill>
                <a:srgbClr val="92D050"/>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04150" y="9037196"/>
            <a:ext cx="1257300" cy="1218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9481" y="10655204"/>
            <a:ext cx="3324292" cy="338554"/>
          </a:xfrm>
          <a:prstGeom prst="rect">
            <a:avLst/>
          </a:prstGeom>
          <a:noFill/>
        </p:spPr>
        <p:txBody>
          <a:bodyPr wrap="square" rtlCol="0">
            <a:spAutoFit/>
          </a:bodyPr>
          <a:lstStyle/>
          <a:p>
            <a:r>
              <a:rPr lang="el-GR" sz="800" b="1" dirty="0">
                <a:solidFill>
                  <a:schemeClr val="bg1"/>
                </a:solidFill>
                <a:latin typeface="Arial" panose="020B0604020202020204" pitchFamily="34" charset="0"/>
                <a:cs typeface="Arial" panose="020B0604020202020204" pitchFamily="34" charset="0"/>
              </a:rPr>
              <a:t>ΓΥΜΝΑΣΙΟ  ΑΡΧ. ΜΑΚΑΡΙΟΥ Γ΄ ΠΛΑΤΥ  ΑΓΛΑΝΤΖΙΑΣ  ΛΕΥΚΩΣΙΑ </a:t>
            </a:r>
            <a:r>
              <a:rPr lang="el-GR" sz="800" b="1" dirty="0" smtClean="0">
                <a:solidFill>
                  <a:schemeClr val="bg1"/>
                </a:solidFill>
                <a:latin typeface="Arial" panose="020B0604020202020204" pitchFamily="34" charset="0"/>
                <a:cs typeface="Arial" panose="020B0604020202020204" pitchFamily="34" charset="0"/>
              </a:rPr>
              <a:t>2018-2019</a:t>
            </a:r>
            <a:endParaRPr lang="el-GR" sz="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668804"/>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599</TotalTime>
  <Words>233</Words>
  <Application>Microsoft Office PowerPoint</Application>
  <PresentationFormat>Custom</PresentationFormat>
  <Paragraphs>25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dc:title>
  <dc:creator>Yolanda Panayi</dc:creator>
  <cp:lastModifiedBy>User</cp:lastModifiedBy>
  <cp:revision>66</cp:revision>
  <cp:lastPrinted>2019-03-08T09:28:18Z</cp:lastPrinted>
  <dcterms:created xsi:type="dcterms:W3CDTF">2019-03-02T15:06:35Z</dcterms:created>
  <dcterms:modified xsi:type="dcterms:W3CDTF">2019-03-09T12:45:07Z</dcterms:modified>
</cp:coreProperties>
</file>