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5999738"/>
  <p:notesSz cx="6858000" cy="9144000"/>
  <p:defaultTextStyle>
    <a:defPPr>
      <a:defRPr lang="el-G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660"/>
  </p:normalViewPr>
  <p:slideViewPr>
    <p:cSldViewPr snapToGrid="0">
      <p:cViewPr>
        <p:scale>
          <a:sx n="33" d="100"/>
          <a:sy n="33" d="100"/>
        </p:scale>
        <p:origin x="-1507" y="-58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36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72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0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9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28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0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73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56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9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18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6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E1F8-3B64-435C-A23A-DCC7154B07F6}" type="datetimeFigureOut">
              <a:rPr lang="el-GR" smtClean="0"/>
              <a:pPr/>
              <a:t>8/3/2019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9244-5386-4FE7-A51F-E6E6B7184E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9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312" y="5600331"/>
            <a:ext cx="10930411" cy="9102140"/>
          </a:xfrm>
          <a:ln w="57150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</a:pP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Όλα ξεκίνησαν με την συμμετοχή μας στο Πρόγραμμα Ε</a:t>
            </a:r>
            <a:r>
              <a:rPr lang="en-GB" sz="3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rasmus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+.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Μέσα </a:t>
            </a: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από αυτό το πρόγραμμα οι συμμετέχοντες μέσω των δραστηριοτήτων που προσφέρουν τα σχέδια μαθησιακής κινητικότητας έχουν την δυνατότητα να βελτιώσουν τις γνώσεις, τις δεξιότητες, τις ικανότητές τους. Δίνεται η δυνατότητα να βελτιώσουν τις γλωσσικές τους δεξιότητες, να έρθουν σε επαφή με μια νέα κουλτούρα και πολιτισμό και να αναπτύξουν το αίσθημα της Ευρωπαϊκής ταυτότητας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l-GR" sz="3600" b="1" dirty="0" smtClean="0">
                <a:solidFill>
                  <a:srgbClr val="DB6413"/>
                </a:solidFill>
                <a:latin typeface="Comic Sans MS" panose="030F0702030302020204" pitchFamily="66" charset="0"/>
              </a:rPr>
              <a:t>Σύνθημα </a:t>
            </a:r>
            <a:r>
              <a:rPr lang="el-GR" sz="3600" b="1" dirty="0">
                <a:solidFill>
                  <a:srgbClr val="DB6413"/>
                </a:solidFill>
                <a:latin typeface="Comic Sans MS" panose="030F0702030302020204" pitchFamily="66" charset="0"/>
              </a:rPr>
              <a:t>μας </a:t>
            </a:r>
            <a:r>
              <a:rPr lang="el-GR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"Ταξιδιώτες </a:t>
            </a:r>
            <a:r>
              <a:rPr lang="el-GR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στο ίδιο </a:t>
            </a:r>
            <a:r>
              <a:rPr lang="el-GR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λεωφορείο“</a:t>
            </a:r>
            <a:endParaRPr lang="en-US" sz="36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sz="3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Δεν </a:t>
            </a:r>
            <a:r>
              <a:rPr lang="el-GR" sz="3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υπάρχει χώρος για "</a:t>
            </a:r>
            <a:r>
              <a:rPr lang="el-GR" sz="3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διακρίσεις" </a:t>
            </a:r>
            <a:r>
              <a:rPr lang="el-GR" sz="3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και "ανισότητα"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sz="3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Ναι στην ποικιλομορφία...ναι στην πολυμορφία</a:t>
            </a:r>
          </a:p>
          <a:p>
            <a:pPr>
              <a:lnSpc>
                <a:spcPct val="125000"/>
              </a:lnSpc>
            </a:pP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5000"/>
              </a:lnSpc>
            </a:pPr>
            <a:endParaRPr lang="el-GR" sz="3200" dirty="0">
              <a:solidFill>
                <a:srgbClr val="DB64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l-GR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937608" y="5600331"/>
            <a:ext cx="13348215" cy="9102139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Είμαστε μια ομάδα 15 μαθητών/τριών οι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οποίοι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αποδεχτήκαμε να φιλοξενήσουμε παιδιά  άλλων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σχολείων</a:t>
            </a: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άλλων ευρωπαϊκών χωρών,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από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Ιταλία,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Τσεχία </a:t>
            </a:r>
            <a:r>
              <a:rPr lang="el-G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και </a:t>
            </a:r>
            <a:r>
              <a:rPr lang="el-G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Φινλανδία</a:t>
            </a:r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Χώρες </a:t>
            </a:r>
            <a:r>
              <a:rPr lang="el-GR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με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Ιδιαίτερη </a:t>
            </a:r>
            <a:r>
              <a:rPr lang="el-GR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Π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ολυμορφία</a:t>
            </a:r>
            <a:r>
              <a:rPr lang="el-GR" sz="3600" b="1" dirty="0" smtClean="0">
                <a:latin typeface="Comic Sans MS" panose="030F0702030302020204" pitchFamily="66" charset="0"/>
              </a:rPr>
              <a:t> </a:t>
            </a:r>
            <a:endParaRPr lang="en-US" sz="36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Διαφορετική κουλτούρα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Διαφορετική γλώσσα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Διαφορετική ηλικία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</a:t>
            </a:r>
            <a:r>
              <a:rPr lang="el-GR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Διαφορετική θ</a:t>
            </a:r>
            <a:r>
              <a:rPr lang="el-GR" sz="3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ρησκεία</a:t>
            </a:r>
            <a:endParaRPr lang="en-US" sz="36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5000"/>
              </a:lnSpc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</a:t>
            </a:r>
            <a:r>
              <a:rPr lang="el-GR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Τόσες </a:t>
            </a:r>
            <a:r>
              <a:rPr lang="el-GR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« </a:t>
            </a:r>
            <a:r>
              <a:rPr lang="el-GR" sz="44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Δ</a:t>
            </a:r>
            <a:r>
              <a:rPr lang="el-GR" sz="44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ιαφορεσ</a:t>
            </a:r>
            <a:r>
              <a:rPr lang="el-GR" sz="4400" b="1" cap="small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» </a:t>
            </a:r>
            <a:endParaRPr lang="el-GR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83304" y="15849412"/>
            <a:ext cx="24480362" cy="11140072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spcBef>
                <a:spcPts val="2400"/>
              </a:spcBef>
            </a:pPr>
            <a:endParaRPr lang="el-GR" sz="5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5000"/>
              </a:lnSpc>
              <a:spcBef>
                <a:spcPts val="2400"/>
              </a:spcBef>
            </a:pP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Φιλοξενώντας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τα παιδιά αυτά στο δικό μας σπίτι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στο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δικό μας σχολείο, ανακαλύψαμε ότι υπάρχει κάτι πιο δυνατό από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αυτές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τις «διαφορές». Υπάρχει η δύναμη, ικανή να μας ενώσει. Είχαμε τόσα να μάθει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Η Πολυμορφία είναι η δύναμη μας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Η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δύναμη μας είναι η «πολυμορφία».</a:t>
            </a:r>
          </a:p>
          <a:p>
            <a:pPr algn="just">
              <a:lnSpc>
                <a:spcPct val="125000"/>
              </a:lnSpc>
            </a:pP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Δουλέψαμε ομαδικά, περάσαμε όμορφες στιγμές, όμορφα χαμόγελα παντού που έλεγαν τα πάντα. Χορός, αγκαλιές, παιγνίδι, εκδρομές.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Αναμένουμε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να γνωρίσουμε και εμείς την δική τους κουλτούρα από κοντά.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Σε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κάθε χώρα και ένα ξεχωριστό θέμα. 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el-GR" sz="4000" b="1" dirty="0" smtClean="0">
                <a:solidFill>
                  <a:srgbClr val="FFCC00"/>
                </a:solidFill>
                <a:latin typeface="Comic Sans MS" panose="030F0702030302020204" pitchFamily="66" charset="0"/>
              </a:rPr>
              <a:t>Πώς </a:t>
            </a:r>
            <a:r>
              <a:rPr lang="el-GR" sz="4000" b="1" dirty="0">
                <a:solidFill>
                  <a:srgbClr val="FFCC00"/>
                </a:solidFill>
                <a:latin typeface="Comic Sans MS" panose="030F0702030302020204" pitchFamily="66" charset="0"/>
              </a:rPr>
              <a:t>μπορεί μια πεταλούδα να συνυπάρξει με πεταλούδες διαφορετικού χρώματος; </a:t>
            </a:r>
            <a:endParaRPr lang="en-US" sz="4000" b="1" dirty="0" smtClean="0">
              <a:solidFill>
                <a:srgbClr val="FF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el-GR" sz="4000" b="1" dirty="0" smtClean="0">
                <a:solidFill>
                  <a:srgbClr val="FFCC00"/>
                </a:solidFill>
                <a:latin typeface="Comic Sans MS" panose="030F0702030302020204" pitchFamily="66" charset="0"/>
              </a:rPr>
              <a:t>Πώς </a:t>
            </a:r>
            <a:r>
              <a:rPr lang="el-GR" sz="4000" b="1" dirty="0">
                <a:solidFill>
                  <a:srgbClr val="FFCC00"/>
                </a:solidFill>
                <a:latin typeface="Comic Sans MS" panose="030F0702030302020204" pitchFamily="66" charset="0"/>
              </a:rPr>
              <a:t>μπορεί το ίδιο είδος λουλουδιού να δεχτεί διαφορετικά όντα άσχετα με το χρώμα τους, χωρίς να κλείνει τα πέταλα στα μεταναστευτικά είδη; </a:t>
            </a:r>
            <a:endParaRPr lang="en-US" sz="4000" b="1" dirty="0" smtClean="0">
              <a:solidFill>
                <a:srgbClr val="FFCC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5000"/>
              </a:lnSpc>
            </a:pP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Το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5% των ειδών των πεταλούδων της Μεσογείου απειλείται από εξαφάνιση σύμφωνα με έκθεση του Κέντρου Μεσογειακής Συνεργασίας της Διεθνούς  Ένωσης της Διατήρησης της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Φύσης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 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Ψάχνει 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ένα τόπο για να ζήσει, τροφή για να </a:t>
            </a:r>
            <a:r>
              <a:rPr lang="el-G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επιζήσει.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Τα αγριολούλουδα ψεκάζονται, οι επικονιάσεις λιγοστεύουν. </a:t>
            </a:r>
            <a:endParaRPr lang="en-U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0459699" y="27324761"/>
            <a:ext cx="5886451" cy="6050839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tabLst>
                <a:tab pos="11739563" algn="l"/>
              </a:tabLst>
            </a:pPr>
            <a:r>
              <a:rPr lang="el-GR" sz="16000" b="1" dirty="0" smtClean="0">
                <a:latin typeface="Comic Sans MS" panose="030F0702030302020204" pitchFamily="66" charset="0"/>
              </a:rPr>
              <a:t>Βιβλιογραφικές Πήγες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el-GR" sz="11200" dirty="0" smtClean="0">
                <a:latin typeface="Comic Sans MS" panose="030F0702030302020204" pitchFamily="66" charset="0"/>
              </a:rPr>
              <a:t>Δικές </a:t>
            </a:r>
            <a:r>
              <a:rPr lang="el-GR" sz="11200" dirty="0">
                <a:latin typeface="Comic Sans MS" panose="030F0702030302020204" pitchFamily="66" charset="0"/>
              </a:rPr>
              <a:t>μας εμπειρίες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el-GR" sz="11200" dirty="0">
                <a:latin typeface="Comic Sans MS" panose="030F0702030302020204" pitchFamily="66" charset="0"/>
              </a:rPr>
              <a:t>Δικό μας φωτογραφικό υλικό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fr-FR" sz="11200" dirty="0">
                <a:latin typeface="Comic Sans MS" panose="030F0702030302020204" pitchFamily="66" charset="0"/>
              </a:rPr>
              <a:t>gym-xyl-erasmus.simplesite.com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fr-FR" sz="11200" dirty="0" err="1">
                <a:latin typeface="Comic Sans MS" panose="030F0702030302020204" pitchFamily="66" charset="0"/>
              </a:rPr>
              <a:t>sigmalive</a:t>
            </a:r>
            <a:r>
              <a:rPr lang="fr-FR" sz="11200" dirty="0">
                <a:latin typeface="Comic Sans MS" panose="030F0702030302020204" pitchFamily="66" charset="0"/>
              </a:rPr>
              <a:t> 7/9/16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fr-FR" sz="11200" dirty="0">
                <a:latin typeface="Comic Sans MS" panose="030F0702030302020204" pitchFamily="66" charset="0"/>
              </a:rPr>
              <a:t>http://www.ianos.gr 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fr-FR" sz="11200" dirty="0">
                <a:latin typeface="Comic Sans MS" panose="030F0702030302020204" pitchFamily="66" charset="0"/>
              </a:rPr>
              <a:t>A</a:t>
            </a:r>
            <a:r>
              <a:rPr lang="el-GR" sz="11200" dirty="0">
                <a:latin typeface="Comic Sans MS" panose="030F0702030302020204" pitchFamily="66" charset="0"/>
              </a:rPr>
              <a:t>ΠΕ-ΜΠΕ</a:t>
            </a:r>
          </a:p>
          <a:p>
            <a:pPr marL="609600" indent="-406400" algn="just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739563" algn="l"/>
              </a:tabLst>
            </a:pPr>
            <a:r>
              <a:rPr lang="fr-FR" sz="11200" dirty="0">
                <a:latin typeface="Comic Sans MS" panose="030F0702030302020204" pitchFamily="66" charset="0"/>
              </a:rPr>
              <a:t>Studentlife.com.cy</a:t>
            </a:r>
          </a:p>
          <a:p>
            <a:pPr marL="609600" indent="-406400" algn="just"/>
            <a:endParaRPr lang="el-GR" sz="4000" dirty="0" smtClean="0">
              <a:latin typeface="Comic Sans MS" panose="030F0702030302020204" pitchFamily="66" charset="0"/>
            </a:endParaRPr>
          </a:p>
          <a:p>
            <a:pPr algn="just"/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940453" y="27276853"/>
            <a:ext cx="18119197" cy="6070172"/>
          </a:xfrm>
          <a:prstGeom prst="rect">
            <a:avLst/>
          </a:prstGeom>
          <a:ln w="5715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5000"/>
              </a:lnSpc>
              <a:spcBef>
                <a:spcPts val="2400"/>
              </a:spcBef>
            </a:pPr>
            <a:endParaRPr lang="el-GR" sz="28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Picture 8" descr="downloa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7781" y="10303912"/>
            <a:ext cx="3944393" cy="2411963"/>
          </a:xfrm>
          <a:prstGeom prst="rect">
            <a:avLst/>
          </a:prstGeom>
        </p:spPr>
      </p:pic>
      <p:pic>
        <p:nvPicPr>
          <p:cNvPr id="10" name="Picture 9" descr="download (1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59350" y="11619154"/>
            <a:ext cx="3733172" cy="2230870"/>
          </a:xfrm>
          <a:prstGeom prst="rect">
            <a:avLst/>
          </a:prstGeom>
        </p:spPr>
      </p:pic>
      <p:pic>
        <p:nvPicPr>
          <p:cNvPr id="11" name="Picture 10" descr="download (2)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45599" y="11183549"/>
            <a:ext cx="3857625" cy="222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92086" y="10401300"/>
            <a:ext cx="2895578" cy="19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«Ας ξεριζώσουμε το Σχολικό Εκφοβισμό»</a:t>
            </a:r>
            <a:endParaRPr lang="el-GR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16501" y="11915775"/>
            <a:ext cx="360045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«Είμαι </a:t>
            </a: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Πρόσφυγας, </a:t>
            </a: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Μετανάστης, </a:t>
            </a: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δεν </a:t>
            </a: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είμαι Ε</a:t>
            </a: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γκληματίας</a:t>
            </a: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l-GR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17050" y="11430000"/>
            <a:ext cx="340573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«Η </a:t>
            </a: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Πολυμορφία  μας      Ενώνει</a:t>
            </a:r>
            <a:r>
              <a:rPr lang="en-US" sz="2800" b="1" dirty="0" smtClean="0">
                <a:solidFill>
                  <a:srgbClr val="DB641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l-GR" sz="2800" dirty="0">
              <a:solidFill>
                <a:srgbClr val="DB6413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72150" y="27317700"/>
            <a:ext cx="76009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endParaRPr lang="el-GR" sz="4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l-G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Γιατί </a:t>
            </a:r>
            <a:r>
              <a:rPr lang="el-G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άνθρωπε</a:t>
            </a:r>
            <a:r>
              <a:rPr lang="el-G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;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l-G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l-G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Γιατί άνθρωπε θα πρέπει να μεταναστεύσεις σε άλλα μέρη</a:t>
            </a:r>
            <a:r>
              <a:rPr lang="el-GR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;</a:t>
            </a:r>
            <a:endParaRPr lang="en-US" sz="4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l-GR" sz="4000" b="1" dirty="0" smtClean="0">
                <a:latin typeface="Comic Sans MS" panose="030F0702030302020204" pitchFamily="66" charset="0"/>
              </a:rPr>
              <a:t> </a:t>
            </a:r>
            <a:r>
              <a:rPr lang="el-GR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Αφού είμαστε όλοι άνθρωποι</a:t>
            </a:r>
            <a:r>
              <a:rPr lang="en-US" sz="4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!!</a:t>
            </a:r>
            <a:endParaRPr lang="el-GR" sz="48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endParaRPr lang="el-GR" sz="4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79694" y="12666166"/>
            <a:ext cx="3118161" cy="528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δεν </a:t>
            </a:r>
            <a:r>
              <a:rPr lang="el-G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μας Χωρίζει</a:t>
            </a:r>
            <a:r>
              <a:rPr lang="el-GR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l-GR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pc1\Desktop\photos C1\DSC030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01650" y="27374850"/>
            <a:ext cx="6743699" cy="602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9266" y="27889199"/>
            <a:ext cx="3804309" cy="50353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83574" y="749711"/>
            <a:ext cx="1796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cap="small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Στη </a:t>
            </a:r>
            <a:r>
              <a:rPr lang="el-GR" sz="60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Φυση</a:t>
            </a:r>
            <a:r>
              <a:rPr lang="el-GR" sz="6000" b="1" cap="small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μας </a:t>
            </a:r>
            <a:r>
              <a:rPr lang="el-GR" sz="60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ειναι</a:t>
            </a:r>
            <a:r>
              <a:rPr lang="el-GR" sz="6000" b="1" cap="small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να </a:t>
            </a:r>
            <a:r>
              <a:rPr lang="el-GR" sz="60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Ειμαστε</a:t>
            </a:r>
            <a:r>
              <a:rPr lang="el-GR" sz="6000" b="1" cap="small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60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Ολοι</a:t>
            </a:r>
            <a:r>
              <a:rPr lang="el-GR" sz="6000" b="1" cap="small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l-GR" sz="6000" b="1" cap="small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Ισοι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28650" y="2167213"/>
            <a:ext cx="22831425" cy="2804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2880086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</a:pPr>
            <a:r>
              <a:rPr kumimoji="0" lang="el-GR" sz="6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l-GR" sz="6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r>
              <a:rPr kumimoji="0" lang="el-G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l-G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r>
              <a:rPr kumimoji="0" lang="el-G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Χαρά Λουκά, Γεωργία Παναγή, </a:t>
            </a:r>
            <a:r>
              <a:rPr kumimoji="0" lang="el-G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Ανδριανή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l-G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Παπαελευθερίου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, </a:t>
            </a:r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Αντώνης Τσαμαδός, 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Ηλιάνα Σοφοκλέους (Μαθητική Ομάδα)</a:t>
            </a:r>
            <a:b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Άννα Παναγή, Έλενα Βαρνάβα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Χριστόδουλος </a:t>
            </a:r>
            <a:r>
              <a:rPr kumimoji="0" lang="el-G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Π.Θεολογίδης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(Υπεύθυνοι Καθηγητές)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,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Γυμνάσιο Ξυλοφάγου, Λάρνακα, 2018 - 2019</a:t>
            </a:r>
            <a:b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</a:b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73025" y="33947100"/>
            <a:ext cx="1340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3600" dirty="0" smtClean="0"/>
              <a:t>Δ΄ </a:t>
            </a:r>
            <a:r>
              <a:rPr lang="el-GR" sz="3600" dirty="0" err="1" smtClean="0"/>
              <a:t>Παγκύπριο</a:t>
            </a:r>
            <a:r>
              <a:rPr lang="el-GR" sz="3600" dirty="0" smtClean="0"/>
              <a:t> Μαθητικό Συνέδριο για το Περιβάλλον και την </a:t>
            </a:r>
            <a:r>
              <a:rPr lang="el-GR" sz="3600" dirty="0" err="1" smtClean="0"/>
              <a:t>Αειφορία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671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406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</dc:title>
  <dc:creator>Administrator</dc:creator>
  <cp:lastModifiedBy>User</cp:lastModifiedBy>
  <cp:revision>40</cp:revision>
  <dcterms:created xsi:type="dcterms:W3CDTF">2019-03-06T07:36:48Z</dcterms:created>
  <dcterms:modified xsi:type="dcterms:W3CDTF">2019-03-08T06:17:20Z</dcterms:modified>
</cp:coreProperties>
</file>