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
  </p:notesMasterIdLst>
  <p:sldIdLst>
    <p:sldId id="256" r:id="rId2"/>
  </p:sldIdLst>
  <p:sldSz cx="35999738" cy="43200638"/>
  <p:notesSz cx="7315200" cy="9601200"/>
  <p:defaultTextStyle>
    <a:defPPr>
      <a:defRPr lang="el-GR"/>
    </a:defPPr>
    <a:lvl1pPr marL="0" algn="l" defTabSz="3801618" rtl="0" eaLnBrk="1" latinLnBrk="0" hangingPunct="1">
      <a:defRPr sz="7483" kern="1200">
        <a:solidFill>
          <a:schemeClr val="tx1"/>
        </a:solidFill>
        <a:latin typeface="+mn-lt"/>
        <a:ea typeface="+mn-ea"/>
        <a:cs typeface="+mn-cs"/>
      </a:defRPr>
    </a:lvl1pPr>
    <a:lvl2pPr marL="1900809" algn="l" defTabSz="3801618" rtl="0" eaLnBrk="1" latinLnBrk="0" hangingPunct="1">
      <a:defRPr sz="7483" kern="1200">
        <a:solidFill>
          <a:schemeClr val="tx1"/>
        </a:solidFill>
        <a:latin typeface="+mn-lt"/>
        <a:ea typeface="+mn-ea"/>
        <a:cs typeface="+mn-cs"/>
      </a:defRPr>
    </a:lvl2pPr>
    <a:lvl3pPr marL="3801618" algn="l" defTabSz="3801618" rtl="0" eaLnBrk="1" latinLnBrk="0" hangingPunct="1">
      <a:defRPr sz="7483" kern="1200">
        <a:solidFill>
          <a:schemeClr val="tx1"/>
        </a:solidFill>
        <a:latin typeface="+mn-lt"/>
        <a:ea typeface="+mn-ea"/>
        <a:cs typeface="+mn-cs"/>
      </a:defRPr>
    </a:lvl3pPr>
    <a:lvl4pPr marL="5702427" algn="l" defTabSz="3801618" rtl="0" eaLnBrk="1" latinLnBrk="0" hangingPunct="1">
      <a:defRPr sz="7483" kern="1200">
        <a:solidFill>
          <a:schemeClr val="tx1"/>
        </a:solidFill>
        <a:latin typeface="+mn-lt"/>
        <a:ea typeface="+mn-ea"/>
        <a:cs typeface="+mn-cs"/>
      </a:defRPr>
    </a:lvl4pPr>
    <a:lvl5pPr marL="7603236" algn="l" defTabSz="3801618" rtl="0" eaLnBrk="1" latinLnBrk="0" hangingPunct="1">
      <a:defRPr sz="7483" kern="1200">
        <a:solidFill>
          <a:schemeClr val="tx1"/>
        </a:solidFill>
        <a:latin typeface="+mn-lt"/>
        <a:ea typeface="+mn-ea"/>
        <a:cs typeface="+mn-cs"/>
      </a:defRPr>
    </a:lvl5pPr>
    <a:lvl6pPr marL="9504045" algn="l" defTabSz="3801618" rtl="0" eaLnBrk="1" latinLnBrk="0" hangingPunct="1">
      <a:defRPr sz="7483" kern="1200">
        <a:solidFill>
          <a:schemeClr val="tx1"/>
        </a:solidFill>
        <a:latin typeface="+mn-lt"/>
        <a:ea typeface="+mn-ea"/>
        <a:cs typeface="+mn-cs"/>
      </a:defRPr>
    </a:lvl6pPr>
    <a:lvl7pPr marL="11404854" algn="l" defTabSz="3801618" rtl="0" eaLnBrk="1" latinLnBrk="0" hangingPunct="1">
      <a:defRPr sz="7483" kern="1200">
        <a:solidFill>
          <a:schemeClr val="tx1"/>
        </a:solidFill>
        <a:latin typeface="+mn-lt"/>
        <a:ea typeface="+mn-ea"/>
        <a:cs typeface="+mn-cs"/>
      </a:defRPr>
    </a:lvl7pPr>
    <a:lvl8pPr marL="13305663" algn="l" defTabSz="3801618" rtl="0" eaLnBrk="1" latinLnBrk="0" hangingPunct="1">
      <a:defRPr sz="7483" kern="1200">
        <a:solidFill>
          <a:schemeClr val="tx1"/>
        </a:solidFill>
        <a:latin typeface="+mn-lt"/>
        <a:ea typeface="+mn-ea"/>
        <a:cs typeface="+mn-cs"/>
      </a:defRPr>
    </a:lvl8pPr>
    <a:lvl9pPr marL="15206472" algn="l" defTabSz="3801618" rtl="0" eaLnBrk="1" latinLnBrk="0" hangingPunct="1">
      <a:defRPr sz="7483"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3606">
          <p15:clr>
            <a:srgbClr val="A4A3A4"/>
          </p15:clr>
        </p15:guide>
        <p15:guide id="2" pos="1133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9A2A"/>
    <a:srgbClr val="006600"/>
    <a:srgbClr val="000000"/>
    <a:srgbClr val="DEA900"/>
    <a:srgbClr val="FA9106"/>
    <a:srgbClr val="339966"/>
    <a:srgbClr val="FF5050"/>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434" autoAdjust="0"/>
  </p:normalViewPr>
  <p:slideViewPr>
    <p:cSldViewPr snapToGrid="0">
      <p:cViewPr>
        <p:scale>
          <a:sx n="30" d="100"/>
          <a:sy n="30" d="100"/>
        </p:scale>
        <p:origin x="-446" y="4349"/>
      </p:cViewPr>
      <p:guideLst>
        <p:guide orient="horz" pos="13606"/>
        <p:guide pos="1133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3C79695C-4132-40F5-BC8F-117EBB49D2B8}" type="datetimeFigureOut">
              <a:rPr lang="en-US" smtClean="0"/>
              <a:pPr/>
              <a:t>3/9/2019</a:t>
            </a:fld>
            <a:endParaRPr lang="en-US"/>
          </a:p>
        </p:txBody>
      </p:sp>
      <p:sp>
        <p:nvSpPr>
          <p:cNvPr id="4" name="Slide Image Placeholder 3"/>
          <p:cNvSpPr>
            <a:spLocks noGrp="1" noRot="1" noChangeAspect="1"/>
          </p:cNvSpPr>
          <p:nvPr>
            <p:ph type="sldImg" idx="2"/>
          </p:nvPr>
        </p:nvSpPr>
        <p:spPr>
          <a:xfrm>
            <a:off x="2157413" y="720725"/>
            <a:ext cx="3000375"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B19C0722-CF63-4FB6-AADA-B66AEDDB1E11}" type="slidenum">
              <a:rPr lang="en-US" smtClean="0"/>
              <a:pPr/>
              <a:t>‹#›</a:t>
            </a:fld>
            <a:endParaRPr lang="en-US"/>
          </a:p>
        </p:txBody>
      </p:sp>
    </p:spTree>
    <p:extLst>
      <p:ext uri="{BB962C8B-B14F-4D97-AF65-F5344CB8AC3E}">
        <p14:creationId xmlns:p14="http://schemas.microsoft.com/office/powerpoint/2010/main" val="335482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9C0722-CF63-4FB6-AADA-B66AEDDB1E11}" type="slidenum">
              <a:rPr lang="en-US" smtClean="0"/>
              <a:pPr/>
              <a:t>1</a:t>
            </a:fld>
            <a:endParaRPr lang="en-US"/>
          </a:p>
        </p:txBody>
      </p:sp>
    </p:spTree>
    <p:extLst>
      <p:ext uri="{BB962C8B-B14F-4D97-AF65-F5344CB8AC3E}">
        <p14:creationId xmlns:p14="http://schemas.microsoft.com/office/powerpoint/2010/main" val="2552835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33331" y="-53340"/>
            <a:ext cx="36101328" cy="43307317"/>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4451131" y="15146895"/>
            <a:ext cx="22939672" cy="10370559"/>
          </a:xfrm>
        </p:spPr>
        <p:txBody>
          <a:bodyPr anchor="b">
            <a:noAutofit/>
          </a:bodyPr>
          <a:lstStyle>
            <a:lvl1pPr algn="r">
              <a:defRPr sz="2126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451131" y="25517445"/>
            <a:ext cx="22939672" cy="6909702"/>
          </a:xfrm>
        </p:spPr>
        <p:txBody>
          <a:bodyPr anchor="t"/>
          <a:lstStyle>
            <a:lvl1pPr marL="0" indent="0" algn="r">
              <a:buNone/>
              <a:defRPr>
                <a:solidFill>
                  <a:schemeClr val="tx1">
                    <a:lumMod val="50000"/>
                    <a:lumOff val="50000"/>
                  </a:schemeClr>
                </a:solidFill>
              </a:defRPr>
            </a:lvl1pPr>
            <a:lvl2pPr marL="1799996" indent="0" algn="ctr">
              <a:buNone/>
              <a:defRPr>
                <a:solidFill>
                  <a:schemeClr val="tx1">
                    <a:tint val="75000"/>
                  </a:schemeClr>
                </a:solidFill>
              </a:defRPr>
            </a:lvl2pPr>
            <a:lvl3pPr marL="3599993" indent="0" algn="ctr">
              <a:buNone/>
              <a:defRPr>
                <a:solidFill>
                  <a:schemeClr val="tx1">
                    <a:tint val="75000"/>
                  </a:schemeClr>
                </a:solidFill>
              </a:defRPr>
            </a:lvl3pPr>
            <a:lvl4pPr marL="5399989" indent="0" algn="ctr">
              <a:buNone/>
              <a:defRPr>
                <a:solidFill>
                  <a:schemeClr val="tx1">
                    <a:tint val="75000"/>
                  </a:schemeClr>
                </a:solidFill>
              </a:defRPr>
            </a:lvl4pPr>
            <a:lvl5pPr marL="7199986" indent="0" algn="ctr">
              <a:buNone/>
              <a:defRPr>
                <a:solidFill>
                  <a:schemeClr val="tx1">
                    <a:tint val="75000"/>
                  </a:schemeClr>
                </a:solidFill>
              </a:defRPr>
            </a:lvl5pPr>
            <a:lvl6pPr marL="8999982" indent="0" algn="ctr">
              <a:buNone/>
              <a:defRPr>
                <a:solidFill>
                  <a:schemeClr val="tx1">
                    <a:tint val="75000"/>
                  </a:schemeClr>
                </a:solidFill>
              </a:defRPr>
            </a:lvl6pPr>
            <a:lvl7pPr marL="10799978" indent="0" algn="ctr">
              <a:buNone/>
              <a:defRPr>
                <a:solidFill>
                  <a:schemeClr val="tx1">
                    <a:tint val="75000"/>
                  </a:schemeClr>
                </a:solidFill>
              </a:defRPr>
            </a:lvl7pPr>
            <a:lvl8pPr marL="12599975" indent="0" algn="ctr">
              <a:buNone/>
              <a:defRPr>
                <a:solidFill>
                  <a:schemeClr val="tx1">
                    <a:tint val="75000"/>
                  </a:schemeClr>
                </a:solidFill>
              </a:defRPr>
            </a:lvl8pPr>
            <a:lvl9pPr marL="14399971"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8627444-82D1-44DF-B0FF-C2E217492E30}" type="datetimeFigureOut">
              <a:rPr lang="el-GR" smtClean="0"/>
              <a:pPr/>
              <a:t>9/3/2019</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C68705A7-F225-453A-9CE3-ACBA074E95E6}" type="slidenum">
              <a:rPr lang="el-GR" smtClean="0"/>
              <a:pPr/>
              <a:t>‹#›</a:t>
            </a:fld>
            <a:endParaRPr lang="el-GR" dirty="0"/>
          </a:p>
        </p:txBody>
      </p:sp>
    </p:spTree>
    <p:extLst>
      <p:ext uri="{BB962C8B-B14F-4D97-AF65-F5344CB8AC3E}">
        <p14:creationId xmlns:p14="http://schemas.microsoft.com/office/powerpoint/2010/main" val="216536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399983" y="3840057"/>
            <a:ext cx="24990818" cy="21440317"/>
          </a:xfrm>
        </p:spPr>
        <p:txBody>
          <a:bodyPr anchor="ctr">
            <a:normAutofit/>
          </a:bodyPr>
          <a:lstStyle>
            <a:lvl1pPr algn="l">
              <a:defRPr sz="17323"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399983" y="28160416"/>
            <a:ext cx="24990818" cy="9895970"/>
          </a:xfrm>
        </p:spPr>
        <p:txBody>
          <a:bodyPr anchor="ctr">
            <a:normAutofit/>
          </a:bodyPr>
          <a:lstStyle>
            <a:lvl1pPr marL="0" indent="0" algn="l">
              <a:buNone/>
              <a:defRPr sz="7087">
                <a:solidFill>
                  <a:schemeClr val="tx1">
                    <a:lumMod val="75000"/>
                    <a:lumOff val="25000"/>
                  </a:schemeClr>
                </a:solidFill>
              </a:defRPr>
            </a:lvl1pPr>
            <a:lvl2pPr marL="1799996" indent="0">
              <a:buNone/>
              <a:defRPr sz="7087">
                <a:solidFill>
                  <a:schemeClr val="tx1">
                    <a:tint val="75000"/>
                  </a:schemeClr>
                </a:solidFill>
              </a:defRPr>
            </a:lvl2pPr>
            <a:lvl3pPr marL="3599993" indent="0">
              <a:buNone/>
              <a:defRPr sz="6299">
                <a:solidFill>
                  <a:schemeClr val="tx1">
                    <a:tint val="75000"/>
                  </a:schemeClr>
                </a:solidFill>
              </a:defRPr>
            </a:lvl3pPr>
            <a:lvl4pPr marL="5399989" indent="0">
              <a:buNone/>
              <a:defRPr sz="5512">
                <a:solidFill>
                  <a:schemeClr val="tx1">
                    <a:tint val="75000"/>
                  </a:schemeClr>
                </a:solidFill>
              </a:defRPr>
            </a:lvl4pPr>
            <a:lvl5pPr marL="7199986" indent="0">
              <a:buNone/>
              <a:defRPr sz="5512">
                <a:solidFill>
                  <a:schemeClr val="tx1">
                    <a:tint val="75000"/>
                  </a:schemeClr>
                </a:solidFill>
              </a:defRPr>
            </a:lvl5pPr>
            <a:lvl6pPr marL="8999982" indent="0">
              <a:buNone/>
              <a:defRPr sz="5512">
                <a:solidFill>
                  <a:schemeClr val="tx1">
                    <a:tint val="75000"/>
                  </a:schemeClr>
                </a:solidFill>
              </a:defRPr>
            </a:lvl6pPr>
            <a:lvl7pPr marL="10799978" indent="0">
              <a:buNone/>
              <a:defRPr sz="5512">
                <a:solidFill>
                  <a:schemeClr val="tx1">
                    <a:tint val="75000"/>
                  </a:schemeClr>
                </a:solidFill>
              </a:defRPr>
            </a:lvl7pPr>
            <a:lvl8pPr marL="12599975" indent="0">
              <a:buNone/>
              <a:defRPr sz="5512">
                <a:solidFill>
                  <a:schemeClr val="tx1">
                    <a:tint val="75000"/>
                  </a:schemeClr>
                </a:solidFill>
              </a:defRPr>
            </a:lvl8pPr>
            <a:lvl9pPr marL="14399971" indent="0">
              <a:buNone/>
              <a:defRPr sz="5512">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627444-82D1-44DF-B0FF-C2E217492E30}" type="datetimeFigureOut">
              <a:rPr lang="el-GR" smtClean="0"/>
              <a:pPr/>
              <a:t>9/3/2019</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C68705A7-F225-453A-9CE3-ACBA074E95E6}" type="slidenum">
              <a:rPr lang="el-GR" smtClean="0"/>
              <a:pPr/>
              <a:t>‹#›</a:t>
            </a:fld>
            <a:endParaRPr lang="el-GR" dirty="0"/>
          </a:p>
        </p:txBody>
      </p:sp>
    </p:spTree>
    <p:extLst>
      <p:ext uri="{BB962C8B-B14F-4D97-AF65-F5344CB8AC3E}">
        <p14:creationId xmlns:p14="http://schemas.microsoft.com/office/powerpoint/2010/main" val="1734397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50706" y="3840057"/>
            <a:ext cx="23906054" cy="19040281"/>
          </a:xfrm>
        </p:spPr>
        <p:txBody>
          <a:bodyPr anchor="ctr">
            <a:normAutofit/>
          </a:bodyPr>
          <a:lstStyle>
            <a:lvl1pPr algn="l">
              <a:defRPr sz="17323"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4334905" y="22880338"/>
            <a:ext cx="21337656" cy="2400035"/>
          </a:xfrm>
        </p:spPr>
        <p:txBody>
          <a:bodyPr anchor="ctr">
            <a:noAutofit/>
          </a:bodyPr>
          <a:lstStyle>
            <a:lvl1pPr marL="0" indent="0">
              <a:buFontTx/>
              <a:buNone/>
              <a:defRPr sz="6299">
                <a:solidFill>
                  <a:schemeClr val="tx1">
                    <a:lumMod val="50000"/>
                    <a:lumOff val="50000"/>
                  </a:schemeClr>
                </a:solidFill>
              </a:defRPr>
            </a:lvl1pPr>
            <a:lvl2pPr marL="1799996" indent="0">
              <a:buFontTx/>
              <a:buNone/>
              <a:defRPr/>
            </a:lvl2pPr>
            <a:lvl3pPr marL="3599993" indent="0">
              <a:buFontTx/>
              <a:buNone/>
              <a:defRPr/>
            </a:lvl3pPr>
            <a:lvl4pPr marL="5399989" indent="0">
              <a:buFontTx/>
              <a:buNone/>
              <a:defRPr/>
            </a:lvl4pPr>
            <a:lvl5pPr marL="7199986"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399977" y="28160416"/>
            <a:ext cx="24990822" cy="9895970"/>
          </a:xfrm>
        </p:spPr>
        <p:txBody>
          <a:bodyPr anchor="ctr">
            <a:normAutofit/>
          </a:bodyPr>
          <a:lstStyle>
            <a:lvl1pPr marL="0" indent="0" algn="l">
              <a:buNone/>
              <a:defRPr sz="7087">
                <a:solidFill>
                  <a:schemeClr val="tx1">
                    <a:lumMod val="75000"/>
                    <a:lumOff val="25000"/>
                  </a:schemeClr>
                </a:solidFill>
              </a:defRPr>
            </a:lvl1pPr>
            <a:lvl2pPr marL="1799996" indent="0">
              <a:buNone/>
              <a:defRPr sz="7087">
                <a:solidFill>
                  <a:schemeClr val="tx1">
                    <a:tint val="75000"/>
                  </a:schemeClr>
                </a:solidFill>
              </a:defRPr>
            </a:lvl2pPr>
            <a:lvl3pPr marL="3599993" indent="0">
              <a:buNone/>
              <a:defRPr sz="6299">
                <a:solidFill>
                  <a:schemeClr val="tx1">
                    <a:tint val="75000"/>
                  </a:schemeClr>
                </a:solidFill>
              </a:defRPr>
            </a:lvl3pPr>
            <a:lvl4pPr marL="5399989" indent="0">
              <a:buNone/>
              <a:defRPr sz="5512">
                <a:solidFill>
                  <a:schemeClr val="tx1">
                    <a:tint val="75000"/>
                  </a:schemeClr>
                </a:solidFill>
              </a:defRPr>
            </a:lvl4pPr>
            <a:lvl5pPr marL="7199986" indent="0">
              <a:buNone/>
              <a:defRPr sz="5512">
                <a:solidFill>
                  <a:schemeClr val="tx1">
                    <a:tint val="75000"/>
                  </a:schemeClr>
                </a:solidFill>
              </a:defRPr>
            </a:lvl5pPr>
            <a:lvl6pPr marL="8999982" indent="0">
              <a:buNone/>
              <a:defRPr sz="5512">
                <a:solidFill>
                  <a:schemeClr val="tx1">
                    <a:tint val="75000"/>
                  </a:schemeClr>
                </a:solidFill>
              </a:defRPr>
            </a:lvl6pPr>
            <a:lvl7pPr marL="10799978" indent="0">
              <a:buNone/>
              <a:defRPr sz="5512">
                <a:solidFill>
                  <a:schemeClr val="tx1">
                    <a:tint val="75000"/>
                  </a:schemeClr>
                </a:solidFill>
              </a:defRPr>
            </a:lvl7pPr>
            <a:lvl8pPr marL="12599975" indent="0">
              <a:buNone/>
              <a:defRPr sz="5512">
                <a:solidFill>
                  <a:schemeClr val="tx1">
                    <a:tint val="75000"/>
                  </a:schemeClr>
                </a:solidFill>
              </a:defRPr>
            </a:lvl8pPr>
            <a:lvl9pPr marL="14399971" indent="0">
              <a:buNone/>
              <a:defRPr sz="5512">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627444-82D1-44DF-B0FF-C2E217492E30}" type="datetimeFigureOut">
              <a:rPr lang="el-GR" smtClean="0"/>
              <a:pPr/>
              <a:t>9/3/2019</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C68705A7-F225-453A-9CE3-ACBA074E95E6}" type="slidenum">
              <a:rPr lang="el-GR" smtClean="0"/>
              <a:pPr/>
              <a:t>‹#›</a:t>
            </a:fld>
            <a:endParaRPr lang="el-GR" dirty="0"/>
          </a:p>
        </p:txBody>
      </p:sp>
      <p:sp>
        <p:nvSpPr>
          <p:cNvPr id="24" name="TextBox 23"/>
          <p:cNvSpPr txBox="1"/>
          <p:nvPr/>
        </p:nvSpPr>
        <p:spPr>
          <a:xfrm>
            <a:off x="1900425" y="4978832"/>
            <a:ext cx="1800455" cy="3683683"/>
          </a:xfrm>
          <a:prstGeom prst="rect">
            <a:avLst/>
          </a:prstGeom>
        </p:spPr>
        <p:txBody>
          <a:bodyPr vert="horz" lIns="359997" tIns="179999" rIns="359997" bIns="179999" rtlCol="0" anchor="ctr">
            <a:noAutofit/>
          </a:bodyPr>
          <a:lstStyle/>
          <a:p>
            <a:pPr lvl="0"/>
            <a:r>
              <a:rPr lang="en-US" sz="31496"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26565553" y="18183298"/>
            <a:ext cx="1800455" cy="3683683"/>
          </a:xfrm>
          <a:prstGeom prst="rect">
            <a:avLst/>
          </a:prstGeom>
        </p:spPr>
        <p:txBody>
          <a:bodyPr vert="horz" lIns="359997" tIns="179999" rIns="359997" bIns="179999" rtlCol="0" anchor="ctr">
            <a:noAutofit/>
          </a:bodyPr>
          <a:lstStyle/>
          <a:p>
            <a:pPr lvl="0"/>
            <a:r>
              <a:rPr lang="en-US" sz="31496"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852556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399977" y="12170183"/>
            <a:ext cx="24990822" cy="16349596"/>
          </a:xfrm>
        </p:spPr>
        <p:txBody>
          <a:bodyPr anchor="b">
            <a:normAutofit/>
          </a:bodyPr>
          <a:lstStyle>
            <a:lvl1pPr algn="l">
              <a:defRPr sz="17323"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399977" y="28519779"/>
            <a:ext cx="24990822" cy="9536607"/>
          </a:xfrm>
        </p:spPr>
        <p:txBody>
          <a:bodyPr anchor="t">
            <a:normAutofit/>
          </a:bodyPr>
          <a:lstStyle>
            <a:lvl1pPr marL="0" indent="0" algn="l">
              <a:buNone/>
              <a:defRPr sz="7087">
                <a:solidFill>
                  <a:schemeClr val="tx1">
                    <a:lumMod val="75000"/>
                    <a:lumOff val="25000"/>
                  </a:schemeClr>
                </a:solidFill>
              </a:defRPr>
            </a:lvl1pPr>
            <a:lvl2pPr marL="1799996" indent="0">
              <a:buNone/>
              <a:defRPr sz="7087">
                <a:solidFill>
                  <a:schemeClr val="tx1">
                    <a:tint val="75000"/>
                  </a:schemeClr>
                </a:solidFill>
              </a:defRPr>
            </a:lvl2pPr>
            <a:lvl3pPr marL="3599993" indent="0">
              <a:buNone/>
              <a:defRPr sz="6299">
                <a:solidFill>
                  <a:schemeClr val="tx1">
                    <a:tint val="75000"/>
                  </a:schemeClr>
                </a:solidFill>
              </a:defRPr>
            </a:lvl3pPr>
            <a:lvl4pPr marL="5399989" indent="0">
              <a:buNone/>
              <a:defRPr sz="5512">
                <a:solidFill>
                  <a:schemeClr val="tx1">
                    <a:tint val="75000"/>
                  </a:schemeClr>
                </a:solidFill>
              </a:defRPr>
            </a:lvl4pPr>
            <a:lvl5pPr marL="7199986" indent="0">
              <a:buNone/>
              <a:defRPr sz="5512">
                <a:solidFill>
                  <a:schemeClr val="tx1">
                    <a:tint val="75000"/>
                  </a:schemeClr>
                </a:solidFill>
              </a:defRPr>
            </a:lvl5pPr>
            <a:lvl6pPr marL="8999982" indent="0">
              <a:buNone/>
              <a:defRPr sz="5512">
                <a:solidFill>
                  <a:schemeClr val="tx1">
                    <a:tint val="75000"/>
                  </a:schemeClr>
                </a:solidFill>
              </a:defRPr>
            </a:lvl6pPr>
            <a:lvl7pPr marL="10799978" indent="0">
              <a:buNone/>
              <a:defRPr sz="5512">
                <a:solidFill>
                  <a:schemeClr val="tx1">
                    <a:tint val="75000"/>
                  </a:schemeClr>
                </a:solidFill>
              </a:defRPr>
            </a:lvl7pPr>
            <a:lvl8pPr marL="12599975" indent="0">
              <a:buNone/>
              <a:defRPr sz="5512">
                <a:solidFill>
                  <a:schemeClr val="tx1">
                    <a:tint val="75000"/>
                  </a:schemeClr>
                </a:solidFill>
              </a:defRPr>
            </a:lvl8pPr>
            <a:lvl9pPr marL="14399971" indent="0">
              <a:buNone/>
              <a:defRPr sz="5512">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627444-82D1-44DF-B0FF-C2E217492E30}" type="datetimeFigureOut">
              <a:rPr lang="el-GR" smtClean="0"/>
              <a:pPr/>
              <a:t>9/3/2019</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C68705A7-F225-453A-9CE3-ACBA074E95E6}" type="slidenum">
              <a:rPr lang="el-GR" smtClean="0"/>
              <a:pPr/>
              <a:t>‹#›</a:t>
            </a:fld>
            <a:endParaRPr lang="el-GR" dirty="0"/>
          </a:p>
        </p:txBody>
      </p:sp>
    </p:spTree>
    <p:extLst>
      <p:ext uri="{BB962C8B-B14F-4D97-AF65-F5344CB8AC3E}">
        <p14:creationId xmlns:p14="http://schemas.microsoft.com/office/powerpoint/2010/main" val="22700270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3050706" y="3840057"/>
            <a:ext cx="23906054" cy="19040281"/>
          </a:xfrm>
        </p:spPr>
        <p:txBody>
          <a:bodyPr anchor="ctr">
            <a:normAutofit/>
          </a:bodyPr>
          <a:lstStyle>
            <a:lvl1pPr algn="l">
              <a:defRPr sz="17323"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2399971" y="25280374"/>
            <a:ext cx="24990826" cy="3239405"/>
          </a:xfrm>
        </p:spPr>
        <p:txBody>
          <a:bodyPr anchor="b">
            <a:noAutofit/>
          </a:bodyPr>
          <a:lstStyle>
            <a:lvl1pPr marL="0" indent="0">
              <a:buFontTx/>
              <a:buNone/>
              <a:defRPr sz="9449">
                <a:solidFill>
                  <a:schemeClr val="tx1">
                    <a:lumMod val="75000"/>
                    <a:lumOff val="25000"/>
                  </a:schemeClr>
                </a:solidFill>
              </a:defRPr>
            </a:lvl1pPr>
            <a:lvl2pPr marL="1799996" indent="0">
              <a:buFontTx/>
              <a:buNone/>
              <a:defRPr/>
            </a:lvl2pPr>
            <a:lvl3pPr marL="3599993" indent="0">
              <a:buFontTx/>
              <a:buNone/>
              <a:defRPr/>
            </a:lvl3pPr>
            <a:lvl4pPr marL="5399989" indent="0">
              <a:buFontTx/>
              <a:buNone/>
              <a:defRPr/>
            </a:lvl4pPr>
            <a:lvl5pPr marL="7199986"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399977" y="28519779"/>
            <a:ext cx="24990822" cy="9536607"/>
          </a:xfrm>
        </p:spPr>
        <p:txBody>
          <a:bodyPr anchor="t">
            <a:normAutofit/>
          </a:bodyPr>
          <a:lstStyle>
            <a:lvl1pPr marL="0" indent="0" algn="l">
              <a:buNone/>
              <a:defRPr sz="7087">
                <a:solidFill>
                  <a:schemeClr val="tx1">
                    <a:lumMod val="50000"/>
                    <a:lumOff val="50000"/>
                  </a:schemeClr>
                </a:solidFill>
              </a:defRPr>
            </a:lvl1pPr>
            <a:lvl2pPr marL="1799996" indent="0">
              <a:buNone/>
              <a:defRPr sz="7087">
                <a:solidFill>
                  <a:schemeClr val="tx1">
                    <a:tint val="75000"/>
                  </a:schemeClr>
                </a:solidFill>
              </a:defRPr>
            </a:lvl2pPr>
            <a:lvl3pPr marL="3599993" indent="0">
              <a:buNone/>
              <a:defRPr sz="6299">
                <a:solidFill>
                  <a:schemeClr val="tx1">
                    <a:tint val="75000"/>
                  </a:schemeClr>
                </a:solidFill>
              </a:defRPr>
            </a:lvl3pPr>
            <a:lvl4pPr marL="5399989" indent="0">
              <a:buNone/>
              <a:defRPr sz="5512">
                <a:solidFill>
                  <a:schemeClr val="tx1">
                    <a:tint val="75000"/>
                  </a:schemeClr>
                </a:solidFill>
              </a:defRPr>
            </a:lvl4pPr>
            <a:lvl5pPr marL="7199986" indent="0">
              <a:buNone/>
              <a:defRPr sz="5512">
                <a:solidFill>
                  <a:schemeClr val="tx1">
                    <a:tint val="75000"/>
                  </a:schemeClr>
                </a:solidFill>
              </a:defRPr>
            </a:lvl5pPr>
            <a:lvl6pPr marL="8999982" indent="0">
              <a:buNone/>
              <a:defRPr sz="5512">
                <a:solidFill>
                  <a:schemeClr val="tx1">
                    <a:tint val="75000"/>
                  </a:schemeClr>
                </a:solidFill>
              </a:defRPr>
            </a:lvl6pPr>
            <a:lvl7pPr marL="10799978" indent="0">
              <a:buNone/>
              <a:defRPr sz="5512">
                <a:solidFill>
                  <a:schemeClr val="tx1">
                    <a:tint val="75000"/>
                  </a:schemeClr>
                </a:solidFill>
              </a:defRPr>
            </a:lvl7pPr>
            <a:lvl8pPr marL="12599975" indent="0">
              <a:buNone/>
              <a:defRPr sz="5512">
                <a:solidFill>
                  <a:schemeClr val="tx1">
                    <a:tint val="75000"/>
                  </a:schemeClr>
                </a:solidFill>
              </a:defRPr>
            </a:lvl8pPr>
            <a:lvl9pPr marL="14399971" indent="0">
              <a:buNone/>
              <a:defRPr sz="5512">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627444-82D1-44DF-B0FF-C2E217492E30}" type="datetimeFigureOut">
              <a:rPr lang="el-GR" smtClean="0"/>
              <a:pPr/>
              <a:t>9/3/2019</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C68705A7-F225-453A-9CE3-ACBA074E95E6}" type="slidenum">
              <a:rPr lang="el-GR" smtClean="0"/>
              <a:pPr/>
              <a:t>‹#›</a:t>
            </a:fld>
            <a:endParaRPr lang="el-GR" dirty="0"/>
          </a:p>
        </p:txBody>
      </p:sp>
      <p:sp>
        <p:nvSpPr>
          <p:cNvPr id="24" name="TextBox 23"/>
          <p:cNvSpPr txBox="1"/>
          <p:nvPr/>
        </p:nvSpPr>
        <p:spPr>
          <a:xfrm>
            <a:off x="1900425" y="4978832"/>
            <a:ext cx="1800455" cy="3683683"/>
          </a:xfrm>
          <a:prstGeom prst="rect">
            <a:avLst/>
          </a:prstGeom>
        </p:spPr>
        <p:txBody>
          <a:bodyPr vert="horz" lIns="359997" tIns="179999" rIns="359997" bIns="179999" rtlCol="0" anchor="ctr">
            <a:noAutofit/>
          </a:bodyPr>
          <a:lstStyle/>
          <a:p>
            <a:pPr lvl="0"/>
            <a:r>
              <a:rPr lang="en-US" sz="31496"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26565553" y="18183298"/>
            <a:ext cx="1800455" cy="3683683"/>
          </a:xfrm>
          <a:prstGeom prst="rect">
            <a:avLst/>
          </a:prstGeom>
        </p:spPr>
        <p:txBody>
          <a:bodyPr vert="horz" lIns="359997" tIns="179999" rIns="359997" bIns="179999" rtlCol="0" anchor="ctr">
            <a:noAutofit/>
          </a:bodyPr>
          <a:lstStyle/>
          <a:p>
            <a:pPr lvl="0"/>
            <a:r>
              <a:rPr lang="en-US" sz="31496"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00884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424583" y="3840057"/>
            <a:ext cx="24966216" cy="19040281"/>
          </a:xfrm>
        </p:spPr>
        <p:txBody>
          <a:bodyPr anchor="ctr">
            <a:normAutofit/>
          </a:bodyPr>
          <a:lstStyle>
            <a:lvl1pPr algn="l">
              <a:defRPr sz="17323"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2399971" y="25280374"/>
            <a:ext cx="24990826" cy="3239405"/>
          </a:xfrm>
        </p:spPr>
        <p:txBody>
          <a:bodyPr anchor="b">
            <a:noAutofit/>
          </a:bodyPr>
          <a:lstStyle>
            <a:lvl1pPr marL="0" indent="0">
              <a:buFontTx/>
              <a:buNone/>
              <a:defRPr sz="9449">
                <a:solidFill>
                  <a:schemeClr val="accent1"/>
                </a:solidFill>
              </a:defRPr>
            </a:lvl1pPr>
            <a:lvl2pPr marL="1799996" indent="0">
              <a:buFontTx/>
              <a:buNone/>
              <a:defRPr/>
            </a:lvl2pPr>
            <a:lvl3pPr marL="3599993" indent="0">
              <a:buFontTx/>
              <a:buNone/>
              <a:defRPr/>
            </a:lvl3pPr>
            <a:lvl4pPr marL="5399989" indent="0">
              <a:buFontTx/>
              <a:buNone/>
              <a:defRPr/>
            </a:lvl4pPr>
            <a:lvl5pPr marL="7199986"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399977" y="28519779"/>
            <a:ext cx="24990822" cy="9536607"/>
          </a:xfrm>
        </p:spPr>
        <p:txBody>
          <a:bodyPr anchor="t">
            <a:normAutofit/>
          </a:bodyPr>
          <a:lstStyle>
            <a:lvl1pPr marL="0" indent="0" algn="l">
              <a:buNone/>
              <a:defRPr sz="7087">
                <a:solidFill>
                  <a:schemeClr val="tx1">
                    <a:lumMod val="50000"/>
                    <a:lumOff val="50000"/>
                  </a:schemeClr>
                </a:solidFill>
              </a:defRPr>
            </a:lvl1pPr>
            <a:lvl2pPr marL="1799996" indent="0">
              <a:buNone/>
              <a:defRPr sz="7087">
                <a:solidFill>
                  <a:schemeClr val="tx1">
                    <a:tint val="75000"/>
                  </a:schemeClr>
                </a:solidFill>
              </a:defRPr>
            </a:lvl2pPr>
            <a:lvl3pPr marL="3599993" indent="0">
              <a:buNone/>
              <a:defRPr sz="6299">
                <a:solidFill>
                  <a:schemeClr val="tx1">
                    <a:tint val="75000"/>
                  </a:schemeClr>
                </a:solidFill>
              </a:defRPr>
            </a:lvl3pPr>
            <a:lvl4pPr marL="5399989" indent="0">
              <a:buNone/>
              <a:defRPr sz="5512">
                <a:solidFill>
                  <a:schemeClr val="tx1">
                    <a:tint val="75000"/>
                  </a:schemeClr>
                </a:solidFill>
              </a:defRPr>
            </a:lvl4pPr>
            <a:lvl5pPr marL="7199986" indent="0">
              <a:buNone/>
              <a:defRPr sz="5512">
                <a:solidFill>
                  <a:schemeClr val="tx1">
                    <a:tint val="75000"/>
                  </a:schemeClr>
                </a:solidFill>
              </a:defRPr>
            </a:lvl5pPr>
            <a:lvl6pPr marL="8999982" indent="0">
              <a:buNone/>
              <a:defRPr sz="5512">
                <a:solidFill>
                  <a:schemeClr val="tx1">
                    <a:tint val="75000"/>
                  </a:schemeClr>
                </a:solidFill>
              </a:defRPr>
            </a:lvl6pPr>
            <a:lvl7pPr marL="10799978" indent="0">
              <a:buNone/>
              <a:defRPr sz="5512">
                <a:solidFill>
                  <a:schemeClr val="tx1">
                    <a:tint val="75000"/>
                  </a:schemeClr>
                </a:solidFill>
              </a:defRPr>
            </a:lvl7pPr>
            <a:lvl8pPr marL="12599975" indent="0">
              <a:buNone/>
              <a:defRPr sz="5512">
                <a:solidFill>
                  <a:schemeClr val="tx1">
                    <a:tint val="75000"/>
                  </a:schemeClr>
                </a:solidFill>
              </a:defRPr>
            </a:lvl8pPr>
            <a:lvl9pPr marL="14399971" indent="0">
              <a:buNone/>
              <a:defRPr sz="5512">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627444-82D1-44DF-B0FF-C2E217492E30}" type="datetimeFigureOut">
              <a:rPr lang="el-GR" smtClean="0"/>
              <a:pPr/>
              <a:t>9/3/2019</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C68705A7-F225-453A-9CE3-ACBA074E95E6}" type="slidenum">
              <a:rPr lang="el-GR" smtClean="0"/>
              <a:pPr/>
              <a:t>‹#›</a:t>
            </a:fld>
            <a:endParaRPr lang="el-GR" dirty="0"/>
          </a:p>
        </p:txBody>
      </p:sp>
    </p:spTree>
    <p:extLst>
      <p:ext uri="{BB962C8B-B14F-4D97-AF65-F5344CB8AC3E}">
        <p14:creationId xmlns:p14="http://schemas.microsoft.com/office/powerpoint/2010/main" val="18700513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627444-82D1-44DF-B0FF-C2E217492E30}" type="datetimeFigureOut">
              <a:rPr lang="el-GR" smtClean="0"/>
              <a:pPr/>
              <a:t>9/3/2019</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C68705A7-F225-453A-9CE3-ACBA074E95E6}" type="slidenum">
              <a:rPr lang="el-GR" smtClean="0"/>
              <a:pPr/>
              <a:t>‹#›</a:t>
            </a:fld>
            <a:endParaRPr lang="el-GR" dirty="0"/>
          </a:p>
        </p:txBody>
      </p:sp>
    </p:spTree>
    <p:extLst>
      <p:ext uri="{BB962C8B-B14F-4D97-AF65-F5344CB8AC3E}">
        <p14:creationId xmlns:p14="http://schemas.microsoft.com/office/powerpoint/2010/main" val="18497475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32553" y="3840060"/>
            <a:ext cx="3853563" cy="33080495"/>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399979" y="3840060"/>
            <a:ext cx="20452709" cy="3308049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627444-82D1-44DF-B0FF-C2E217492E30}" type="datetimeFigureOut">
              <a:rPr lang="el-GR" smtClean="0"/>
              <a:pPr/>
              <a:t>9/3/2019</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C68705A7-F225-453A-9CE3-ACBA074E95E6}" type="slidenum">
              <a:rPr lang="el-GR" smtClean="0"/>
              <a:pPr/>
              <a:t>‹#›</a:t>
            </a:fld>
            <a:endParaRPr lang="el-GR" dirty="0"/>
          </a:p>
        </p:txBody>
      </p:sp>
    </p:spTree>
    <p:extLst>
      <p:ext uri="{BB962C8B-B14F-4D97-AF65-F5344CB8AC3E}">
        <p14:creationId xmlns:p14="http://schemas.microsoft.com/office/powerpoint/2010/main" val="2544109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627444-82D1-44DF-B0FF-C2E217492E30}" type="datetimeFigureOut">
              <a:rPr lang="el-GR" smtClean="0"/>
              <a:pPr/>
              <a:t>9/3/2019</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C68705A7-F225-453A-9CE3-ACBA074E95E6}" type="slidenum">
              <a:rPr lang="el-GR" smtClean="0"/>
              <a:pPr/>
              <a:t>‹#›</a:t>
            </a:fld>
            <a:endParaRPr lang="el-GR" dirty="0"/>
          </a:p>
        </p:txBody>
      </p:sp>
    </p:spTree>
    <p:extLst>
      <p:ext uri="{BB962C8B-B14F-4D97-AF65-F5344CB8AC3E}">
        <p14:creationId xmlns:p14="http://schemas.microsoft.com/office/powerpoint/2010/main" val="3757556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9977" y="17013596"/>
            <a:ext cx="24990822" cy="11506192"/>
          </a:xfrm>
        </p:spPr>
        <p:txBody>
          <a:bodyPr anchor="b"/>
          <a:lstStyle>
            <a:lvl1pPr algn="l">
              <a:defRPr sz="15748"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399977" y="28519778"/>
            <a:ext cx="24990822" cy="5419923"/>
          </a:xfrm>
        </p:spPr>
        <p:txBody>
          <a:bodyPr anchor="t"/>
          <a:lstStyle>
            <a:lvl1pPr marL="0" indent="0" algn="l">
              <a:buNone/>
              <a:defRPr sz="7874">
                <a:solidFill>
                  <a:schemeClr val="tx1">
                    <a:lumMod val="50000"/>
                    <a:lumOff val="50000"/>
                  </a:schemeClr>
                </a:solidFill>
              </a:defRPr>
            </a:lvl1pPr>
            <a:lvl2pPr marL="1799996" indent="0">
              <a:buNone/>
              <a:defRPr sz="7087">
                <a:solidFill>
                  <a:schemeClr val="tx1">
                    <a:tint val="75000"/>
                  </a:schemeClr>
                </a:solidFill>
              </a:defRPr>
            </a:lvl2pPr>
            <a:lvl3pPr marL="3599993" indent="0">
              <a:buNone/>
              <a:defRPr sz="6299">
                <a:solidFill>
                  <a:schemeClr val="tx1">
                    <a:tint val="75000"/>
                  </a:schemeClr>
                </a:solidFill>
              </a:defRPr>
            </a:lvl3pPr>
            <a:lvl4pPr marL="5399989" indent="0">
              <a:buNone/>
              <a:defRPr sz="5512">
                <a:solidFill>
                  <a:schemeClr val="tx1">
                    <a:tint val="75000"/>
                  </a:schemeClr>
                </a:solidFill>
              </a:defRPr>
            </a:lvl4pPr>
            <a:lvl5pPr marL="7199986" indent="0">
              <a:buNone/>
              <a:defRPr sz="5512">
                <a:solidFill>
                  <a:schemeClr val="tx1">
                    <a:tint val="75000"/>
                  </a:schemeClr>
                </a:solidFill>
              </a:defRPr>
            </a:lvl5pPr>
            <a:lvl6pPr marL="8999982" indent="0">
              <a:buNone/>
              <a:defRPr sz="5512">
                <a:solidFill>
                  <a:schemeClr val="tx1">
                    <a:tint val="75000"/>
                  </a:schemeClr>
                </a:solidFill>
              </a:defRPr>
            </a:lvl6pPr>
            <a:lvl7pPr marL="10799978" indent="0">
              <a:buNone/>
              <a:defRPr sz="5512">
                <a:solidFill>
                  <a:schemeClr val="tx1">
                    <a:tint val="75000"/>
                  </a:schemeClr>
                </a:solidFill>
              </a:defRPr>
            </a:lvl7pPr>
            <a:lvl8pPr marL="12599975" indent="0">
              <a:buNone/>
              <a:defRPr sz="5512">
                <a:solidFill>
                  <a:schemeClr val="tx1">
                    <a:tint val="75000"/>
                  </a:schemeClr>
                </a:solidFill>
              </a:defRPr>
            </a:lvl8pPr>
            <a:lvl9pPr marL="14399971" indent="0">
              <a:buNone/>
              <a:defRPr sz="5512">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627444-82D1-44DF-B0FF-C2E217492E30}" type="datetimeFigureOut">
              <a:rPr lang="el-GR" smtClean="0"/>
              <a:pPr/>
              <a:t>9/3/2019</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C68705A7-F225-453A-9CE3-ACBA074E95E6}" type="slidenum">
              <a:rPr lang="el-GR" smtClean="0"/>
              <a:pPr/>
              <a:t>‹#›</a:t>
            </a:fld>
            <a:endParaRPr lang="el-GR" dirty="0"/>
          </a:p>
        </p:txBody>
      </p:sp>
    </p:spTree>
    <p:extLst>
      <p:ext uri="{BB962C8B-B14F-4D97-AF65-F5344CB8AC3E}">
        <p14:creationId xmlns:p14="http://schemas.microsoft.com/office/powerpoint/2010/main" val="2932753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399983" y="3840057"/>
            <a:ext cx="24990818" cy="8320123"/>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399984" y="13610210"/>
            <a:ext cx="12157821" cy="24446169"/>
          </a:xfrm>
        </p:spPr>
        <p:txBody>
          <a:bodyPr>
            <a:normAutofit/>
          </a:bodyPr>
          <a:lstStyle>
            <a:lvl1pPr>
              <a:defRPr sz="7087"/>
            </a:lvl1pPr>
            <a:lvl2pPr>
              <a:defRPr sz="6299"/>
            </a:lvl2pPr>
            <a:lvl3pPr>
              <a:defRPr sz="5512"/>
            </a:lvl3pPr>
            <a:lvl4pPr>
              <a:defRPr sz="4724"/>
            </a:lvl4pPr>
            <a:lvl5pPr>
              <a:defRPr sz="4724"/>
            </a:lvl5pPr>
            <a:lvl6pPr>
              <a:defRPr sz="4724"/>
            </a:lvl6pPr>
            <a:lvl7pPr>
              <a:defRPr sz="4724"/>
            </a:lvl7pPr>
            <a:lvl8pPr>
              <a:defRPr sz="4724"/>
            </a:lvl8pPr>
            <a:lvl9pPr>
              <a:defRPr sz="4724"/>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5232976" y="13610220"/>
            <a:ext cx="12157825" cy="24446175"/>
          </a:xfrm>
        </p:spPr>
        <p:txBody>
          <a:bodyPr>
            <a:normAutofit/>
          </a:bodyPr>
          <a:lstStyle>
            <a:lvl1pPr>
              <a:defRPr sz="7087"/>
            </a:lvl1pPr>
            <a:lvl2pPr>
              <a:defRPr sz="6299"/>
            </a:lvl2pPr>
            <a:lvl3pPr>
              <a:defRPr sz="5512"/>
            </a:lvl3pPr>
            <a:lvl4pPr>
              <a:defRPr sz="4724"/>
            </a:lvl4pPr>
            <a:lvl5pPr>
              <a:defRPr sz="4724"/>
            </a:lvl5pPr>
            <a:lvl6pPr>
              <a:defRPr sz="4724"/>
            </a:lvl6pPr>
            <a:lvl7pPr>
              <a:defRPr sz="4724"/>
            </a:lvl7pPr>
            <a:lvl8pPr>
              <a:defRPr sz="4724"/>
            </a:lvl8pPr>
            <a:lvl9pPr>
              <a:defRPr sz="4724"/>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8627444-82D1-44DF-B0FF-C2E217492E30}" type="datetimeFigureOut">
              <a:rPr lang="el-GR" smtClean="0"/>
              <a:pPr/>
              <a:t>9/3/2019</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p:txBody>
          <a:bodyPr/>
          <a:lstStyle/>
          <a:p>
            <a:fld id="{C68705A7-F225-453A-9CE3-ACBA074E95E6}" type="slidenum">
              <a:rPr lang="el-GR" smtClean="0"/>
              <a:pPr/>
              <a:t>‹#›</a:t>
            </a:fld>
            <a:endParaRPr lang="el-GR" dirty="0"/>
          </a:p>
        </p:txBody>
      </p:sp>
    </p:spTree>
    <p:extLst>
      <p:ext uri="{BB962C8B-B14F-4D97-AF65-F5344CB8AC3E}">
        <p14:creationId xmlns:p14="http://schemas.microsoft.com/office/powerpoint/2010/main" val="2809599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399981" y="3840057"/>
            <a:ext cx="24990814" cy="8320123"/>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2399979" y="13612693"/>
            <a:ext cx="12167911" cy="3630050"/>
          </a:xfrm>
        </p:spPr>
        <p:txBody>
          <a:bodyPr anchor="b">
            <a:noAutofit/>
          </a:bodyPr>
          <a:lstStyle>
            <a:lvl1pPr marL="0" indent="0">
              <a:buNone/>
              <a:defRPr sz="9449" b="0"/>
            </a:lvl1pPr>
            <a:lvl2pPr marL="1799996" indent="0">
              <a:buNone/>
              <a:defRPr sz="7874" b="1"/>
            </a:lvl2pPr>
            <a:lvl3pPr marL="3599993" indent="0">
              <a:buNone/>
              <a:defRPr sz="7087" b="1"/>
            </a:lvl3pPr>
            <a:lvl4pPr marL="5399989" indent="0">
              <a:buNone/>
              <a:defRPr sz="6299" b="1"/>
            </a:lvl4pPr>
            <a:lvl5pPr marL="7199986" indent="0">
              <a:buNone/>
              <a:defRPr sz="6299" b="1"/>
            </a:lvl5pPr>
            <a:lvl6pPr marL="8999982" indent="0">
              <a:buNone/>
              <a:defRPr sz="6299" b="1"/>
            </a:lvl6pPr>
            <a:lvl7pPr marL="10799978" indent="0">
              <a:buNone/>
              <a:defRPr sz="6299" b="1"/>
            </a:lvl7pPr>
            <a:lvl8pPr marL="12599975" indent="0">
              <a:buNone/>
              <a:defRPr sz="6299" b="1"/>
            </a:lvl8pPr>
            <a:lvl9pPr marL="14399971" indent="0">
              <a:buNone/>
              <a:defRPr sz="6299" b="1"/>
            </a:lvl9pPr>
          </a:lstStyle>
          <a:p>
            <a:pPr lvl="0"/>
            <a:r>
              <a:rPr lang="en-US" smtClean="0"/>
              <a:t>Click to edit Master text styles</a:t>
            </a:r>
          </a:p>
        </p:txBody>
      </p:sp>
      <p:sp>
        <p:nvSpPr>
          <p:cNvPr id="4" name="Content Placeholder 3"/>
          <p:cNvSpPr>
            <a:spLocks noGrp="1"/>
          </p:cNvSpPr>
          <p:nvPr>
            <p:ph sz="half" idx="2"/>
          </p:nvPr>
        </p:nvSpPr>
        <p:spPr>
          <a:xfrm>
            <a:off x="2399979" y="17242752"/>
            <a:ext cx="12167911" cy="2081364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5222882" y="13612693"/>
            <a:ext cx="12167911" cy="3630050"/>
          </a:xfrm>
        </p:spPr>
        <p:txBody>
          <a:bodyPr anchor="b">
            <a:noAutofit/>
          </a:bodyPr>
          <a:lstStyle>
            <a:lvl1pPr marL="0" indent="0">
              <a:buNone/>
              <a:defRPr sz="9449" b="0"/>
            </a:lvl1pPr>
            <a:lvl2pPr marL="1799996" indent="0">
              <a:buNone/>
              <a:defRPr sz="7874" b="1"/>
            </a:lvl2pPr>
            <a:lvl3pPr marL="3599993" indent="0">
              <a:buNone/>
              <a:defRPr sz="7087" b="1"/>
            </a:lvl3pPr>
            <a:lvl4pPr marL="5399989" indent="0">
              <a:buNone/>
              <a:defRPr sz="6299" b="1"/>
            </a:lvl4pPr>
            <a:lvl5pPr marL="7199986" indent="0">
              <a:buNone/>
              <a:defRPr sz="6299" b="1"/>
            </a:lvl5pPr>
            <a:lvl6pPr marL="8999982" indent="0">
              <a:buNone/>
              <a:defRPr sz="6299" b="1"/>
            </a:lvl6pPr>
            <a:lvl7pPr marL="10799978" indent="0">
              <a:buNone/>
              <a:defRPr sz="6299" b="1"/>
            </a:lvl7pPr>
            <a:lvl8pPr marL="12599975" indent="0">
              <a:buNone/>
              <a:defRPr sz="6299" b="1"/>
            </a:lvl8pPr>
            <a:lvl9pPr marL="14399971" indent="0">
              <a:buNone/>
              <a:defRPr sz="6299" b="1"/>
            </a:lvl9pPr>
          </a:lstStyle>
          <a:p>
            <a:pPr lvl="0"/>
            <a:r>
              <a:rPr lang="en-US" smtClean="0"/>
              <a:t>Click to edit Master text styles</a:t>
            </a:r>
          </a:p>
        </p:txBody>
      </p:sp>
      <p:sp>
        <p:nvSpPr>
          <p:cNvPr id="6" name="Content Placeholder 5"/>
          <p:cNvSpPr>
            <a:spLocks noGrp="1"/>
          </p:cNvSpPr>
          <p:nvPr>
            <p:ph sz="quarter" idx="4"/>
          </p:nvPr>
        </p:nvSpPr>
        <p:spPr>
          <a:xfrm>
            <a:off x="15222882" y="17242752"/>
            <a:ext cx="12167911" cy="2081364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627444-82D1-44DF-B0FF-C2E217492E30}" type="datetimeFigureOut">
              <a:rPr lang="el-GR" smtClean="0"/>
              <a:pPr/>
              <a:t>9/3/2019</a:t>
            </a:fld>
            <a:endParaRPr lang="el-GR" dirty="0"/>
          </a:p>
        </p:txBody>
      </p:sp>
      <p:sp>
        <p:nvSpPr>
          <p:cNvPr id="8" name="Footer Placeholder 7"/>
          <p:cNvSpPr>
            <a:spLocks noGrp="1"/>
          </p:cNvSpPr>
          <p:nvPr>
            <p:ph type="ftr" sz="quarter" idx="11"/>
          </p:nvPr>
        </p:nvSpPr>
        <p:spPr/>
        <p:txBody>
          <a:bodyPr/>
          <a:lstStyle/>
          <a:p>
            <a:endParaRPr lang="el-GR" dirty="0"/>
          </a:p>
        </p:txBody>
      </p:sp>
      <p:sp>
        <p:nvSpPr>
          <p:cNvPr id="9" name="Slide Number Placeholder 8"/>
          <p:cNvSpPr>
            <a:spLocks noGrp="1"/>
          </p:cNvSpPr>
          <p:nvPr>
            <p:ph type="sldNum" sz="quarter" idx="12"/>
          </p:nvPr>
        </p:nvSpPr>
        <p:spPr/>
        <p:txBody>
          <a:bodyPr/>
          <a:lstStyle/>
          <a:p>
            <a:fld id="{C68705A7-F225-453A-9CE3-ACBA074E95E6}" type="slidenum">
              <a:rPr lang="el-GR" smtClean="0"/>
              <a:pPr/>
              <a:t>‹#›</a:t>
            </a:fld>
            <a:endParaRPr lang="el-GR" dirty="0"/>
          </a:p>
        </p:txBody>
      </p:sp>
    </p:spTree>
    <p:extLst>
      <p:ext uri="{BB962C8B-B14F-4D97-AF65-F5344CB8AC3E}">
        <p14:creationId xmlns:p14="http://schemas.microsoft.com/office/powerpoint/2010/main" val="1319256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399979" y="3840057"/>
            <a:ext cx="24990818" cy="8320123"/>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8627444-82D1-44DF-B0FF-C2E217492E30}" type="datetimeFigureOut">
              <a:rPr lang="el-GR" smtClean="0"/>
              <a:pPr/>
              <a:t>9/3/2019</a:t>
            </a:fld>
            <a:endParaRPr lang="el-GR" dirty="0"/>
          </a:p>
        </p:txBody>
      </p:sp>
      <p:sp>
        <p:nvSpPr>
          <p:cNvPr id="4" name="Footer Placeholder 3"/>
          <p:cNvSpPr>
            <a:spLocks noGrp="1"/>
          </p:cNvSpPr>
          <p:nvPr>
            <p:ph type="ftr" sz="quarter" idx="11"/>
          </p:nvPr>
        </p:nvSpPr>
        <p:spPr/>
        <p:txBody>
          <a:bodyPr/>
          <a:lstStyle/>
          <a:p>
            <a:endParaRPr lang="el-GR" dirty="0"/>
          </a:p>
        </p:txBody>
      </p:sp>
      <p:sp>
        <p:nvSpPr>
          <p:cNvPr id="5" name="Slide Number Placeholder 4"/>
          <p:cNvSpPr>
            <a:spLocks noGrp="1"/>
          </p:cNvSpPr>
          <p:nvPr>
            <p:ph type="sldNum" sz="quarter" idx="12"/>
          </p:nvPr>
        </p:nvSpPr>
        <p:spPr/>
        <p:txBody>
          <a:bodyPr/>
          <a:lstStyle/>
          <a:p>
            <a:fld id="{C68705A7-F225-453A-9CE3-ACBA074E95E6}" type="slidenum">
              <a:rPr lang="el-GR" smtClean="0"/>
              <a:pPr/>
              <a:t>‹#›</a:t>
            </a:fld>
            <a:endParaRPr lang="el-GR" dirty="0"/>
          </a:p>
        </p:txBody>
      </p:sp>
    </p:spTree>
    <p:extLst>
      <p:ext uri="{BB962C8B-B14F-4D97-AF65-F5344CB8AC3E}">
        <p14:creationId xmlns:p14="http://schemas.microsoft.com/office/powerpoint/2010/main" val="69692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627444-82D1-44DF-B0FF-C2E217492E30}" type="datetimeFigureOut">
              <a:rPr lang="el-GR" smtClean="0"/>
              <a:pPr/>
              <a:t>9/3/2019</a:t>
            </a:fld>
            <a:endParaRPr lang="el-GR" dirty="0"/>
          </a:p>
        </p:txBody>
      </p:sp>
      <p:sp>
        <p:nvSpPr>
          <p:cNvPr id="3" name="Footer Placeholder 2"/>
          <p:cNvSpPr>
            <a:spLocks noGrp="1"/>
          </p:cNvSpPr>
          <p:nvPr>
            <p:ph type="ftr" sz="quarter" idx="11"/>
          </p:nvPr>
        </p:nvSpPr>
        <p:spPr/>
        <p:txBody>
          <a:bodyPr/>
          <a:lstStyle/>
          <a:p>
            <a:endParaRPr lang="el-GR" dirty="0"/>
          </a:p>
        </p:txBody>
      </p:sp>
      <p:sp>
        <p:nvSpPr>
          <p:cNvPr id="4" name="Slide Number Placeholder 3"/>
          <p:cNvSpPr>
            <a:spLocks noGrp="1"/>
          </p:cNvSpPr>
          <p:nvPr>
            <p:ph type="sldNum" sz="quarter" idx="12"/>
          </p:nvPr>
        </p:nvSpPr>
        <p:spPr/>
        <p:txBody>
          <a:bodyPr/>
          <a:lstStyle/>
          <a:p>
            <a:fld id="{C68705A7-F225-453A-9CE3-ACBA074E95E6}" type="slidenum">
              <a:rPr lang="el-GR" smtClean="0"/>
              <a:pPr/>
              <a:t>‹#›</a:t>
            </a:fld>
            <a:endParaRPr lang="el-GR" dirty="0"/>
          </a:p>
        </p:txBody>
      </p:sp>
    </p:spTree>
    <p:extLst>
      <p:ext uri="{BB962C8B-B14F-4D97-AF65-F5344CB8AC3E}">
        <p14:creationId xmlns:p14="http://schemas.microsoft.com/office/powerpoint/2010/main" val="2057999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99978" y="9440165"/>
            <a:ext cx="10984889" cy="8053448"/>
          </a:xfrm>
        </p:spPr>
        <p:txBody>
          <a:bodyPr anchor="b">
            <a:normAutofit/>
          </a:bodyPr>
          <a:lstStyle>
            <a:lvl1pPr>
              <a:defRPr sz="7874"/>
            </a:lvl1pPr>
          </a:lstStyle>
          <a:p>
            <a:r>
              <a:rPr lang="en-US" smtClean="0"/>
              <a:t>Click to edit Master title style</a:t>
            </a:r>
            <a:endParaRPr lang="en-US" dirty="0"/>
          </a:p>
        </p:txBody>
      </p:sp>
      <p:sp>
        <p:nvSpPr>
          <p:cNvPr id="3" name="Content Placeholder 2"/>
          <p:cNvSpPr>
            <a:spLocks noGrp="1"/>
          </p:cNvSpPr>
          <p:nvPr>
            <p:ph idx="1"/>
          </p:nvPr>
        </p:nvSpPr>
        <p:spPr>
          <a:xfrm>
            <a:off x="14060038" y="3243673"/>
            <a:ext cx="13330757" cy="3481271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399978" y="17493610"/>
            <a:ext cx="10984889" cy="16280234"/>
          </a:xfrm>
        </p:spPr>
        <p:txBody>
          <a:bodyPr>
            <a:normAutofit/>
          </a:bodyPr>
          <a:lstStyle>
            <a:lvl1pPr marL="0" indent="0">
              <a:buNone/>
              <a:defRPr sz="5512"/>
            </a:lvl1pPr>
            <a:lvl2pPr marL="1349997" indent="0">
              <a:buNone/>
              <a:defRPr sz="4134"/>
            </a:lvl2pPr>
            <a:lvl3pPr marL="2699995" indent="0">
              <a:buNone/>
              <a:defRPr sz="3543"/>
            </a:lvl3pPr>
            <a:lvl4pPr marL="4049992" indent="0">
              <a:buNone/>
              <a:defRPr sz="2953"/>
            </a:lvl4pPr>
            <a:lvl5pPr marL="5399989" indent="0">
              <a:buNone/>
              <a:defRPr sz="2953"/>
            </a:lvl5pPr>
            <a:lvl6pPr marL="6749987" indent="0">
              <a:buNone/>
              <a:defRPr sz="2953"/>
            </a:lvl6pPr>
            <a:lvl7pPr marL="8099984" indent="0">
              <a:buNone/>
              <a:defRPr sz="2953"/>
            </a:lvl7pPr>
            <a:lvl8pPr marL="9449981" indent="0">
              <a:buNone/>
              <a:defRPr sz="2953"/>
            </a:lvl8pPr>
            <a:lvl9pPr marL="10799978" indent="0">
              <a:buNone/>
              <a:defRPr sz="2953"/>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627444-82D1-44DF-B0FF-C2E217492E30}" type="datetimeFigureOut">
              <a:rPr lang="el-GR" smtClean="0"/>
              <a:pPr/>
              <a:t>9/3/2019</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p:txBody>
          <a:bodyPr/>
          <a:lstStyle/>
          <a:p>
            <a:fld id="{C68705A7-F225-453A-9CE3-ACBA074E95E6}" type="slidenum">
              <a:rPr lang="el-GR" smtClean="0"/>
              <a:pPr/>
              <a:t>‹#›</a:t>
            </a:fld>
            <a:endParaRPr lang="el-GR" dirty="0"/>
          </a:p>
        </p:txBody>
      </p:sp>
    </p:spTree>
    <p:extLst>
      <p:ext uri="{BB962C8B-B14F-4D97-AF65-F5344CB8AC3E}">
        <p14:creationId xmlns:p14="http://schemas.microsoft.com/office/powerpoint/2010/main" val="2372987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99979" y="30240447"/>
            <a:ext cx="24990818" cy="3570056"/>
          </a:xfrm>
        </p:spPr>
        <p:txBody>
          <a:bodyPr anchor="b">
            <a:normAutofit/>
          </a:bodyPr>
          <a:lstStyle>
            <a:lvl1pPr algn="l">
              <a:defRPr sz="9449"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99979" y="3840057"/>
            <a:ext cx="24990818" cy="24225353"/>
          </a:xfrm>
        </p:spPr>
        <p:txBody>
          <a:bodyPr anchor="t">
            <a:normAutofit/>
          </a:bodyPr>
          <a:lstStyle>
            <a:lvl1pPr marL="0" indent="0" algn="ctr">
              <a:buNone/>
              <a:defRPr sz="6299"/>
            </a:lvl1pPr>
            <a:lvl2pPr marL="1799996" indent="0">
              <a:buNone/>
              <a:defRPr sz="6299"/>
            </a:lvl2pPr>
            <a:lvl3pPr marL="3599993" indent="0">
              <a:buNone/>
              <a:defRPr sz="6299"/>
            </a:lvl3pPr>
            <a:lvl4pPr marL="5399989" indent="0">
              <a:buNone/>
              <a:defRPr sz="6299"/>
            </a:lvl4pPr>
            <a:lvl5pPr marL="7199986" indent="0">
              <a:buNone/>
              <a:defRPr sz="6299"/>
            </a:lvl5pPr>
            <a:lvl6pPr marL="8999982" indent="0">
              <a:buNone/>
              <a:defRPr sz="6299"/>
            </a:lvl6pPr>
            <a:lvl7pPr marL="10799978" indent="0">
              <a:buNone/>
              <a:defRPr sz="6299"/>
            </a:lvl7pPr>
            <a:lvl8pPr marL="12599975" indent="0">
              <a:buNone/>
              <a:defRPr sz="6299"/>
            </a:lvl8pPr>
            <a:lvl9pPr marL="14399971" indent="0">
              <a:buNone/>
              <a:defRPr sz="6299"/>
            </a:lvl9pPr>
          </a:lstStyle>
          <a:p>
            <a:r>
              <a:rPr lang="en-US" smtClean="0"/>
              <a:t>Click icon to add picture</a:t>
            </a:r>
            <a:endParaRPr lang="en-US" dirty="0"/>
          </a:p>
        </p:txBody>
      </p:sp>
      <p:sp>
        <p:nvSpPr>
          <p:cNvPr id="4" name="Text Placeholder 3"/>
          <p:cNvSpPr>
            <a:spLocks noGrp="1"/>
          </p:cNvSpPr>
          <p:nvPr>
            <p:ph type="body" sz="half" idx="2"/>
          </p:nvPr>
        </p:nvSpPr>
        <p:spPr>
          <a:xfrm>
            <a:off x="2399979" y="33810503"/>
            <a:ext cx="24990818" cy="4245883"/>
          </a:xfrm>
        </p:spPr>
        <p:txBody>
          <a:bodyPr>
            <a:normAutofit/>
          </a:bodyPr>
          <a:lstStyle>
            <a:lvl1pPr marL="0" indent="0">
              <a:buNone/>
              <a:defRPr sz="4724"/>
            </a:lvl1pPr>
            <a:lvl2pPr marL="1799996" indent="0">
              <a:buNone/>
              <a:defRPr sz="4724"/>
            </a:lvl2pPr>
            <a:lvl3pPr marL="3599993" indent="0">
              <a:buNone/>
              <a:defRPr sz="3937"/>
            </a:lvl3pPr>
            <a:lvl4pPr marL="5399989" indent="0">
              <a:buNone/>
              <a:defRPr sz="3543"/>
            </a:lvl4pPr>
            <a:lvl5pPr marL="7199986" indent="0">
              <a:buNone/>
              <a:defRPr sz="3543"/>
            </a:lvl5pPr>
            <a:lvl6pPr marL="8999982" indent="0">
              <a:buNone/>
              <a:defRPr sz="3543"/>
            </a:lvl6pPr>
            <a:lvl7pPr marL="10799978" indent="0">
              <a:buNone/>
              <a:defRPr sz="3543"/>
            </a:lvl7pPr>
            <a:lvl8pPr marL="12599975" indent="0">
              <a:buNone/>
              <a:defRPr sz="3543"/>
            </a:lvl8pPr>
            <a:lvl9pPr marL="14399971" indent="0">
              <a:buNone/>
              <a:defRPr sz="3543"/>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627444-82D1-44DF-B0FF-C2E217492E30}" type="datetimeFigureOut">
              <a:rPr lang="el-GR" smtClean="0"/>
              <a:pPr/>
              <a:t>9/3/2019</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p:txBody>
          <a:bodyPr/>
          <a:lstStyle/>
          <a:p>
            <a:fld id="{C68705A7-F225-453A-9CE3-ACBA074E95E6}" type="slidenum">
              <a:rPr lang="el-GR" smtClean="0"/>
              <a:pPr/>
              <a:t>‹#›</a:t>
            </a:fld>
            <a:endParaRPr lang="el-GR" dirty="0"/>
          </a:p>
        </p:txBody>
      </p:sp>
    </p:spTree>
    <p:extLst>
      <p:ext uri="{BB962C8B-B14F-4D97-AF65-F5344CB8AC3E}">
        <p14:creationId xmlns:p14="http://schemas.microsoft.com/office/powerpoint/2010/main" val="2937658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33333" y="-53340"/>
            <a:ext cx="36101332" cy="43307317"/>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2399981" y="3840057"/>
            <a:ext cx="24990814" cy="8320123"/>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399979" y="13610220"/>
            <a:ext cx="24990818" cy="2444617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1280389" y="38056395"/>
            <a:ext cx="2693413" cy="2300034"/>
          </a:xfrm>
          <a:prstGeom prst="rect">
            <a:avLst/>
          </a:prstGeom>
        </p:spPr>
        <p:txBody>
          <a:bodyPr vert="horz" lIns="91440" tIns="45720" rIns="91440" bIns="45720" rtlCol="0" anchor="ctr"/>
          <a:lstStyle>
            <a:lvl1pPr algn="r">
              <a:defRPr sz="3543">
                <a:solidFill>
                  <a:schemeClr val="tx1">
                    <a:tint val="75000"/>
                  </a:schemeClr>
                </a:solidFill>
              </a:defRPr>
            </a:lvl1pPr>
          </a:lstStyle>
          <a:p>
            <a:fld id="{D8627444-82D1-44DF-B0FF-C2E217492E30}" type="datetimeFigureOut">
              <a:rPr lang="el-GR" smtClean="0"/>
              <a:pPr/>
              <a:t>9/3/2019</a:t>
            </a:fld>
            <a:endParaRPr lang="el-GR" dirty="0"/>
          </a:p>
        </p:txBody>
      </p:sp>
      <p:sp>
        <p:nvSpPr>
          <p:cNvPr id="5" name="Footer Placeholder 4"/>
          <p:cNvSpPr>
            <a:spLocks noGrp="1"/>
          </p:cNvSpPr>
          <p:nvPr>
            <p:ph type="ftr" sz="quarter" idx="3"/>
          </p:nvPr>
        </p:nvSpPr>
        <p:spPr>
          <a:xfrm>
            <a:off x="2399980" y="38056395"/>
            <a:ext cx="18200549" cy="2300034"/>
          </a:xfrm>
          <a:prstGeom prst="rect">
            <a:avLst/>
          </a:prstGeom>
        </p:spPr>
        <p:txBody>
          <a:bodyPr vert="horz" lIns="91440" tIns="45720" rIns="91440" bIns="45720" rtlCol="0" anchor="ctr"/>
          <a:lstStyle>
            <a:lvl1pPr algn="l">
              <a:defRPr sz="3543">
                <a:solidFill>
                  <a:schemeClr val="tx1">
                    <a:tint val="75000"/>
                  </a:schemeClr>
                </a:solidFill>
              </a:defRPr>
            </a:lvl1pPr>
          </a:lstStyle>
          <a:p>
            <a:endParaRPr lang="el-GR" dirty="0"/>
          </a:p>
        </p:txBody>
      </p:sp>
      <p:sp>
        <p:nvSpPr>
          <p:cNvPr id="6" name="Slide Number Placeholder 5"/>
          <p:cNvSpPr>
            <a:spLocks noGrp="1"/>
          </p:cNvSpPr>
          <p:nvPr>
            <p:ph type="sldNum" sz="quarter" idx="4"/>
          </p:nvPr>
        </p:nvSpPr>
        <p:spPr>
          <a:xfrm>
            <a:off x="25372556" y="38056395"/>
            <a:ext cx="2018245" cy="2300034"/>
          </a:xfrm>
          <a:prstGeom prst="rect">
            <a:avLst/>
          </a:prstGeom>
        </p:spPr>
        <p:txBody>
          <a:bodyPr vert="horz" lIns="91440" tIns="45720" rIns="91440" bIns="45720" rtlCol="0" anchor="ctr"/>
          <a:lstStyle>
            <a:lvl1pPr algn="r">
              <a:defRPr sz="3543">
                <a:solidFill>
                  <a:schemeClr val="accent1"/>
                </a:solidFill>
              </a:defRPr>
            </a:lvl1pPr>
          </a:lstStyle>
          <a:p>
            <a:fld id="{C68705A7-F225-453A-9CE3-ACBA074E95E6}" type="slidenum">
              <a:rPr lang="el-GR" smtClean="0"/>
              <a:pPr/>
              <a:t>‹#›</a:t>
            </a:fld>
            <a:endParaRPr lang="el-GR" dirty="0"/>
          </a:p>
        </p:txBody>
      </p:sp>
    </p:spTree>
    <p:extLst>
      <p:ext uri="{BB962C8B-B14F-4D97-AF65-F5344CB8AC3E}">
        <p14:creationId xmlns:p14="http://schemas.microsoft.com/office/powerpoint/2010/main" val="8863067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txStyles>
    <p:titleStyle>
      <a:lvl1pPr algn="l" defTabSz="1799996" rtl="0" eaLnBrk="1" latinLnBrk="0" hangingPunct="1">
        <a:spcBef>
          <a:spcPct val="0"/>
        </a:spcBef>
        <a:buNone/>
        <a:defRPr sz="14173"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349997" indent="-1349997" algn="l" defTabSz="1799996" rtl="0" eaLnBrk="1" latinLnBrk="0" hangingPunct="1">
        <a:spcBef>
          <a:spcPts val="3937"/>
        </a:spcBef>
        <a:spcAft>
          <a:spcPts val="0"/>
        </a:spcAft>
        <a:buClr>
          <a:schemeClr val="accent1"/>
        </a:buClr>
        <a:buSzPct val="80000"/>
        <a:buFont typeface="Wingdings 3" charset="2"/>
        <a:buChar char=""/>
        <a:defRPr sz="7087" kern="1200">
          <a:solidFill>
            <a:schemeClr val="tx1">
              <a:lumMod val="75000"/>
              <a:lumOff val="25000"/>
            </a:schemeClr>
          </a:solidFill>
          <a:latin typeface="+mn-lt"/>
          <a:ea typeface="+mn-ea"/>
          <a:cs typeface="+mn-cs"/>
        </a:defRPr>
      </a:lvl1pPr>
      <a:lvl2pPr marL="2924994" indent="-1124998" algn="l" defTabSz="1799996" rtl="0" eaLnBrk="1" latinLnBrk="0" hangingPunct="1">
        <a:spcBef>
          <a:spcPts val="3937"/>
        </a:spcBef>
        <a:spcAft>
          <a:spcPts val="0"/>
        </a:spcAft>
        <a:buClr>
          <a:schemeClr val="accent1"/>
        </a:buClr>
        <a:buSzPct val="80000"/>
        <a:buFont typeface="Wingdings 3" charset="2"/>
        <a:buChar char=""/>
        <a:defRPr sz="6299" kern="1200">
          <a:solidFill>
            <a:schemeClr val="tx1">
              <a:lumMod val="75000"/>
              <a:lumOff val="25000"/>
            </a:schemeClr>
          </a:solidFill>
          <a:latin typeface="+mn-lt"/>
          <a:ea typeface="+mn-ea"/>
          <a:cs typeface="+mn-cs"/>
        </a:defRPr>
      </a:lvl2pPr>
      <a:lvl3pPr marL="4499991" indent="-899998" algn="l" defTabSz="1799996" rtl="0" eaLnBrk="1" latinLnBrk="0" hangingPunct="1">
        <a:spcBef>
          <a:spcPts val="3937"/>
        </a:spcBef>
        <a:spcAft>
          <a:spcPts val="0"/>
        </a:spcAft>
        <a:buClr>
          <a:schemeClr val="accent1"/>
        </a:buClr>
        <a:buSzPct val="80000"/>
        <a:buFont typeface="Wingdings 3" charset="2"/>
        <a:buChar char=""/>
        <a:defRPr sz="5512" kern="1200">
          <a:solidFill>
            <a:schemeClr val="tx1">
              <a:lumMod val="75000"/>
              <a:lumOff val="25000"/>
            </a:schemeClr>
          </a:solidFill>
          <a:latin typeface="+mn-lt"/>
          <a:ea typeface="+mn-ea"/>
          <a:cs typeface="+mn-cs"/>
        </a:defRPr>
      </a:lvl3pPr>
      <a:lvl4pPr marL="6299987" indent="-899998" algn="l" defTabSz="1799996" rtl="0" eaLnBrk="1" latinLnBrk="0" hangingPunct="1">
        <a:spcBef>
          <a:spcPts val="3937"/>
        </a:spcBef>
        <a:spcAft>
          <a:spcPts val="0"/>
        </a:spcAft>
        <a:buClr>
          <a:schemeClr val="accent1"/>
        </a:buClr>
        <a:buSzPct val="80000"/>
        <a:buFont typeface="Wingdings 3" charset="2"/>
        <a:buChar char=""/>
        <a:defRPr sz="4724" kern="1200">
          <a:solidFill>
            <a:schemeClr val="tx1">
              <a:lumMod val="75000"/>
              <a:lumOff val="25000"/>
            </a:schemeClr>
          </a:solidFill>
          <a:latin typeface="+mn-lt"/>
          <a:ea typeface="+mn-ea"/>
          <a:cs typeface="+mn-cs"/>
        </a:defRPr>
      </a:lvl4pPr>
      <a:lvl5pPr marL="8099984" indent="-899998" algn="l" defTabSz="1799996" rtl="0" eaLnBrk="1" latinLnBrk="0" hangingPunct="1">
        <a:spcBef>
          <a:spcPts val="3937"/>
        </a:spcBef>
        <a:spcAft>
          <a:spcPts val="0"/>
        </a:spcAft>
        <a:buClr>
          <a:schemeClr val="accent1"/>
        </a:buClr>
        <a:buSzPct val="80000"/>
        <a:buFont typeface="Wingdings 3" charset="2"/>
        <a:buChar char=""/>
        <a:defRPr sz="4724" kern="1200">
          <a:solidFill>
            <a:schemeClr val="tx1">
              <a:lumMod val="75000"/>
              <a:lumOff val="25000"/>
            </a:schemeClr>
          </a:solidFill>
          <a:latin typeface="+mn-lt"/>
          <a:ea typeface="+mn-ea"/>
          <a:cs typeface="+mn-cs"/>
        </a:defRPr>
      </a:lvl5pPr>
      <a:lvl6pPr marL="9899980" indent="-899998" algn="l" defTabSz="1799996" rtl="0" eaLnBrk="1" latinLnBrk="0" hangingPunct="1">
        <a:spcBef>
          <a:spcPts val="3937"/>
        </a:spcBef>
        <a:spcAft>
          <a:spcPts val="0"/>
        </a:spcAft>
        <a:buClr>
          <a:schemeClr val="accent1"/>
        </a:buClr>
        <a:buSzPct val="80000"/>
        <a:buFont typeface="Wingdings 3" charset="2"/>
        <a:buChar char=""/>
        <a:defRPr sz="4724" kern="1200">
          <a:solidFill>
            <a:schemeClr val="tx1">
              <a:lumMod val="75000"/>
              <a:lumOff val="25000"/>
            </a:schemeClr>
          </a:solidFill>
          <a:latin typeface="+mn-lt"/>
          <a:ea typeface="+mn-ea"/>
          <a:cs typeface="+mn-cs"/>
        </a:defRPr>
      </a:lvl6pPr>
      <a:lvl7pPr marL="11699977" indent="-899998" algn="l" defTabSz="1799996" rtl="0" eaLnBrk="1" latinLnBrk="0" hangingPunct="1">
        <a:spcBef>
          <a:spcPts val="3937"/>
        </a:spcBef>
        <a:spcAft>
          <a:spcPts val="0"/>
        </a:spcAft>
        <a:buClr>
          <a:schemeClr val="accent1"/>
        </a:buClr>
        <a:buSzPct val="80000"/>
        <a:buFont typeface="Wingdings 3" charset="2"/>
        <a:buChar char=""/>
        <a:defRPr sz="4724" kern="1200">
          <a:solidFill>
            <a:schemeClr val="tx1">
              <a:lumMod val="75000"/>
              <a:lumOff val="25000"/>
            </a:schemeClr>
          </a:solidFill>
          <a:latin typeface="+mn-lt"/>
          <a:ea typeface="+mn-ea"/>
          <a:cs typeface="+mn-cs"/>
        </a:defRPr>
      </a:lvl7pPr>
      <a:lvl8pPr marL="13499973" indent="-899998" algn="l" defTabSz="1799996" rtl="0" eaLnBrk="1" latinLnBrk="0" hangingPunct="1">
        <a:spcBef>
          <a:spcPts val="3937"/>
        </a:spcBef>
        <a:spcAft>
          <a:spcPts val="0"/>
        </a:spcAft>
        <a:buClr>
          <a:schemeClr val="accent1"/>
        </a:buClr>
        <a:buSzPct val="80000"/>
        <a:buFont typeface="Wingdings 3" charset="2"/>
        <a:buChar char=""/>
        <a:defRPr sz="4724" kern="1200">
          <a:solidFill>
            <a:schemeClr val="tx1">
              <a:lumMod val="75000"/>
              <a:lumOff val="25000"/>
            </a:schemeClr>
          </a:solidFill>
          <a:latin typeface="+mn-lt"/>
          <a:ea typeface="+mn-ea"/>
          <a:cs typeface="+mn-cs"/>
        </a:defRPr>
      </a:lvl8pPr>
      <a:lvl9pPr marL="15299969" indent="-899998" algn="l" defTabSz="1799996" rtl="0" eaLnBrk="1" latinLnBrk="0" hangingPunct="1">
        <a:spcBef>
          <a:spcPts val="3937"/>
        </a:spcBef>
        <a:spcAft>
          <a:spcPts val="0"/>
        </a:spcAft>
        <a:buClr>
          <a:schemeClr val="accent1"/>
        </a:buClr>
        <a:buSzPct val="80000"/>
        <a:buFont typeface="Wingdings 3" charset="2"/>
        <a:buChar char=""/>
        <a:defRPr sz="4724" kern="1200">
          <a:solidFill>
            <a:schemeClr val="tx1">
              <a:lumMod val="75000"/>
              <a:lumOff val="25000"/>
            </a:schemeClr>
          </a:solidFill>
          <a:latin typeface="+mn-lt"/>
          <a:ea typeface="+mn-ea"/>
          <a:cs typeface="+mn-cs"/>
        </a:defRPr>
      </a:lvl9pPr>
    </p:bodyStyle>
    <p:otherStyle>
      <a:defPPr>
        <a:defRPr lang="en-US"/>
      </a:defPPr>
      <a:lvl1pPr marL="0" algn="l" defTabSz="1799996" rtl="0" eaLnBrk="1" latinLnBrk="0" hangingPunct="1">
        <a:defRPr sz="7087" kern="1200">
          <a:solidFill>
            <a:schemeClr val="tx1"/>
          </a:solidFill>
          <a:latin typeface="+mn-lt"/>
          <a:ea typeface="+mn-ea"/>
          <a:cs typeface="+mn-cs"/>
        </a:defRPr>
      </a:lvl1pPr>
      <a:lvl2pPr marL="1799996" algn="l" defTabSz="1799996" rtl="0" eaLnBrk="1" latinLnBrk="0" hangingPunct="1">
        <a:defRPr sz="7087" kern="1200">
          <a:solidFill>
            <a:schemeClr val="tx1"/>
          </a:solidFill>
          <a:latin typeface="+mn-lt"/>
          <a:ea typeface="+mn-ea"/>
          <a:cs typeface="+mn-cs"/>
        </a:defRPr>
      </a:lvl2pPr>
      <a:lvl3pPr marL="3599993" algn="l" defTabSz="1799996" rtl="0" eaLnBrk="1" latinLnBrk="0" hangingPunct="1">
        <a:defRPr sz="7087" kern="1200">
          <a:solidFill>
            <a:schemeClr val="tx1"/>
          </a:solidFill>
          <a:latin typeface="+mn-lt"/>
          <a:ea typeface="+mn-ea"/>
          <a:cs typeface="+mn-cs"/>
        </a:defRPr>
      </a:lvl3pPr>
      <a:lvl4pPr marL="5399989" algn="l" defTabSz="1799996" rtl="0" eaLnBrk="1" latinLnBrk="0" hangingPunct="1">
        <a:defRPr sz="7087" kern="1200">
          <a:solidFill>
            <a:schemeClr val="tx1"/>
          </a:solidFill>
          <a:latin typeface="+mn-lt"/>
          <a:ea typeface="+mn-ea"/>
          <a:cs typeface="+mn-cs"/>
        </a:defRPr>
      </a:lvl4pPr>
      <a:lvl5pPr marL="7199986" algn="l" defTabSz="1799996" rtl="0" eaLnBrk="1" latinLnBrk="0" hangingPunct="1">
        <a:defRPr sz="7087" kern="1200">
          <a:solidFill>
            <a:schemeClr val="tx1"/>
          </a:solidFill>
          <a:latin typeface="+mn-lt"/>
          <a:ea typeface="+mn-ea"/>
          <a:cs typeface="+mn-cs"/>
        </a:defRPr>
      </a:lvl5pPr>
      <a:lvl6pPr marL="8999982" algn="l" defTabSz="1799996" rtl="0" eaLnBrk="1" latinLnBrk="0" hangingPunct="1">
        <a:defRPr sz="7087" kern="1200">
          <a:solidFill>
            <a:schemeClr val="tx1"/>
          </a:solidFill>
          <a:latin typeface="+mn-lt"/>
          <a:ea typeface="+mn-ea"/>
          <a:cs typeface="+mn-cs"/>
        </a:defRPr>
      </a:lvl6pPr>
      <a:lvl7pPr marL="10799978" algn="l" defTabSz="1799996" rtl="0" eaLnBrk="1" latinLnBrk="0" hangingPunct="1">
        <a:defRPr sz="7087" kern="1200">
          <a:solidFill>
            <a:schemeClr val="tx1"/>
          </a:solidFill>
          <a:latin typeface="+mn-lt"/>
          <a:ea typeface="+mn-ea"/>
          <a:cs typeface="+mn-cs"/>
        </a:defRPr>
      </a:lvl7pPr>
      <a:lvl8pPr marL="12599975" algn="l" defTabSz="1799996" rtl="0" eaLnBrk="1" latinLnBrk="0" hangingPunct="1">
        <a:defRPr sz="7087" kern="1200">
          <a:solidFill>
            <a:schemeClr val="tx1"/>
          </a:solidFill>
          <a:latin typeface="+mn-lt"/>
          <a:ea typeface="+mn-ea"/>
          <a:cs typeface="+mn-cs"/>
        </a:defRPr>
      </a:lvl8pPr>
      <a:lvl9pPr marL="14399971" algn="l" defTabSz="1799996" rtl="0" eaLnBrk="1" latinLnBrk="0" hangingPunct="1">
        <a:defRPr sz="708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k-energy.com.cy/" TargetMode="External"/><Relationship Id="rId13" Type="http://schemas.openxmlformats.org/officeDocument/2006/relationships/image" Target="../media/image4.png"/><Relationship Id="rId3" Type="http://schemas.openxmlformats.org/officeDocument/2006/relationships/image" Target="../media/image1.jpg"/><Relationship Id="rId7" Type="http://schemas.openxmlformats.org/officeDocument/2006/relationships/hyperlink" Target="https://www.kofinas.gr/wooden/prasini-domisi/passive-house/" TargetMode="External"/><Relationship Id="rId12"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buildsoft.com.au/" TargetMode="External"/><Relationship Id="rId11" Type="http://schemas.openxmlformats.org/officeDocument/2006/relationships/image" Target="../media/image2.png"/><Relationship Id="rId5" Type="http://schemas.openxmlformats.org/officeDocument/2006/relationships/hyperlink" Target="https://howstuffworks.com7green/" TargetMode="External"/><Relationship Id="rId15" Type="http://schemas.openxmlformats.org/officeDocument/2006/relationships/image" Target="../media/image5.png"/><Relationship Id="rId10" Type="http://schemas.openxmlformats.org/officeDocument/2006/relationships/hyperlink" Target="http://www.phdesign.com.cy/" TargetMode="External"/><Relationship Id="rId4" Type="http://schemas.openxmlformats.org/officeDocument/2006/relationships/hyperlink" Target="https://passivehouse.com/" TargetMode="External"/><Relationship Id="rId9" Type="http://schemas.openxmlformats.org/officeDocument/2006/relationships/hyperlink" Target="http://www.nivipa.com/passive-houses-cyprus/cyprus-passive-house-energy-savings/" TargetMode="External"/><Relationship Id="rId1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scaled="0"/>
        </a:gra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67494" y="3635920"/>
            <a:ext cx="8758989" cy="6690420"/>
          </a:xfrm>
          <a:prstGeom prst="rect">
            <a:avLst/>
          </a:prstGeom>
        </p:spPr>
      </p:pic>
      <p:sp>
        <p:nvSpPr>
          <p:cNvPr id="40" name="Title 39"/>
          <p:cNvSpPr>
            <a:spLocks noGrp="1"/>
          </p:cNvSpPr>
          <p:nvPr>
            <p:ph type="ctrTitle"/>
          </p:nvPr>
        </p:nvSpPr>
        <p:spPr>
          <a:xfrm>
            <a:off x="1003884" y="271053"/>
            <a:ext cx="33560711" cy="3364867"/>
          </a:xfrm>
        </p:spPr>
        <p:txBody>
          <a:bodyPr>
            <a:normAutofit fontScale="90000"/>
          </a:bodyPr>
          <a:lstStyle/>
          <a:p>
            <a:pPr algn="ctr"/>
            <a:r>
              <a:rPr lang="el-GR" sz="13000" b="1" dirty="0">
                <a:solidFill>
                  <a:srgbClr val="FFC000"/>
                </a:solidFill>
                <a:effectLst>
                  <a:outerShdw blurRad="38100" dist="38100" dir="2700000" algn="tl">
                    <a:srgbClr val="000000">
                      <a:alpha val="43137"/>
                    </a:srgbClr>
                  </a:outerShdw>
                </a:effectLst>
                <a:latin typeface="Arial" pitchFamily="34" charset="0"/>
                <a:cs typeface="Arial" pitchFamily="34" charset="0"/>
              </a:rPr>
              <a:t>Παθητικά </a:t>
            </a:r>
            <a:r>
              <a:rPr lang="el-GR" sz="13000" b="1"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σπίτια- </a:t>
            </a:r>
            <a:r>
              <a:rPr lang="en-US" sz="13000" b="1"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Passive house</a:t>
            </a:r>
            <a:r>
              <a:rPr lang="el-GR" sz="13000" b="1" dirty="0">
                <a:solidFill>
                  <a:srgbClr val="FFC000"/>
                </a:solidFill>
                <a:effectLst>
                  <a:outerShdw blurRad="38100" dist="38100" dir="2700000" algn="tl">
                    <a:srgbClr val="000000">
                      <a:alpha val="43137"/>
                    </a:srgbClr>
                  </a:outerShdw>
                </a:effectLst>
                <a:latin typeface="Arial" pitchFamily="34" charset="0"/>
                <a:cs typeface="Arial" pitchFamily="34" charset="0"/>
              </a:rPr>
              <a:t/>
            </a:r>
            <a:br>
              <a:rPr lang="el-GR" sz="13000" b="1" dirty="0">
                <a:solidFill>
                  <a:srgbClr val="FFC000"/>
                </a:solidFill>
                <a:effectLst>
                  <a:outerShdw blurRad="38100" dist="38100" dir="2700000" algn="tl">
                    <a:srgbClr val="000000">
                      <a:alpha val="43137"/>
                    </a:srgbClr>
                  </a:outerShdw>
                </a:effectLst>
                <a:latin typeface="Arial" pitchFamily="34" charset="0"/>
                <a:cs typeface="Arial" pitchFamily="34" charset="0"/>
              </a:rPr>
            </a:br>
            <a:r>
              <a:rPr lang="el-GR" sz="13000" b="1" dirty="0">
                <a:solidFill>
                  <a:srgbClr val="FFC000"/>
                </a:solidFill>
                <a:effectLst>
                  <a:outerShdw blurRad="38100" dist="38100" dir="2700000" algn="tl">
                    <a:srgbClr val="000000">
                      <a:alpha val="43137"/>
                    </a:srgbClr>
                  </a:outerShdw>
                </a:effectLst>
                <a:latin typeface="Arial" pitchFamily="34" charset="0"/>
                <a:cs typeface="Arial" pitchFamily="34" charset="0"/>
              </a:rPr>
              <a:t>"Τα σπίτια του μέλλοντος"</a:t>
            </a:r>
          </a:p>
        </p:txBody>
      </p:sp>
      <p:sp>
        <p:nvSpPr>
          <p:cNvPr id="39" name="Subtitle 38"/>
          <p:cNvSpPr>
            <a:spLocks noGrp="1"/>
          </p:cNvSpPr>
          <p:nvPr>
            <p:ph type="subTitle" idx="1"/>
          </p:nvPr>
        </p:nvSpPr>
        <p:spPr>
          <a:xfrm>
            <a:off x="423764" y="4586520"/>
            <a:ext cx="21704715" cy="3765153"/>
          </a:xfrm>
          <a:effectLst>
            <a:glow rad="63500">
              <a:schemeClr val="accent5">
                <a:satMod val="175000"/>
                <a:alpha val="40000"/>
              </a:schemeClr>
            </a:glow>
          </a:effectLst>
        </p:spPr>
        <p:txBody>
          <a:bodyPr>
            <a:noAutofit/>
          </a:bodyPr>
          <a:lstStyle/>
          <a:p>
            <a:pPr algn="just">
              <a:spcAft>
                <a:spcPts val="0"/>
              </a:spcAft>
            </a:pPr>
            <a:r>
              <a:rPr lang="el-GR" sz="2800" b="1" dirty="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Calibri"/>
                <a:cs typeface="Arial" panose="020B0604020202020204" pitchFamily="34" charset="0"/>
              </a:rPr>
              <a:t>Το πρότυπο Παθητικού Κτιρίου είναι ένα καθαρά υπολογιστικό πρότυπο που βασίζεται αποκλειστικά στις αρχές βιοκλιματικού </a:t>
            </a:r>
            <a:r>
              <a:rPr lang="el-GR" sz="2800" b="1"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Calibri"/>
                <a:cs typeface="Arial" panose="020B0604020202020204" pitchFamily="34" charset="0"/>
              </a:rPr>
              <a:t>σχεδιασμού και στην </a:t>
            </a:r>
            <a:r>
              <a:rPr lang="el-GR" sz="2800" b="1" dirty="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Calibri"/>
                <a:cs typeface="Arial" panose="020B0604020202020204" pitchFamily="34" charset="0"/>
              </a:rPr>
              <a:t>ενεργειακή αποδοτικότητα του </a:t>
            </a:r>
            <a:r>
              <a:rPr lang="el-GR" sz="2800" b="1"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Calibri"/>
                <a:cs typeface="Arial" panose="020B0604020202020204" pitchFamily="34" charset="0"/>
              </a:rPr>
              <a:t>κτιρίου. Τα κτίρια παρουσιάζουν εξαιρετικά χαμηλή κατανάλωση ενέργειας για αυτό και εύλογα μπορούν να χαρακτηριστούν και Οικολογικά, Πράσινα κτίρια. </a:t>
            </a:r>
            <a:r>
              <a:rPr lang="en-US" sz="2800" b="1"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Calibri"/>
                <a:cs typeface="Arial" panose="020B0604020202020204" pitchFamily="34" charset="0"/>
              </a:rPr>
              <a:t>K</a:t>
            </a:r>
            <a:r>
              <a:rPr lang="el-GR" sz="2800" b="1"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Calibri"/>
                <a:cs typeface="Arial" panose="020B0604020202020204" pitchFamily="34" charset="0"/>
              </a:rPr>
              <a:t>ατά την κατασκευή του, </a:t>
            </a:r>
            <a:r>
              <a:rPr lang="el-GR" sz="2800" b="1" dirty="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Calibri"/>
                <a:cs typeface="Arial" panose="020B0604020202020204" pitchFamily="34" charset="0"/>
              </a:rPr>
              <a:t>οι αρχιτέκτονες, ακολουθώντας βασικές αρχές βιοκλιματικού σχεδιασμού, είναι ελεύθεροι να δημιουργήσουν ό,τι είδους Παθητικό Κτίριο </a:t>
            </a:r>
            <a:r>
              <a:rPr lang="el-GR" sz="2800" b="1"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Calibri"/>
                <a:cs typeface="Arial" panose="020B0604020202020204" pitchFamily="34" charset="0"/>
              </a:rPr>
              <a:t>επιθυμούν.  Πέρα από τα σπίτια- κατοικίες οι αρχές εν</a:t>
            </a:r>
            <a:r>
              <a:rPr lang="el-GR" sz="2800" b="1" dirty="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Calibri"/>
                <a:cs typeface="Arial" panose="020B0604020202020204" pitchFamily="34" charset="0"/>
              </a:rPr>
              <a:t>ό</a:t>
            </a:r>
            <a:r>
              <a:rPr lang="el-GR" sz="2800" b="1"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Calibri"/>
                <a:cs typeface="Arial" panose="020B0604020202020204" pitchFamily="34" charset="0"/>
              </a:rPr>
              <a:t>ς παθητικού κτιρίου χρησιμοποιούνται </a:t>
            </a:r>
            <a:r>
              <a:rPr lang="el-GR" sz="2800" b="1" dirty="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Calibri"/>
                <a:cs typeface="Arial" panose="020B0604020202020204" pitchFamily="34" charset="0"/>
              </a:rPr>
              <a:t>όλο και πιο συχνά και σε άλλα κτίρια όπως σχολεία, δημόσιες υπηρεσίες, εργοστάσια και ξενοδοχεία. </a:t>
            </a:r>
            <a:r>
              <a:rPr lang="el-GR" sz="2800" b="1"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Calibri"/>
                <a:cs typeface="Arial" panose="020B0604020202020204" pitchFamily="34" charset="0"/>
              </a:rPr>
              <a:t>Αξίζει να αναφερθεί ότι τα τελευταία χρόνια παρατηρείται μεγάλη τάση στην μετατροπή –ανακαίνιση υφιστάμενων συμβατικών κατοικιών σε παθητικά κτίρια που στηρίζονται-ακολουθούν τις βασικές αρχές του πρότυπου παθητικού κτιρίου.</a:t>
            </a:r>
            <a:endParaRPr lang="el-GR" sz="2800" b="1" dirty="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Calibri"/>
              <a:cs typeface="Arial" panose="020B0604020202020204" pitchFamily="34" charset="0"/>
            </a:endParaRPr>
          </a:p>
          <a:p>
            <a:pPr algn="just">
              <a:spcBef>
                <a:spcPts val="0"/>
              </a:spcBef>
              <a:spcAft>
                <a:spcPts val="0"/>
              </a:spcAft>
            </a:pPr>
            <a:r>
              <a:rPr lang="el-GR" sz="2800" b="1"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Calibri"/>
                <a:cs typeface="Arial" panose="020B0604020202020204" pitchFamily="34" charset="0"/>
              </a:rPr>
              <a:t>Τα </a:t>
            </a:r>
            <a:r>
              <a:rPr lang="el-GR" sz="2800" b="1" dirty="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Calibri"/>
                <a:cs typeface="Arial" panose="020B0604020202020204" pitchFamily="34" charset="0"/>
              </a:rPr>
              <a:t>τελευταία 20 χρόνια, το Παθητικό Κτίριο έχει γίνει εξαιρετικά δημοφιλές, σε πάρα πολλές χώρες. Πάνω από </a:t>
            </a:r>
            <a:r>
              <a:rPr lang="el-GR" sz="2800" b="1"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Calibri"/>
                <a:cs typeface="Arial" panose="020B0604020202020204" pitchFamily="34" charset="0"/>
              </a:rPr>
              <a:t>37.000 </a:t>
            </a:r>
            <a:r>
              <a:rPr lang="el-GR" sz="2800" b="1" dirty="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Calibri"/>
                <a:cs typeface="Arial" panose="020B0604020202020204" pitchFamily="34" charset="0"/>
              </a:rPr>
              <a:t>Παθητικές Κατοικίες έχουν κατασκευαστεί παγκοσμίως, από το παγωμένο Τορόντο μέχρι την θερμή Τζακάρτα και πολλά έχουν πιστοποιηθεί με τα αυστηρά κριτήρια του Γερμανικού Ινστιτούτου Παθητικού Κτιρίου. Οι παραπάνω </a:t>
            </a:r>
            <a:r>
              <a:rPr lang="el-GR" sz="2800" b="1"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Calibri"/>
                <a:cs typeface="Arial" panose="020B0604020202020204" pitchFamily="34" charset="0"/>
              </a:rPr>
              <a:t>αριθμοί </a:t>
            </a:r>
            <a:r>
              <a:rPr lang="el-GR" sz="2800" b="1" dirty="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Calibri"/>
                <a:cs typeface="Arial" panose="020B0604020202020204" pitchFamily="34" charset="0"/>
              </a:rPr>
              <a:t>αυξάνονται διαρκώς όχι μόνο λόγω των εξαιρετικών προτερημάτων της Παθητικής Κατασκευής αλλά και λόγω της </a:t>
            </a:r>
            <a:r>
              <a:rPr lang="el-GR" sz="2800" b="1"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Calibri"/>
                <a:cs typeface="Arial" panose="020B0604020202020204" pitchFamily="34" charset="0"/>
              </a:rPr>
              <a:t>ευελιξίας </a:t>
            </a:r>
            <a:r>
              <a:rPr lang="el-GR" sz="2800" b="1" dirty="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Calibri"/>
                <a:cs typeface="Arial" panose="020B0604020202020204" pitchFamily="34" charset="0"/>
              </a:rPr>
              <a:t>της</a:t>
            </a:r>
            <a:r>
              <a:rPr lang="el-GR" sz="2800" b="1"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Calibri"/>
                <a:cs typeface="Arial" panose="020B0604020202020204" pitchFamily="34" charset="0"/>
              </a:rPr>
              <a:t>.</a:t>
            </a:r>
          </a:p>
          <a:p>
            <a:pPr algn="just">
              <a:spcBef>
                <a:spcPts val="0"/>
              </a:spcBef>
              <a:spcAft>
                <a:spcPts val="0"/>
              </a:spcAft>
            </a:pPr>
            <a:r>
              <a:rPr lang="el-GR" sz="2800" b="1"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Calibri"/>
                <a:cs typeface="Arial" panose="020B0604020202020204" pitchFamily="34" charset="0"/>
              </a:rPr>
              <a:t>Τα </a:t>
            </a:r>
            <a:r>
              <a:rPr lang="el-GR" sz="2800" b="1" dirty="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Calibri"/>
                <a:cs typeface="Arial" panose="020B0604020202020204" pitchFamily="34" charset="0"/>
              </a:rPr>
              <a:t>πρώτα παθητικά σπίτια στην Ελλάδα έκαναν την εμφάνιση τους το </a:t>
            </a:r>
            <a:r>
              <a:rPr lang="el-GR" sz="2800" b="1"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Calibri"/>
                <a:cs typeface="Arial" panose="020B0604020202020204" pitchFamily="34" charset="0"/>
              </a:rPr>
              <a:t>2012, ενώ στην Κύπρο το 2014.</a:t>
            </a:r>
            <a:endParaRPr lang="el-GR" sz="2800" b="1" dirty="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Calibri"/>
              <a:cs typeface="Arial" panose="020B0604020202020204" pitchFamily="34" charset="0"/>
            </a:endParaRPr>
          </a:p>
          <a:p>
            <a:pPr algn="just">
              <a:spcBef>
                <a:spcPts val="0"/>
              </a:spcBef>
              <a:spcAft>
                <a:spcPts val="0"/>
              </a:spcAft>
            </a:pPr>
            <a:endParaRPr lang="el-GR" sz="2800" b="1"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Calibri"/>
              <a:cs typeface="Arial" panose="020B0604020202020204" pitchFamily="34" charset="0"/>
            </a:endParaRPr>
          </a:p>
        </p:txBody>
      </p:sp>
      <p:sp>
        <p:nvSpPr>
          <p:cNvPr id="10" name="TextBox 9"/>
          <p:cNvSpPr txBox="1"/>
          <p:nvPr/>
        </p:nvSpPr>
        <p:spPr>
          <a:xfrm>
            <a:off x="16449102" y="30161650"/>
            <a:ext cx="18396070" cy="3108543"/>
          </a:xfrm>
          <a:prstGeom prst="rect">
            <a:avLst/>
          </a:prstGeom>
          <a:noFill/>
        </p:spPr>
        <p:txBody>
          <a:bodyPr wrap="square" rtlCol="0">
            <a:spAutoFit/>
          </a:bodyPr>
          <a:lstStyle/>
          <a:p>
            <a:pPr marL="68580" lvl="0" algn="just" defTabSz="914400">
              <a:spcBef>
                <a:spcPct val="20000"/>
              </a:spcBef>
              <a:buClr>
                <a:srgbClr val="94C600"/>
              </a:buClr>
              <a:buSzPct val="76000"/>
            </a:pPr>
            <a:r>
              <a:rPr lang="el-GR" sz="2800" b="1" dirty="0">
                <a:solidFill>
                  <a:schemeClr val="accent2">
                    <a:lumMod val="50000"/>
                  </a:schemeClr>
                </a:solidFill>
                <a:latin typeface="Arial" panose="020B0604020202020204" pitchFamily="34" charset="0"/>
                <a:cs typeface="Arial" panose="020B0604020202020204" pitchFamily="34" charset="0"/>
              </a:rPr>
              <a:t>Όπως έχει αποδειχθεί από τον τρόπο λειτουργίας των κτιρίων (δηλαδή τον μόνο τρόπο καθορισμού του πραγματικού κόστους ενός κτιρίου), η λειτουργία των Παθητικών Κτιρίων έχει μειωμένες απαιτήσεις εξόδων, ενώ παράλληλα το κόστος κατασκευής τους είναι εκπληκτικά προσιτό. Η επένδυση σε υψηλής ποιότητας υλικά κατασκευής, βάσει των προδιαγραφών του Προτύπου Passive House, εξισορροπείται από την απουσία αναγκαιότητας αγοράς συμβατικών συστημάτων ψύξης και θέρμανσης. Επιπρόσθετα, η επένδυση αυτή στην εξοικονόμηση ενέργειας είναι πολλαπλά φθηνότερη και μακροπρόθεσμα αποδοτικότερη από την </a:t>
            </a:r>
            <a:r>
              <a:rPr lang="el-GR" sz="2800" b="1" dirty="0" smtClean="0">
                <a:solidFill>
                  <a:schemeClr val="accent2">
                    <a:lumMod val="50000"/>
                  </a:schemeClr>
                </a:solidFill>
                <a:latin typeface="Arial" panose="020B0604020202020204" pitchFamily="34" charset="0"/>
                <a:cs typeface="Arial" panose="020B0604020202020204" pitchFamily="34" charset="0"/>
              </a:rPr>
              <a:t> </a:t>
            </a:r>
            <a:r>
              <a:rPr lang="el-GR" sz="2800" b="1" dirty="0">
                <a:solidFill>
                  <a:schemeClr val="accent2">
                    <a:lumMod val="50000"/>
                  </a:schemeClr>
                </a:solidFill>
                <a:latin typeface="Arial" panose="020B0604020202020204" pitchFamily="34" charset="0"/>
                <a:cs typeface="Arial" panose="020B0604020202020204" pitchFamily="34" charset="0"/>
              </a:rPr>
              <a:t>επένδυση </a:t>
            </a:r>
            <a:r>
              <a:rPr lang="el-GR" sz="2800" b="1" dirty="0" smtClean="0">
                <a:solidFill>
                  <a:schemeClr val="accent2">
                    <a:lumMod val="50000"/>
                  </a:schemeClr>
                </a:solidFill>
                <a:latin typeface="Arial" panose="020B0604020202020204" pitchFamily="34" charset="0"/>
                <a:cs typeface="Arial" panose="020B0604020202020204" pitchFamily="34" charset="0"/>
              </a:rPr>
              <a:t>σε Ανανεώσιμες πηγές ενέργειας (ΑΠΕ). </a:t>
            </a:r>
            <a:endParaRPr lang="el-GR" sz="2800" b="1" dirty="0">
              <a:solidFill>
                <a:schemeClr val="accent2">
                  <a:lumMod val="50000"/>
                </a:schemeClr>
              </a:solidFill>
              <a:latin typeface="Arial" panose="020B0604020202020204" pitchFamily="34" charset="0"/>
              <a:cs typeface="Arial" panose="020B0604020202020204" pitchFamily="34" charset="0"/>
            </a:endParaRPr>
          </a:p>
        </p:txBody>
      </p:sp>
      <p:sp>
        <p:nvSpPr>
          <p:cNvPr id="20" name="TextBox 19"/>
          <p:cNvSpPr txBox="1"/>
          <p:nvPr/>
        </p:nvSpPr>
        <p:spPr>
          <a:xfrm>
            <a:off x="24031825" y="40257027"/>
            <a:ext cx="10495240" cy="2677656"/>
          </a:xfrm>
          <a:prstGeom prst="rect">
            <a:avLst/>
          </a:prstGeom>
          <a:noFill/>
        </p:spPr>
        <p:txBody>
          <a:bodyPr wrap="square" rtlCol="0">
            <a:spAutoFit/>
          </a:bodyPr>
          <a:lstStyle/>
          <a:p>
            <a:pPr lvl="0" defTabSz="914400">
              <a:buClr>
                <a:srgbClr val="0BD0D9"/>
              </a:buClr>
              <a:buSzPct val="95000"/>
            </a:pPr>
            <a:r>
              <a:rPr lang="el-GR" sz="2800" b="1" u="sng"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Μαθητική </a:t>
            </a:r>
            <a:r>
              <a:rPr lang="el-GR" sz="2800" b="1" u="sng"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ομάδα</a:t>
            </a:r>
            <a:r>
              <a:rPr lang="en-US" sz="2800" b="1" u="sng"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l-GR" sz="2800" b="1"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l-GR" sz="28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Αντρέας Ευρυπίδου, Αντρέας Πατσιαντός, Άντρεα Τσιαπούρα, Ηρακλείδιος Δημοσθένους, Χριστόφορος Θεοκλή</a:t>
            </a:r>
            <a:endParaRPr lang="el-GR" sz="2800" b="1"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0" defTabSz="914400">
              <a:buClr>
                <a:srgbClr val="0BD0D9"/>
              </a:buClr>
              <a:buSzPct val="95000"/>
            </a:pPr>
            <a:r>
              <a:rPr lang="el-GR" sz="2800" b="1" u="sng"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Σχολική </a:t>
            </a:r>
            <a:r>
              <a:rPr lang="el-GR" sz="2800" b="1" u="sng"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Χρονιά</a:t>
            </a:r>
            <a:r>
              <a:rPr lang="el-GR" sz="28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2018 - 2019</a:t>
            </a:r>
          </a:p>
          <a:p>
            <a:pPr lvl="0" defTabSz="914400">
              <a:buClr>
                <a:srgbClr val="0BD0D9"/>
              </a:buClr>
              <a:buSzPct val="95000"/>
            </a:pPr>
            <a:r>
              <a:rPr lang="el-GR" sz="2800" b="1" u="sng"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Σχολείο</a:t>
            </a:r>
            <a:r>
              <a:rPr lang="el-GR" sz="28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Γυμνάσιο Αγίου Βασιλείου, Στρόβολος, Λευκωσία</a:t>
            </a:r>
          </a:p>
          <a:p>
            <a:pPr lvl="0" defTabSz="914400">
              <a:buClr>
                <a:srgbClr val="0BD0D9"/>
              </a:buClr>
              <a:buSzPct val="95000"/>
            </a:pPr>
            <a:r>
              <a:rPr lang="el-GR" sz="2800" b="1" u="sng"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Υπεύθυνος </a:t>
            </a:r>
            <a:r>
              <a:rPr lang="el-GR" sz="2800" b="1" u="sng"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Καθηγητής</a:t>
            </a:r>
            <a:r>
              <a:rPr lang="el-GR" sz="2800" b="1"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Νίκη Σταύρου</a:t>
            </a:r>
          </a:p>
        </p:txBody>
      </p:sp>
      <p:sp>
        <p:nvSpPr>
          <p:cNvPr id="21" name="TextBox 20"/>
          <p:cNvSpPr txBox="1"/>
          <p:nvPr/>
        </p:nvSpPr>
        <p:spPr>
          <a:xfrm>
            <a:off x="199659" y="42184975"/>
            <a:ext cx="21631641" cy="461665"/>
          </a:xfrm>
          <a:prstGeom prst="rect">
            <a:avLst/>
          </a:prstGeom>
          <a:noFill/>
        </p:spPr>
        <p:txBody>
          <a:bodyPr wrap="square" rtlCol="0">
            <a:spAutoFit/>
          </a:bodyPr>
          <a:lstStyle/>
          <a:p>
            <a:r>
              <a:rPr lang="el-GR" sz="1200" b="1" dirty="0" smtClean="0">
                <a:solidFill>
                  <a:schemeClr val="accent2">
                    <a:lumMod val="75000"/>
                  </a:schemeClr>
                </a:solidFill>
                <a:latin typeface="Arial" panose="020B0604020202020204" pitchFamily="34" charset="0"/>
                <a:cs typeface="Arial" panose="020B0604020202020204" pitchFamily="34" charset="0"/>
              </a:rPr>
              <a:t>ΒΙΒΛΙΟΓΡΑΦΙΑ</a:t>
            </a:r>
            <a:r>
              <a:rPr lang="el-GR" sz="1200" b="1" dirty="0" smtClean="0">
                <a:solidFill>
                  <a:srgbClr val="006600"/>
                </a:solidFill>
                <a:latin typeface="Arial" panose="020B0604020202020204" pitchFamily="34" charset="0"/>
                <a:cs typeface="Arial" panose="020B0604020202020204" pitchFamily="34" charset="0"/>
              </a:rPr>
              <a:t>: </a:t>
            </a:r>
            <a:r>
              <a:rPr lang="en-US" sz="1200" b="1" dirty="0" smtClean="0">
                <a:solidFill>
                  <a:srgbClr val="006600"/>
                </a:solidFill>
                <a:latin typeface="Arial" panose="020B0604020202020204" pitchFamily="34" charset="0"/>
                <a:cs typeface="Arial" panose="020B0604020202020204" pitchFamily="34" charset="0"/>
                <a:hlinkClick r:id="rId4"/>
              </a:rPr>
              <a:t>https://passivehouse.com</a:t>
            </a:r>
            <a:r>
              <a:rPr lang="en-US" sz="1200" b="1" dirty="0" smtClean="0">
                <a:solidFill>
                  <a:srgbClr val="006600"/>
                </a:solidFill>
                <a:latin typeface="Arial" panose="020B0604020202020204" pitchFamily="34" charset="0"/>
                <a:cs typeface="Arial" panose="020B0604020202020204" pitchFamily="34" charset="0"/>
              </a:rPr>
              <a:t>, </a:t>
            </a:r>
            <a:r>
              <a:rPr lang="en-US" sz="1200" b="1" dirty="0" smtClean="0">
                <a:solidFill>
                  <a:srgbClr val="006600"/>
                </a:solidFill>
                <a:latin typeface="Arial" panose="020B0604020202020204" pitchFamily="34" charset="0"/>
                <a:cs typeface="Arial" panose="020B0604020202020204" pitchFamily="34" charset="0"/>
                <a:hlinkClick r:id="rId5"/>
              </a:rPr>
              <a:t>https://howstuffworks.com7green</a:t>
            </a:r>
            <a:r>
              <a:rPr lang="en-US" sz="1200" b="1" dirty="0" smtClean="0">
                <a:solidFill>
                  <a:srgbClr val="006600"/>
                </a:solidFill>
                <a:latin typeface="Arial" panose="020B0604020202020204" pitchFamily="34" charset="0"/>
                <a:cs typeface="Arial" panose="020B0604020202020204" pitchFamily="34" charset="0"/>
              </a:rPr>
              <a:t>, </a:t>
            </a:r>
            <a:r>
              <a:rPr lang="en-US" sz="1200" b="1" dirty="0" smtClean="0">
                <a:solidFill>
                  <a:srgbClr val="006600"/>
                </a:solidFill>
                <a:latin typeface="Arial" panose="020B0604020202020204" pitchFamily="34" charset="0"/>
                <a:cs typeface="Arial" panose="020B0604020202020204" pitchFamily="34" charset="0"/>
                <a:hlinkClick r:id="rId6"/>
              </a:rPr>
              <a:t>https://www.buildsoft.com.au</a:t>
            </a:r>
            <a:r>
              <a:rPr lang="en-US" sz="1200" b="1" dirty="0" smtClean="0">
                <a:solidFill>
                  <a:srgbClr val="006600"/>
                </a:solidFill>
                <a:latin typeface="Arial" panose="020B0604020202020204" pitchFamily="34" charset="0"/>
                <a:cs typeface="Arial" panose="020B0604020202020204" pitchFamily="34" charset="0"/>
              </a:rPr>
              <a:t>, </a:t>
            </a:r>
            <a:r>
              <a:rPr lang="el-GR" sz="1200" b="1" dirty="0">
                <a:latin typeface="Calibri" panose="020F0502020204030204" pitchFamily="34" charset="0"/>
                <a:ea typeface="Calibri" panose="020F0502020204030204" pitchFamily="34" charset="0"/>
                <a:cs typeface="Times New Roman" panose="02020603050405020304" pitchFamily="18" charset="0"/>
              </a:rPr>
              <a:t>: </a:t>
            </a:r>
            <a:r>
              <a:rPr lang="en-US" sz="1200" spc="75" dirty="0">
                <a:solidFill>
                  <a:srgbClr val="5A5A5A"/>
                </a:solidFill>
                <a:latin typeface="Calibri" panose="020F0502020204030204" pitchFamily="34" charset="0"/>
                <a:ea typeface="Times New Roman" panose="02020603050405020304" pitchFamily="18" charset="0"/>
                <a:cs typeface="Times New Roman" panose="02020603050405020304" pitchFamily="18" charset="0"/>
                <a:hlinkClick r:id="rId7"/>
              </a:rPr>
              <a:t>https</a:t>
            </a:r>
            <a:r>
              <a:rPr lang="el-GR" sz="1200" spc="75" dirty="0">
                <a:solidFill>
                  <a:srgbClr val="5A5A5A"/>
                </a:solidFill>
                <a:latin typeface="Calibri" panose="020F0502020204030204" pitchFamily="34" charset="0"/>
                <a:ea typeface="Times New Roman" panose="02020603050405020304" pitchFamily="18" charset="0"/>
                <a:cs typeface="Times New Roman" panose="02020603050405020304" pitchFamily="18" charset="0"/>
                <a:hlinkClick r:id="rId7"/>
              </a:rPr>
              <a:t>://</a:t>
            </a:r>
            <a:r>
              <a:rPr lang="en-US" sz="1200" spc="75" dirty="0">
                <a:solidFill>
                  <a:srgbClr val="5A5A5A"/>
                </a:solidFill>
                <a:latin typeface="Calibri" panose="020F0502020204030204" pitchFamily="34" charset="0"/>
                <a:ea typeface="Times New Roman" panose="02020603050405020304" pitchFamily="18" charset="0"/>
                <a:cs typeface="Times New Roman" panose="02020603050405020304" pitchFamily="18" charset="0"/>
                <a:hlinkClick r:id="rId7"/>
              </a:rPr>
              <a:t>www</a:t>
            </a:r>
            <a:r>
              <a:rPr lang="el-GR" sz="1200" spc="75" dirty="0">
                <a:solidFill>
                  <a:srgbClr val="5A5A5A"/>
                </a:solidFill>
                <a:latin typeface="Calibri" panose="020F0502020204030204" pitchFamily="34" charset="0"/>
                <a:ea typeface="Times New Roman" panose="02020603050405020304" pitchFamily="18" charset="0"/>
                <a:cs typeface="Times New Roman" panose="02020603050405020304" pitchFamily="18" charset="0"/>
                <a:hlinkClick r:id="rId7"/>
              </a:rPr>
              <a:t>.</a:t>
            </a:r>
            <a:r>
              <a:rPr lang="en-US" sz="1200" spc="75" dirty="0" err="1">
                <a:solidFill>
                  <a:srgbClr val="5A5A5A"/>
                </a:solidFill>
                <a:latin typeface="Calibri" panose="020F0502020204030204" pitchFamily="34" charset="0"/>
                <a:ea typeface="Times New Roman" panose="02020603050405020304" pitchFamily="18" charset="0"/>
                <a:cs typeface="Times New Roman" panose="02020603050405020304" pitchFamily="18" charset="0"/>
                <a:hlinkClick r:id="rId7"/>
              </a:rPr>
              <a:t>kofinas</a:t>
            </a:r>
            <a:r>
              <a:rPr lang="el-GR" sz="1200" spc="75" dirty="0">
                <a:solidFill>
                  <a:srgbClr val="5A5A5A"/>
                </a:solidFill>
                <a:latin typeface="Calibri" panose="020F0502020204030204" pitchFamily="34" charset="0"/>
                <a:ea typeface="Times New Roman" panose="02020603050405020304" pitchFamily="18" charset="0"/>
                <a:cs typeface="Times New Roman" panose="02020603050405020304" pitchFamily="18" charset="0"/>
                <a:hlinkClick r:id="rId7"/>
              </a:rPr>
              <a:t>.</a:t>
            </a:r>
            <a:r>
              <a:rPr lang="en-US" sz="1200" spc="75" dirty="0">
                <a:solidFill>
                  <a:srgbClr val="5A5A5A"/>
                </a:solidFill>
                <a:latin typeface="Calibri" panose="020F0502020204030204" pitchFamily="34" charset="0"/>
                <a:ea typeface="Times New Roman" panose="02020603050405020304" pitchFamily="18" charset="0"/>
                <a:cs typeface="Times New Roman" panose="02020603050405020304" pitchFamily="18" charset="0"/>
                <a:hlinkClick r:id="rId7"/>
              </a:rPr>
              <a:t>gr</a:t>
            </a:r>
            <a:r>
              <a:rPr lang="el-GR" sz="1200" spc="75" dirty="0">
                <a:solidFill>
                  <a:srgbClr val="5A5A5A"/>
                </a:solidFill>
                <a:latin typeface="Calibri" panose="020F0502020204030204" pitchFamily="34" charset="0"/>
                <a:ea typeface="Times New Roman" panose="02020603050405020304" pitchFamily="18" charset="0"/>
                <a:cs typeface="Times New Roman" panose="02020603050405020304" pitchFamily="18" charset="0"/>
                <a:hlinkClick r:id="rId7"/>
              </a:rPr>
              <a:t>/</a:t>
            </a:r>
            <a:r>
              <a:rPr lang="en-US" sz="1200" spc="75" dirty="0">
                <a:solidFill>
                  <a:srgbClr val="5A5A5A"/>
                </a:solidFill>
                <a:latin typeface="Calibri" panose="020F0502020204030204" pitchFamily="34" charset="0"/>
                <a:ea typeface="Times New Roman" panose="02020603050405020304" pitchFamily="18" charset="0"/>
                <a:cs typeface="Times New Roman" panose="02020603050405020304" pitchFamily="18" charset="0"/>
                <a:hlinkClick r:id="rId7"/>
              </a:rPr>
              <a:t>wooden</a:t>
            </a:r>
            <a:r>
              <a:rPr lang="el-GR" sz="1200" spc="75" dirty="0">
                <a:solidFill>
                  <a:srgbClr val="5A5A5A"/>
                </a:solidFill>
                <a:latin typeface="Calibri" panose="020F0502020204030204" pitchFamily="34" charset="0"/>
                <a:ea typeface="Times New Roman" panose="02020603050405020304" pitchFamily="18" charset="0"/>
                <a:cs typeface="Times New Roman" panose="02020603050405020304" pitchFamily="18" charset="0"/>
                <a:hlinkClick r:id="rId7"/>
              </a:rPr>
              <a:t>/</a:t>
            </a:r>
            <a:r>
              <a:rPr lang="en-US" sz="1200" spc="75" dirty="0" err="1">
                <a:solidFill>
                  <a:srgbClr val="5A5A5A"/>
                </a:solidFill>
                <a:latin typeface="Calibri" panose="020F0502020204030204" pitchFamily="34" charset="0"/>
                <a:ea typeface="Times New Roman" panose="02020603050405020304" pitchFamily="18" charset="0"/>
                <a:cs typeface="Times New Roman" panose="02020603050405020304" pitchFamily="18" charset="0"/>
                <a:hlinkClick r:id="rId7"/>
              </a:rPr>
              <a:t>prasini</a:t>
            </a:r>
            <a:r>
              <a:rPr lang="el-GR" sz="1200" spc="75" dirty="0">
                <a:solidFill>
                  <a:srgbClr val="5A5A5A"/>
                </a:solidFill>
                <a:latin typeface="Calibri" panose="020F0502020204030204" pitchFamily="34" charset="0"/>
                <a:ea typeface="Times New Roman" panose="02020603050405020304" pitchFamily="18" charset="0"/>
                <a:cs typeface="Times New Roman" panose="02020603050405020304" pitchFamily="18" charset="0"/>
                <a:hlinkClick r:id="rId7"/>
              </a:rPr>
              <a:t>-</a:t>
            </a:r>
            <a:r>
              <a:rPr lang="en-US" sz="1200" spc="75" dirty="0" err="1">
                <a:solidFill>
                  <a:srgbClr val="5A5A5A"/>
                </a:solidFill>
                <a:latin typeface="Calibri" panose="020F0502020204030204" pitchFamily="34" charset="0"/>
                <a:ea typeface="Times New Roman" panose="02020603050405020304" pitchFamily="18" charset="0"/>
                <a:cs typeface="Times New Roman" panose="02020603050405020304" pitchFamily="18" charset="0"/>
                <a:hlinkClick r:id="rId7"/>
              </a:rPr>
              <a:t>domisi</a:t>
            </a:r>
            <a:r>
              <a:rPr lang="el-GR" sz="1200" spc="75" dirty="0">
                <a:solidFill>
                  <a:srgbClr val="5A5A5A"/>
                </a:solidFill>
                <a:latin typeface="Calibri" panose="020F0502020204030204" pitchFamily="34" charset="0"/>
                <a:ea typeface="Times New Roman" panose="02020603050405020304" pitchFamily="18" charset="0"/>
                <a:cs typeface="Times New Roman" panose="02020603050405020304" pitchFamily="18" charset="0"/>
                <a:hlinkClick r:id="rId7"/>
              </a:rPr>
              <a:t>/</a:t>
            </a:r>
            <a:r>
              <a:rPr lang="en-US" sz="1200" spc="75" dirty="0">
                <a:solidFill>
                  <a:srgbClr val="5A5A5A"/>
                </a:solidFill>
                <a:latin typeface="Calibri" panose="020F0502020204030204" pitchFamily="34" charset="0"/>
                <a:ea typeface="Times New Roman" panose="02020603050405020304" pitchFamily="18" charset="0"/>
                <a:cs typeface="Times New Roman" panose="02020603050405020304" pitchFamily="18" charset="0"/>
                <a:hlinkClick r:id="rId7"/>
              </a:rPr>
              <a:t>passive</a:t>
            </a:r>
            <a:r>
              <a:rPr lang="el-GR" sz="1200" spc="75" dirty="0">
                <a:solidFill>
                  <a:srgbClr val="5A5A5A"/>
                </a:solidFill>
                <a:latin typeface="Calibri" panose="020F0502020204030204" pitchFamily="34" charset="0"/>
                <a:ea typeface="Times New Roman" panose="02020603050405020304" pitchFamily="18" charset="0"/>
                <a:cs typeface="Times New Roman" panose="02020603050405020304" pitchFamily="18" charset="0"/>
                <a:hlinkClick r:id="rId7"/>
              </a:rPr>
              <a:t>-</a:t>
            </a:r>
            <a:r>
              <a:rPr lang="en-US" sz="1200" spc="75" dirty="0">
                <a:solidFill>
                  <a:srgbClr val="5A5A5A"/>
                </a:solidFill>
                <a:latin typeface="Calibri" panose="020F0502020204030204" pitchFamily="34" charset="0"/>
                <a:ea typeface="Times New Roman" panose="02020603050405020304" pitchFamily="18" charset="0"/>
                <a:cs typeface="Times New Roman" panose="02020603050405020304" pitchFamily="18" charset="0"/>
                <a:hlinkClick r:id="rId7"/>
              </a:rPr>
              <a:t>house</a:t>
            </a:r>
            <a:r>
              <a:rPr lang="el-GR" sz="1200" spc="75" dirty="0" smtClean="0">
                <a:solidFill>
                  <a:srgbClr val="5A5A5A"/>
                </a:solidFill>
                <a:latin typeface="Calibri" panose="020F0502020204030204" pitchFamily="34" charset="0"/>
                <a:ea typeface="Times New Roman" panose="02020603050405020304" pitchFamily="18" charset="0"/>
                <a:cs typeface="Times New Roman" panose="02020603050405020304" pitchFamily="18" charset="0"/>
                <a:hlinkClick r:id="rId7"/>
              </a:rPr>
              <a:t>/</a:t>
            </a:r>
            <a:r>
              <a:rPr lang="en-US" sz="1200" spc="75" dirty="0" smtClean="0">
                <a:solidFill>
                  <a:srgbClr val="5A5A5A"/>
                </a:solidFill>
                <a:latin typeface="Calibri" panose="020F0502020204030204" pitchFamily="34" charset="0"/>
                <a:ea typeface="Times New Roman" panose="02020603050405020304" pitchFamily="18" charset="0"/>
                <a:cs typeface="Times New Roman" panose="02020603050405020304" pitchFamily="18" charset="0"/>
              </a:rPr>
              <a:t>, </a:t>
            </a:r>
            <a:endParaRPr lang="en-US" sz="1200" b="1" dirty="0" smtClean="0">
              <a:solidFill>
                <a:srgbClr val="006600"/>
              </a:solidFill>
              <a:latin typeface="Arial" panose="020B0604020202020204" pitchFamily="34" charset="0"/>
              <a:cs typeface="Arial" panose="020B0604020202020204" pitchFamily="34" charset="0"/>
            </a:endParaRPr>
          </a:p>
          <a:p>
            <a:r>
              <a:rPr lang="en-US" sz="1200" b="1" dirty="0">
                <a:solidFill>
                  <a:schemeClr val="accent2">
                    <a:lumMod val="75000"/>
                  </a:schemeClr>
                </a:solidFill>
                <a:latin typeface="Arial" panose="020B0604020202020204" pitchFamily="34" charset="0"/>
                <a:cs typeface="Arial" panose="020B0604020202020204" pitchFamily="34" charset="0"/>
              </a:rPr>
              <a:t> </a:t>
            </a:r>
            <a:r>
              <a:rPr lang="en-US" sz="1200" b="1" dirty="0" smtClean="0">
                <a:solidFill>
                  <a:schemeClr val="accent2">
                    <a:lumMod val="75000"/>
                  </a:schemeClr>
                </a:solidFill>
                <a:latin typeface="Arial" panose="020B0604020202020204" pitchFamily="34" charset="0"/>
                <a:cs typeface="Arial" panose="020B0604020202020204" pitchFamily="34" charset="0"/>
              </a:rPr>
              <a:t>                           </a:t>
            </a:r>
            <a:r>
              <a:rPr lang="en-US" sz="1200" b="1" dirty="0">
                <a:solidFill>
                  <a:schemeClr val="accent2">
                    <a:lumMod val="75000"/>
                  </a:schemeClr>
                </a:solidFill>
                <a:latin typeface="Arial" panose="020B0604020202020204" pitchFamily="34" charset="0"/>
                <a:cs typeface="Arial" panose="020B0604020202020204" pitchFamily="34" charset="0"/>
                <a:hlinkClick r:id="rId8"/>
              </a:rPr>
              <a:t>https://</a:t>
            </a:r>
            <a:r>
              <a:rPr lang="en-US" sz="1200" b="1" dirty="0" smtClean="0">
                <a:solidFill>
                  <a:schemeClr val="accent2">
                    <a:lumMod val="75000"/>
                  </a:schemeClr>
                </a:solidFill>
                <a:latin typeface="Arial" panose="020B0604020202020204" pitchFamily="34" charset="0"/>
                <a:cs typeface="Arial" panose="020B0604020202020204" pitchFamily="34" charset="0"/>
                <a:hlinkClick r:id="rId8"/>
              </a:rPr>
              <a:t>www.k-energy.com.cy</a:t>
            </a:r>
            <a:r>
              <a:rPr lang="el-GR" sz="1200" b="1" dirty="0" smtClean="0">
                <a:solidFill>
                  <a:schemeClr val="accent2">
                    <a:lumMod val="75000"/>
                  </a:schemeClr>
                </a:solidFill>
                <a:latin typeface="Arial" panose="020B0604020202020204" pitchFamily="34" charset="0"/>
                <a:cs typeface="Arial" panose="020B0604020202020204" pitchFamily="34" charset="0"/>
              </a:rPr>
              <a:t>, </a:t>
            </a:r>
            <a:r>
              <a:rPr lang="en-US" sz="1200" b="1" dirty="0">
                <a:solidFill>
                  <a:schemeClr val="accent2">
                    <a:lumMod val="75000"/>
                  </a:schemeClr>
                </a:solidFill>
                <a:latin typeface="Arial" panose="020B0604020202020204" pitchFamily="34" charset="0"/>
                <a:cs typeface="Arial" panose="020B0604020202020204" pitchFamily="34" charset="0"/>
                <a:hlinkClick r:id="rId9"/>
              </a:rPr>
              <a:t>http://www.nivipa.com/passive-houses-cyprus/cyprus-passive-house-energy-savings</a:t>
            </a:r>
            <a:r>
              <a:rPr lang="en-US" sz="1200" b="1" dirty="0" smtClean="0">
                <a:solidFill>
                  <a:schemeClr val="accent2">
                    <a:lumMod val="75000"/>
                  </a:schemeClr>
                </a:solidFill>
                <a:latin typeface="Arial" panose="020B0604020202020204" pitchFamily="34" charset="0"/>
                <a:cs typeface="Arial" panose="020B0604020202020204" pitchFamily="34" charset="0"/>
                <a:hlinkClick r:id="rId9"/>
              </a:rPr>
              <a:t>/</a:t>
            </a:r>
            <a:r>
              <a:rPr lang="el-GR" sz="1200" b="1" dirty="0" smtClean="0">
                <a:solidFill>
                  <a:schemeClr val="accent2">
                    <a:lumMod val="75000"/>
                  </a:schemeClr>
                </a:solidFill>
                <a:latin typeface="Arial" panose="020B0604020202020204" pitchFamily="34" charset="0"/>
                <a:cs typeface="Arial" panose="020B0604020202020204" pitchFamily="34" charset="0"/>
              </a:rPr>
              <a:t>, </a:t>
            </a:r>
            <a:r>
              <a:rPr lang="en-US" sz="1200" b="1">
                <a:solidFill>
                  <a:schemeClr val="accent2">
                    <a:lumMod val="75000"/>
                  </a:schemeClr>
                </a:solidFill>
                <a:latin typeface="Arial" panose="020B0604020202020204" pitchFamily="34" charset="0"/>
                <a:cs typeface="Arial" panose="020B0604020202020204" pitchFamily="34" charset="0"/>
                <a:hlinkClick r:id="rId10"/>
              </a:rPr>
              <a:t>http://www.phdesign.com.cy</a:t>
            </a:r>
            <a:r>
              <a:rPr lang="en-US" sz="1200" b="1" smtClean="0">
                <a:solidFill>
                  <a:schemeClr val="accent2">
                    <a:lumMod val="75000"/>
                  </a:schemeClr>
                </a:solidFill>
                <a:latin typeface="Arial" panose="020B0604020202020204" pitchFamily="34" charset="0"/>
                <a:cs typeface="Arial" panose="020B0604020202020204" pitchFamily="34" charset="0"/>
                <a:hlinkClick r:id="rId10"/>
              </a:rPr>
              <a:t>/</a:t>
            </a:r>
            <a:r>
              <a:rPr lang="en-US" sz="1200" b="1" smtClean="0">
                <a:solidFill>
                  <a:schemeClr val="accent2">
                    <a:lumMod val="75000"/>
                  </a:schemeClr>
                </a:solidFill>
                <a:latin typeface="Arial" panose="020B0604020202020204" pitchFamily="34" charset="0"/>
                <a:cs typeface="Arial" panose="020B0604020202020204" pitchFamily="34" charset="0"/>
              </a:rPr>
              <a:t>, </a:t>
            </a:r>
            <a:endParaRPr lang="el-GR" sz="1200" b="1" dirty="0" smtClean="0">
              <a:solidFill>
                <a:schemeClr val="accent2">
                  <a:lumMod val="75000"/>
                </a:schemeClr>
              </a:solidFill>
              <a:latin typeface="Arial" panose="020B0604020202020204" pitchFamily="34" charset="0"/>
              <a:cs typeface="Arial" panose="020B0604020202020204" pitchFamily="34" charset="0"/>
            </a:endParaRPr>
          </a:p>
        </p:txBody>
      </p:sp>
      <p:sp>
        <p:nvSpPr>
          <p:cNvPr id="12" name="Folded Corner 11"/>
          <p:cNvSpPr/>
          <p:nvPr/>
        </p:nvSpPr>
        <p:spPr>
          <a:xfrm>
            <a:off x="16588982" y="29113082"/>
            <a:ext cx="10890140" cy="1076939"/>
          </a:xfrm>
          <a:prstGeom prst="foldedCorner">
            <a:avLst>
              <a:gd name="adj" fmla="val 28205"/>
            </a:avLst>
          </a:prstGeom>
          <a:gradFill>
            <a:gsLst>
              <a:gs pos="0">
                <a:schemeClr val="accent1">
                  <a:shade val="51000"/>
                  <a:satMod val="130000"/>
                </a:schemeClr>
              </a:gs>
              <a:gs pos="62000">
                <a:schemeClr val="accent1">
                  <a:shade val="93000"/>
                  <a:satMod val="130000"/>
                </a:schemeClr>
              </a:gs>
              <a:gs pos="79000">
                <a:schemeClr val="accent1">
                  <a:shade val="94000"/>
                  <a:satMod val="135000"/>
                  <a:alpha val="87000"/>
                </a:schemeClr>
              </a:gs>
            </a:gsLst>
          </a:gradFill>
        </p:spPr>
        <p:style>
          <a:lnRef idx="0">
            <a:schemeClr val="accent1"/>
          </a:lnRef>
          <a:fillRef idx="3">
            <a:schemeClr val="accent1"/>
          </a:fillRef>
          <a:effectRef idx="3">
            <a:schemeClr val="accent1"/>
          </a:effectRef>
          <a:fontRef idx="minor">
            <a:schemeClr val="lt1"/>
          </a:fontRef>
        </p:style>
        <p:txBody>
          <a:bodyPr rtlCol="0" anchor="t"/>
          <a:lstStyle/>
          <a:p>
            <a:pPr algn="ctr"/>
            <a:r>
              <a:rPr lang="el-GR" sz="5400" b="1" i="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rial" panose="020B0604020202020204" pitchFamily="34" charset="0"/>
                <a:cs typeface="Arial" panose="020B0604020202020204" pitchFamily="34" charset="0"/>
              </a:rPr>
              <a:t>ΟΙΚΟΝΟΜΙΑ </a:t>
            </a:r>
            <a:endParaRPr lang="el-GR" sz="5400" b="1" i="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rial" panose="020B0604020202020204" pitchFamily="34" charset="0"/>
              <a:cs typeface="Arial" panose="020B0604020202020204" pitchFamily="34" charset="0"/>
            </a:endParaRPr>
          </a:p>
        </p:txBody>
      </p:sp>
      <p:sp>
        <p:nvSpPr>
          <p:cNvPr id="24" name="TextBox 23"/>
          <p:cNvSpPr txBox="1"/>
          <p:nvPr/>
        </p:nvSpPr>
        <p:spPr>
          <a:xfrm>
            <a:off x="1739339" y="28289255"/>
            <a:ext cx="13991531" cy="923330"/>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endParaRPr lang="el-GR"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panose="020B0604020202020204" pitchFamily="34" charset="0"/>
              <a:cs typeface="Arial" panose="020B0604020202020204" pitchFamily="34" charset="0"/>
            </a:endParaRPr>
          </a:p>
        </p:txBody>
      </p:sp>
      <p:sp>
        <p:nvSpPr>
          <p:cNvPr id="28" name="Pentagon 27"/>
          <p:cNvSpPr/>
          <p:nvPr/>
        </p:nvSpPr>
        <p:spPr>
          <a:xfrm>
            <a:off x="750607" y="3299673"/>
            <a:ext cx="3878543" cy="1286847"/>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5400" b="1" i="1" dirty="0" smtClean="0">
                <a:ln w="24500" cmpd="dbl">
                  <a:solidFill>
                    <a:srgbClr val="54A021">
                      <a:shade val="85000"/>
                      <a:satMod val="155000"/>
                    </a:srgbClr>
                  </a:solidFill>
                  <a:prstDash val="solid"/>
                  <a:miter lim="800000"/>
                </a:ln>
                <a:gradFill>
                  <a:gsLst>
                    <a:gs pos="10000">
                      <a:srgbClr val="54A021">
                        <a:tint val="10000"/>
                        <a:satMod val="155000"/>
                      </a:srgbClr>
                    </a:gs>
                    <a:gs pos="60000">
                      <a:srgbClr val="54A021">
                        <a:tint val="30000"/>
                        <a:satMod val="155000"/>
                      </a:srgbClr>
                    </a:gs>
                    <a:gs pos="100000">
                      <a:srgbClr val="54A021">
                        <a:tint val="73000"/>
                        <a:satMod val="155000"/>
                      </a:srgbClr>
                    </a:gs>
                  </a:gsLst>
                  <a:lin ang="5400000"/>
                </a:gradFill>
                <a:effectLst>
                  <a:outerShdw blurRad="38100" dist="38100" dir="7020000" algn="tl">
                    <a:srgbClr val="000000">
                      <a:alpha val="35000"/>
                    </a:srgbClr>
                  </a:outerShdw>
                </a:effectLst>
                <a:latin typeface="Arial" panose="020B0604020202020204" pitchFamily="34" charset="0"/>
                <a:cs typeface="Arial" panose="020B0604020202020204" pitchFamily="34" charset="0"/>
              </a:rPr>
              <a:t>ΤΙ ΕΙΝΑΙ;</a:t>
            </a:r>
            <a:endParaRPr lang="el-GR" sz="5400" b="1" i="1" dirty="0">
              <a:solidFill>
                <a:schemeClr val="accent2">
                  <a:lumMod val="75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30" name="TextBox 29"/>
          <p:cNvSpPr txBox="1"/>
          <p:nvPr/>
        </p:nvSpPr>
        <p:spPr>
          <a:xfrm>
            <a:off x="606645" y="11664798"/>
            <a:ext cx="18208754" cy="9098325"/>
          </a:xfrm>
          <a:prstGeom prst="rect">
            <a:avLst/>
          </a:prstGeom>
          <a:solidFill>
            <a:srgbClr val="DEA900">
              <a:alpha val="77647"/>
            </a:srgbClr>
          </a:solidFill>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marL="68580" lvl="0" algn="just" defTabSz="914400">
              <a:buClr>
                <a:srgbClr val="94C600"/>
              </a:buClr>
              <a:buSzPct val="76000"/>
            </a:pPr>
            <a:r>
              <a:rPr lang="el-GR" sz="5400" b="1" i="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rial" panose="020B0604020202020204" pitchFamily="34" charset="0"/>
                <a:cs typeface="Arial" panose="020B0604020202020204" pitchFamily="34" charset="0"/>
              </a:rPr>
              <a:t>ΒΑΣΙΚΕΣ ΑΡΧΕΣ- </a:t>
            </a:r>
            <a:r>
              <a:rPr lang="el-GR" sz="2800" b="1" dirty="0" smtClean="0">
                <a:solidFill>
                  <a:schemeClr val="bg1"/>
                </a:solidFill>
                <a:latin typeface="Arial" panose="020B0604020202020204" pitchFamily="34" charset="0"/>
                <a:ea typeface="Times New Roman" panose="02020603050405020304" pitchFamily="18" charset="0"/>
                <a:cs typeface="Arial" panose="020B0604020202020204" pitchFamily="34" charset="0"/>
              </a:rPr>
              <a:t>Το </a:t>
            </a:r>
            <a:r>
              <a:rPr lang="el-GR" sz="2800" b="1" dirty="0">
                <a:solidFill>
                  <a:schemeClr val="bg1"/>
                </a:solidFill>
                <a:latin typeface="Arial" panose="020B0604020202020204" pitchFamily="34" charset="0"/>
                <a:ea typeface="Times New Roman" panose="02020603050405020304" pitchFamily="18" charset="0"/>
                <a:cs typeface="Arial" panose="020B0604020202020204" pitchFamily="34" charset="0"/>
              </a:rPr>
              <a:t>Παθητικό Κτίριο λειτουργεί σαν </a:t>
            </a:r>
            <a:r>
              <a:rPr lang="el-GR" sz="2800" b="1" dirty="0" smtClean="0">
                <a:solidFill>
                  <a:schemeClr val="bg1"/>
                </a:solidFill>
                <a:latin typeface="Arial" panose="020B0604020202020204" pitchFamily="34" charset="0"/>
                <a:ea typeface="Times New Roman" panose="02020603050405020304" pitchFamily="18" charset="0"/>
                <a:cs typeface="Arial" panose="020B0604020202020204" pitchFamily="34" charset="0"/>
              </a:rPr>
              <a:t>ένας  </a:t>
            </a:r>
            <a:r>
              <a:rPr lang="el-GR" sz="2800" b="1" dirty="0" err="1" smtClean="0">
                <a:solidFill>
                  <a:schemeClr val="bg1"/>
                </a:solidFill>
                <a:latin typeface="Arial" panose="020B0604020202020204" pitchFamily="34" charset="0"/>
                <a:ea typeface="Times New Roman" panose="02020603050405020304" pitchFamily="18" charset="0"/>
                <a:cs typeface="Arial" panose="020B0604020202020204" pitchFamily="34" charset="0"/>
              </a:rPr>
              <a:t>θ</a:t>
            </a:r>
            <a:r>
              <a:rPr lang="el-GR" sz="2800" b="1" dirty="0" err="1">
                <a:solidFill>
                  <a:schemeClr val="bg1"/>
                </a:solidFill>
                <a:latin typeface="Arial" panose="020B0604020202020204" pitchFamily="34" charset="0"/>
                <a:ea typeface="Times New Roman" panose="02020603050405020304" pitchFamily="18" charset="0"/>
                <a:cs typeface="Arial" panose="020B0604020202020204" pitchFamily="34" charset="0"/>
              </a:rPr>
              <a:t>έ</a:t>
            </a:r>
            <a:r>
              <a:rPr lang="el-GR" sz="2800" b="1" dirty="0" err="1" smtClean="0">
                <a:solidFill>
                  <a:schemeClr val="bg1"/>
                </a:solidFill>
                <a:latin typeface="Arial" panose="020B0604020202020204" pitchFamily="34" charset="0"/>
                <a:ea typeface="Times New Roman" panose="02020603050405020304" pitchFamily="18" charset="0"/>
                <a:cs typeface="Arial" panose="020B0604020202020204" pitchFamily="34" charset="0"/>
              </a:rPr>
              <a:t>ρμ</a:t>
            </a:r>
            <a:r>
              <a:rPr lang="en-US" sz="2800" b="1" dirty="0" smtClean="0">
                <a:solidFill>
                  <a:schemeClr val="bg1"/>
                </a:solidFill>
                <a:latin typeface="Arial" panose="020B0604020202020204" pitchFamily="34" charset="0"/>
                <a:ea typeface="Times New Roman" panose="02020603050405020304" pitchFamily="18" charset="0"/>
                <a:cs typeface="Arial" panose="020B0604020202020204" pitchFamily="34" charset="0"/>
              </a:rPr>
              <a:t>o</a:t>
            </a:r>
            <a:r>
              <a:rPr lang="el-GR" sz="2800" b="1" dirty="0" smtClean="0">
                <a:solidFill>
                  <a:schemeClr val="bg1"/>
                </a:solidFill>
                <a:latin typeface="Arial" panose="020B0604020202020204" pitchFamily="34" charset="0"/>
                <a:ea typeface="Times New Roman" panose="02020603050405020304" pitchFamily="18" charset="0"/>
                <a:cs typeface="Arial" panose="020B0604020202020204" pitchFamily="34" charset="0"/>
              </a:rPr>
              <a:t>ς</a:t>
            </a:r>
            <a:r>
              <a:rPr lang="el-GR" sz="2800" b="1" dirty="0">
                <a:solidFill>
                  <a:schemeClr val="bg1"/>
                </a:solidFill>
                <a:latin typeface="Arial" panose="020B0604020202020204" pitchFamily="34" charset="0"/>
                <a:ea typeface="Times New Roman" panose="02020603050405020304" pitchFamily="18" charset="0"/>
                <a:cs typeface="Arial" panose="020B0604020202020204" pitchFamily="34" charset="0"/>
              </a:rPr>
              <a:t>, που διατηρεί παθητικά το περιεχόμενό του στη σωστή θερμοκρασία, χωρίς τη χρήση ενεργητικής ψύξης ή θέρμανσης.</a:t>
            </a:r>
            <a:endParaRPr lang="en-US" sz="28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68580" lvl="0" algn="just" defTabSz="914400">
              <a:buClr>
                <a:srgbClr val="94C600"/>
              </a:buClr>
              <a:buSzPct val="76000"/>
            </a:pPr>
            <a:r>
              <a:rPr lang="el-GR" sz="3600" b="1" i="1" dirty="0" smtClean="0">
                <a:ln w="24500" cmpd="dbl">
                  <a:solidFill>
                    <a:srgbClr val="54A021">
                      <a:shade val="85000"/>
                      <a:satMod val="155000"/>
                    </a:srgbClr>
                  </a:solidFill>
                  <a:prstDash val="solid"/>
                  <a:miter lim="800000"/>
                </a:ln>
                <a:gradFill>
                  <a:gsLst>
                    <a:gs pos="10000">
                      <a:srgbClr val="54A021">
                        <a:tint val="10000"/>
                        <a:satMod val="155000"/>
                      </a:srgbClr>
                    </a:gs>
                    <a:gs pos="60000">
                      <a:srgbClr val="54A021">
                        <a:tint val="30000"/>
                        <a:satMod val="155000"/>
                      </a:srgbClr>
                    </a:gs>
                    <a:gs pos="100000">
                      <a:srgbClr val="54A021">
                        <a:tint val="73000"/>
                        <a:satMod val="155000"/>
                      </a:srgbClr>
                    </a:gs>
                  </a:gsLst>
                  <a:lin ang="5400000"/>
                </a:gradFill>
                <a:effectLst>
                  <a:outerShdw blurRad="38100" dist="38100" dir="7020000" algn="tl">
                    <a:srgbClr val="000000">
                      <a:alpha val="35000"/>
                    </a:srgbClr>
                  </a:outerShdw>
                </a:effectLst>
                <a:latin typeface="Arial" panose="020B0604020202020204" pitchFamily="34" charset="0"/>
                <a:cs typeface="Arial" panose="020B0604020202020204" pitchFamily="34" charset="0"/>
              </a:rPr>
              <a:t>1. Μόνωση:</a:t>
            </a:r>
            <a:r>
              <a:rPr lang="el-GR" sz="2800" b="1" dirty="0" smtClean="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l-GR" sz="2800" b="1" dirty="0">
                <a:solidFill>
                  <a:schemeClr val="bg1"/>
                </a:solidFill>
                <a:latin typeface="Arial" panose="020B0604020202020204" pitchFamily="34" charset="0"/>
                <a:ea typeface="Times New Roman" panose="02020603050405020304" pitchFamily="18" charset="0"/>
                <a:cs typeface="Arial" panose="020B0604020202020204" pitchFamily="34" charset="0"/>
              </a:rPr>
              <a:t>Ένα σωστά μονωμένο κτιριακό κέλυφος, κατά τη διάρκεια του χειμώνα, διατηρεί τη ζέστη μέσα στο κτίριο, ενώ το καλοκαίρι την εμποδίζει να εισέλθει μέσα σε αυτό.</a:t>
            </a:r>
            <a:endParaRPr lang="en-US" sz="28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68580" lvl="0" algn="just" defTabSz="914400">
              <a:buClr>
                <a:srgbClr val="94C600"/>
              </a:buClr>
              <a:buSzPct val="76000"/>
            </a:pPr>
            <a:r>
              <a:rPr lang="el-GR" sz="3600" b="1" i="1" dirty="0" smtClean="0">
                <a:ln w="24500" cmpd="dbl">
                  <a:solidFill>
                    <a:srgbClr val="54A021">
                      <a:shade val="85000"/>
                      <a:satMod val="155000"/>
                    </a:srgbClr>
                  </a:solidFill>
                  <a:prstDash val="solid"/>
                  <a:miter lim="800000"/>
                </a:ln>
                <a:gradFill>
                  <a:gsLst>
                    <a:gs pos="10000">
                      <a:srgbClr val="54A021">
                        <a:tint val="10000"/>
                        <a:satMod val="155000"/>
                      </a:srgbClr>
                    </a:gs>
                    <a:gs pos="60000">
                      <a:srgbClr val="54A021">
                        <a:tint val="30000"/>
                        <a:satMod val="155000"/>
                      </a:srgbClr>
                    </a:gs>
                    <a:gs pos="100000">
                      <a:srgbClr val="54A021">
                        <a:tint val="73000"/>
                        <a:satMod val="155000"/>
                      </a:srgbClr>
                    </a:gs>
                  </a:gsLst>
                  <a:lin ang="5400000"/>
                </a:gradFill>
                <a:effectLst>
                  <a:outerShdw blurRad="38100" dist="38100" dir="7020000" algn="tl">
                    <a:srgbClr val="000000">
                      <a:alpha val="35000"/>
                    </a:srgbClr>
                  </a:outerShdw>
                </a:effectLst>
                <a:latin typeface="Arial" panose="020B0604020202020204" pitchFamily="34" charset="0"/>
                <a:cs typeface="Arial" panose="020B0604020202020204" pitchFamily="34" charset="0"/>
              </a:rPr>
              <a:t>2. Παράθυρα:</a:t>
            </a:r>
            <a:r>
              <a:rPr lang="el-GR" sz="2800" b="1" dirty="0" smtClean="0">
                <a:solidFill>
                  <a:schemeClr val="bg1"/>
                </a:solidFill>
                <a:latin typeface="Arial" panose="020B0604020202020204" pitchFamily="34" charset="0"/>
                <a:ea typeface="Times New Roman" panose="02020603050405020304" pitchFamily="18" charset="0"/>
                <a:cs typeface="Arial" panose="020B0604020202020204" pitchFamily="34" charset="0"/>
              </a:rPr>
              <a:t> Τα </a:t>
            </a:r>
            <a:r>
              <a:rPr lang="el-GR" sz="2800" b="1" dirty="0">
                <a:solidFill>
                  <a:schemeClr val="bg1"/>
                </a:solidFill>
                <a:latin typeface="Arial" panose="020B0604020202020204" pitchFamily="34" charset="0"/>
                <a:ea typeface="Times New Roman" panose="02020603050405020304" pitchFamily="18" charset="0"/>
                <a:cs typeface="Arial" panose="020B0604020202020204" pitchFamily="34" charset="0"/>
              </a:rPr>
              <a:t>σωστά σχεδιασμένα, μονωμένα και τοποθετημένα κουφώματα συμμετέχουν στη βέλτιστη αξιοποίηση των ηλιακών κερδών.</a:t>
            </a:r>
            <a:endParaRPr lang="en-US" sz="28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l-GR" sz="3600" b="1" i="1" dirty="0" smtClean="0">
                <a:ln w="24500" cmpd="dbl">
                  <a:solidFill>
                    <a:srgbClr val="54A021">
                      <a:shade val="85000"/>
                      <a:satMod val="155000"/>
                    </a:srgbClr>
                  </a:solidFill>
                  <a:prstDash val="solid"/>
                  <a:miter lim="800000"/>
                </a:ln>
                <a:gradFill>
                  <a:gsLst>
                    <a:gs pos="10000">
                      <a:srgbClr val="54A021">
                        <a:tint val="10000"/>
                        <a:satMod val="155000"/>
                      </a:srgbClr>
                    </a:gs>
                    <a:gs pos="60000">
                      <a:srgbClr val="54A021">
                        <a:tint val="30000"/>
                        <a:satMod val="155000"/>
                      </a:srgbClr>
                    </a:gs>
                    <a:gs pos="100000">
                      <a:srgbClr val="54A021">
                        <a:tint val="73000"/>
                        <a:satMod val="155000"/>
                      </a:srgbClr>
                    </a:gs>
                  </a:gsLst>
                  <a:lin ang="5400000"/>
                </a:gradFill>
                <a:effectLst>
                  <a:outerShdw blurRad="38100" dist="38100" dir="7020000" algn="tl">
                    <a:srgbClr val="000000">
                      <a:alpha val="35000"/>
                    </a:srgbClr>
                  </a:outerShdw>
                </a:effectLst>
                <a:latin typeface="Arial" panose="020B0604020202020204" pitchFamily="34" charset="0"/>
                <a:cs typeface="Arial" panose="020B0604020202020204" pitchFamily="34" charset="0"/>
              </a:rPr>
              <a:t>3. Αερισμός με ανάκτηση ενέργειας:</a:t>
            </a:r>
            <a:r>
              <a:rPr lang="el-GR" sz="2800" b="1" dirty="0" smtClean="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l-GR" sz="2800" b="1" dirty="0">
                <a:solidFill>
                  <a:schemeClr val="bg1"/>
                </a:solidFill>
                <a:latin typeface="Arial" panose="020B0604020202020204" pitchFamily="34" charset="0"/>
                <a:ea typeface="Times New Roman" panose="02020603050405020304" pitchFamily="18" charset="0"/>
                <a:cs typeface="Arial" panose="020B0604020202020204" pitchFamily="34" charset="0"/>
              </a:rPr>
              <a:t>Τα συστήματα αερισμού των Παθητικών Κτιρίων παρέχουν καθαρό αέρα, απαλλαγμένο από γύρη και σκόνη, με μέγιστη ενεργειακή απόδοση μέσω της ανάκτησης θερμότητας και με έλεγχο της υγρασίας</a:t>
            </a:r>
            <a:r>
              <a:rPr lang="el-GR" sz="2800" b="1" dirty="0" smtClean="0">
                <a:solidFill>
                  <a:schemeClr val="bg1"/>
                </a:solidFill>
                <a:latin typeface="Arial" panose="020B0604020202020204" pitchFamily="34" charset="0"/>
                <a:ea typeface="Times New Roman" panose="02020603050405020304" pitchFamily="18" charset="0"/>
                <a:cs typeface="Arial" panose="020B0604020202020204" pitchFamily="34" charset="0"/>
              </a:rPr>
              <a:t>.</a:t>
            </a:r>
            <a:endParaRPr lang="en-US" sz="28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l-GR" sz="3600" b="1" i="1" dirty="0" smtClean="0">
                <a:ln w="24500" cmpd="dbl">
                  <a:solidFill>
                    <a:srgbClr val="54A021">
                      <a:shade val="85000"/>
                      <a:satMod val="155000"/>
                    </a:srgbClr>
                  </a:solidFill>
                  <a:prstDash val="solid"/>
                  <a:miter lim="800000"/>
                </a:ln>
                <a:gradFill>
                  <a:gsLst>
                    <a:gs pos="10000">
                      <a:srgbClr val="54A021">
                        <a:tint val="10000"/>
                        <a:satMod val="155000"/>
                      </a:srgbClr>
                    </a:gs>
                    <a:gs pos="60000">
                      <a:srgbClr val="54A021">
                        <a:tint val="30000"/>
                        <a:satMod val="155000"/>
                      </a:srgbClr>
                    </a:gs>
                    <a:gs pos="100000">
                      <a:srgbClr val="54A021">
                        <a:tint val="73000"/>
                        <a:satMod val="155000"/>
                      </a:srgbClr>
                    </a:gs>
                  </a:gsLst>
                  <a:lin ang="5400000"/>
                </a:gradFill>
                <a:effectLst>
                  <a:outerShdw blurRad="38100" dist="38100" dir="7020000" algn="tl">
                    <a:srgbClr val="000000">
                      <a:alpha val="35000"/>
                    </a:srgbClr>
                  </a:outerShdw>
                </a:effectLst>
                <a:latin typeface="Arial" panose="020B0604020202020204" pitchFamily="34" charset="0"/>
                <a:cs typeface="Arial" panose="020B0604020202020204" pitchFamily="34" charset="0"/>
              </a:rPr>
              <a:t>4. </a:t>
            </a:r>
            <a:r>
              <a:rPr lang="el-GR" sz="3600" b="1" i="1" dirty="0" err="1" smtClean="0">
                <a:ln w="24500" cmpd="dbl">
                  <a:solidFill>
                    <a:srgbClr val="54A021">
                      <a:shade val="85000"/>
                      <a:satMod val="155000"/>
                    </a:srgbClr>
                  </a:solidFill>
                  <a:prstDash val="solid"/>
                  <a:miter lim="800000"/>
                </a:ln>
                <a:gradFill>
                  <a:gsLst>
                    <a:gs pos="10000">
                      <a:srgbClr val="54A021">
                        <a:tint val="10000"/>
                        <a:satMod val="155000"/>
                      </a:srgbClr>
                    </a:gs>
                    <a:gs pos="60000">
                      <a:srgbClr val="54A021">
                        <a:tint val="30000"/>
                        <a:satMod val="155000"/>
                      </a:srgbClr>
                    </a:gs>
                    <a:gs pos="100000">
                      <a:srgbClr val="54A021">
                        <a:tint val="73000"/>
                        <a:satMod val="155000"/>
                      </a:srgbClr>
                    </a:gs>
                  </a:gsLst>
                  <a:lin ang="5400000"/>
                </a:gradFill>
                <a:effectLst>
                  <a:outerShdw blurRad="38100" dist="38100" dir="7020000" algn="tl">
                    <a:srgbClr val="000000">
                      <a:alpha val="35000"/>
                    </a:srgbClr>
                  </a:outerShdw>
                </a:effectLst>
                <a:latin typeface="Arial" panose="020B0604020202020204" pitchFamily="34" charset="0"/>
                <a:cs typeface="Arial" panose="020B0604020202020204" pitchFamily="34" charset="0"/>
              </a:rPr>
              <a:t>Αεροστεγανότητα</a:t>
            </a:r>
            <a:r>
              <a:rPr lang="el-GR" sz="3600" b="1" i="1" dirty="0" smtClean="0">
                <a:ln w="24500" cmpd="dbl">
                  <a:solidFill>
                    <a:srgbClr val="54A021">
                      <a:shade val="85000"/>
                      <a:satMod val="155000"/>
                    </a:srgbClr>
                  </a:solidFill>
                  <a:prstDash val="solid"/>
                  <a:miter lim="800000"/>
                </a:ln>
                <a:gradFill>
                  <a:gsLst>
                    <a:gs pos="10000">
                      <a:srgbClr val="54A021">
                        <a:tint val="10000"/>
                        <a:satMod val="155000"/>
                      </a:srgbClr>
                    </a:gs>
                    <a:gs pos="60000">
                      <a:srgbClr val="54A021">
                        <a:tint val="30000"/>
                        <a:satMod val="155000"/>
                      </a:srgbClr>
                    </a:gs>
                    <a:gs pos="100000">
                      <a:srgbClr val="54A021">
                        <a:tint val="73000"/>
                        <a:satMod val="155000"/>
                      </a:srgbClr>
                    </a:gs>
                  </a:gsLst>
                  <a:lin ang="5400000"/>
                </a:gradFill>
                <a:effectLst>
                  <a:outerShdw blurRad="38100" dist="38100" dir="7020000" algn="tl">
                    <a:srgbClr val="000000">
                      <a:alpha val="35000"/>
                    </a:srgbClr>
                  </a:outerShdw>
                </a:effectLst>
                <a:latin typeface="Arial" panose="020B0604020202020204" pitchFamily="34" charset="0"/>
                <a:cs typeface="Arial" panose="020B0604020202020204" pitchFamily="34" charset="0"/>
              </a:rPr>
              <a:t>:</a:t>
            </a:r>
            <a:r>
              <a:rPr lang="el-GR" sz="2800" b="1" dirty="0" smtClean="0">
                <a:solidFill>
                  <a:prstClr val="white"/>
                </a:solidFill>
                <a:latin typeface="Arial" panose="020B0604020202020204" pitchFamily="34" charset="0"/>
                <a:ea typeface="Times New Roman" panose="02020603050405020304" pitchFamily="18" charset="0"/>
                <a:cs typeface="Arial" panose="020B0604020202020204" pitchFamily="34" charset="0"/>
              </a:rPr>
              <a:t> </a:t>
            </a:r>
            <a:r>
              <a:rPr lang="el-GR" sz="2800" b="1" dirty="0" smtClean="0">
                <a:solidFill>
                  <a:schemeClr val="bg1"/>
                </a:solidFill>
                <a:latin typeface="Arial" panose="020B0604020202020204" pitchFamily="34" charset="0"/>
                <a:ea typeface="Times New Roman" panose="02020603050405020304" pitchFamily="18" charset="0"/>
                <a:cs typeface="Arial" panose="020B0604020202020204" pitchFamily="34" charset="0"/>
              </a:rPr>
              <a:t>Τα </a:t>
            </a:r>
            <a:r>
              <a:rPr lang="el-GR" sz="2800" b="1" dirty="0">
                <a:solidFill>
                  <a:schemeClr val="bg1"/>
                </a:solidFill>
                <a:latin typeface="Arial" panose="020B0604020202020204" pitchFamily="34" charset="0"/>
                <a:ea typeface="Times New Roman" panose="02020603050405020304" pitchFamily="18" charset="0"/>
                <a:cs typeface="Arial" panose="020B0604020202020204" pitchFamily="34" charset="0"/>
              </a:rPr>
              <a:t>Παθητικά κτίρια είναι έτσι σχεδιασμένα ώστε να αποφεύγονται οι διαρροές αέρα στο κτιριακό κέλυφος με αποτέλεσμα να αυξάνεται η ενεργειακή απόδοση και να εμποδίζεται η εμφάνιση ρευμάτων αέρα και φθορών από την υγρασία.</a:t>
            </a:r>
            <a:endParaRPr lang="en-US" sz="28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l-GR" sz="3600" b="1" i="1" dirty="0">
                <a:ln w="24500" cmpd="dbl">
                  <a:solidFill>
                    <a:srgbClr val="54A021">
                      <a:shade val="85000"/>
                      <a:satMod val="155000"/>
                    </a:srgbClr>
                  </a:solidFill>
                  <a:prstDash val="solid"/>
                  <a:miter lim="800000"/>
                </a:ln>
                <a:gradFill>
                  <a:gsLst>
                    <a:gs pos="10000">
                      <a:srgbClr val="54A021">
                        <a:tint val="10000"/>
                        <a:satMod val="155000"/>
                      </a:srgbClr>
                    </a:gs>
                    <a:gs pos="60000">
                      <a:srgbClr val="54A021">
                        <a:tint val="30000"/>
                        <a:satMod val="155000"/>
                      </a:srgbClr>
                    </a:gs>
                    <a:gs pos="100000">
                      <a:srgbClr val="54A021">
                        <a:tint val="73000"/>
                        <a:satMod val="155000"/>
                      </a:srgbClr>
                    </a:gs>
                  </a:gsLst>
                  <a:lin ang="5400000"/>
                </a:gradFill>
                <a:effectLst>
                  <a:outerShdw blurRad="38100" dist="38100" dir="7020000" algn="tl">
                    <a:srgbClr val="000000">
                      <a:alpha val="35000"/>
                    </a:srgbClr>
                  </a:outerShdw>
                </a:effectLst>
                <a:latin typeface="Arial" panose="020B0604020202020204" pitchFamily="34" charset="0"/>
                <a:cs typeface="Arial" panose="020B0604020202020204" pitchFamily="34" charset="0"/>
              </a:rPr>
              <a:t>5</a:t>
            </a:r>
            <a:r>
              <a:rPr lang="el-GR" sz="3600" b="1" i="1" dirty="0" smtClean="0">
                <a:ln w="24500" cmpd="dbl">
                  <a:solidFill>
                    <a:srgbClr val="54A021">
                      <a:shade val="85000"/>
                      <a:satMod val="155000"/>
                    </a:srgbClr>
                  </a:solidFill>
                  <a:prstDash val="solid"/>
                  <a:miter lim="800000"/>
                </a:ln>
                <a:gradFill>
                  <a:gsLst>
                    <a:gs pos="10000">
                      <a:srgbClr val="54A021">
                        <a:tint val="10000"/>
                        <a:satMod val="155000"/>
                      </a:srgbClr>
                    </a:gs>
                    <a:gs pos="60000">
                      <a:srgbClr val="54A021">
                        <a:tint val="30000"/>
                        <a:satMod val="155000"/>
                      </a:srgbClr>
                    </a:gs>
                    <a:gs pos="100000">
                      <a:srgbClr val="54A021">
                        <a:tint val="73000"/>
                        <a:satMod val="155000"/>
                      </a:srgbClr>
                    </a:gs>
                  </a:gsLst>
                  <a:lin ang="5400000"/>
                </a:gradFill>
                <a:effectLst>
                  <a:outerShdw blurRad="38100" dist="38100" dir="7020000" algn="tl">
                    <a:srgbClr val="000000">
                      <a:alpha val="35000"/>
                    </a:srgbClr>
                  </a:outerShdw>
                </a:effectLst>
                <a:latin typeface="Arial" panose="020B0604020202020204" pitchFamily="34" charset="0"/>
                <a:cs typeface="Arial" panose="020B0604020202020204" pitchFamily="34" charset="0"/>
              </a:rPr>
              <a:t>. Θερμογέφυρες:</a:t>
            </a:r>
            <a:r>
              <a:rPr lang="el-GR" sz="2800" b="1" dirty="0" smtClean="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l-GR" sz="2800" b="1" dirty="0">
                <a:solidFill>
                  <a:schemeClr val="bg1"/>
                </a:solidFill>
                <a:latin typeface="Arial" panose="020B0604020202020204" pitchFamily="34" charset="0"/>
                <a:ea typeface="Times New Roman" panose="02020603050405020304" pitchFamily="18" charset="0"/>
                <a:cs typeface="Arial" panose="020B0604020202020204" pitchFamily="34" charset="0"/>
              </a:rPr>
              <a:t>Η ελαχιστοποίηση </a:t>
            </a:r>
            <a:r>
              <a:rPr lang="el-GR" sz="2800" b="1" dirty="0" smtClean="0">
                <a:solidFill>
                  <a:schemeClr val="bg1"/>
                </a:solidFill>
                <a:latin typeface="Arial" panose="020B0604020202020204" pitchFamily="34" charset="0"/>
                <a:ea typeface="Times New Roman" panose="02020603050405020304" pitchFamily="18" charset="0"/>
                <a:cs typeface="Arial" panose="020B0604020202020204" pitchFamily="34" charset="0"/>
              </a:rPr>
              <a:t>θερμογέφυρων </a:t>
            </a:r>
            <a:r>
              <a:rPr lang="el-GR" sz="2800" b="1" dirty="0">
                <a:solidFill>
                  <a:schemeClr val="bg1"/>
                </a:solidFill>
                <a:latin typeface="Arial" panose="020B0604020202020204" pitchFamily="34" charset="0"/>
                <a:ea typeface="Times New Roman" panose="02020603050405020304" pitchFamily="18" charset="0"/>
                <a:cs typeface="Arial" panose="020B0604020202020204" pitchFamily="34" charset="0"/>
              </a:rPr>
              <a:t>και ασθενών σημείων στο κτιριακό κέλυφος, συνεισφέρει στη δημιουργία ευχάριστης και σταθερής θερμοκρασίας, </a:t>
            </a:r>
            <a:r>
              <a:rPr lang="el-GR" sz="2800" b="1" dirty="0" smtClean="0">
                <a:solidFill>
                  <a:schemeClr val="bg1"/>
                </a:solidFill>
                <a:latin typeface="Arial" panose="020B0604020202020204" pitchFamily="34" charset="0"/>
                <a:ea typeface="Times New Roman" panose="02020603050405020304" pitchFamily="18" charset="0"/>
                <a:cs typeface="Arial" panose="020B0604020202020204" pitchFamily="34" charset="0"/>
              </a:rPr>
              <a:t>εξαλείφει </a:t>
            </a:r>
            <a:r>
              <a:rPr lang="el-GR" sz="2800" b="1" dirty="0">
                <a:solidFill>
                  <a:schemeClr val="bg1"/>
                </a:solidFill>
                <a:latin typeface="Arial" panose="020B0604020202020204" pitchFamily="34" charset="0"/>
                <a:ea typeface="Times New Roman" panose="02020603050405020304" pitchFamily="18" charset="0"/>
                <a:cs typeface="Arial" panose="020B0604020202020204" pitchFamily="34" charset="0"/>
              </a:rPr>
              <a:t>τις φθορές από την υγρασία, ενώ αυξάνει την ενεργειακή απόδοση.</a:t>
            </a:r>
            <a:endParaRPr lang="en-US" sz="28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l-GR" sz="2800" b="1" dirty="0">
                <a:solidFill>
                  <a:schemeClr val="bg1"/>
                </a:solidFill>
                <a:latin typeface="Arial" panose="020B0604020202020204" pitchFamily="34" charset="0"/>
                <a:ea typeface="Times New Roman" panose="02020603050405020304" pitchFamily="18" charset="0"/>
                <a:cs typeface="Arial" panose="020B0604020202020204" pitchFamily="34" charset="0"/>
              </a:rPr>
              <a:t>Σκίαση, Νυχτερινός Φυσικός Αερισμός, Ελαφρά Γεωθερμία Αέρα και Σωστός Σχεδιασμός της θερμικής μάζας συντελούν στην καλύτερη απόδοση των παθητικών κτιρίων στα μεσογειακά </a:t>
            </a:r>
            <a:r>
              <a:rPr lang="el-GR" sz="2800" b="1" dirty="0" smtClean="0">
                <a:solidFill>
                  <a:schemeClr val="bg1"/>
                </a:solidFill>
                <a:latin typeface="Arial" panose="020B0604020202020204" pitchFamily="34" charset="0"/>
                <a:ea typeface="Times New Roman" panose="02020603050405020304" pitchFamily="18" charset="0"/>
                <a:cs typeface="Arial" panose="020B0604020202020204" pitchFamily="34" charset="0"/>
              </a:rPr>
              <a:t>κλίματα.</a:t>
            </a:r>
          </a:p>
        </p:txBody>
      </p:sp>
      <p:sp>
        <p:nvSpPr>
          <p:cNvPr id="33" name="Folded Corner 32"/>
          <p:cNvSpPr/>
          <p:nvPr/>
        </p:nvSpPr>
        <p:spPr>
          <a:xfrm>
            <a:off x="743063" y="29833198"/>
            <a:ext cx="13925752" cy="1872341"/>
          </a:xfrm>
          <a:prstGeom prst="foldedCorner">
            <a:avLst>
              <a:gd name="adj" fmla="val 28205"/>
            </a:avLst>
          </a:prstGeom>
          <a:gradFill>
            <a:gsLst>
              <a:gs pos="0">
                <a:schemeClr val="accent1">
                  <a:shade val="51000"/>
                  <a:satMod val="130000"/>
                </a:schemeClr>
              </a:gs>
              <a:gs pos="62000">
                <a:schemeClr val="accent1">
                  <a:shade val="93000"/>
                  <a:satMod val="130000"/>
                </a:schemeClr>
              </a:gs>
              <a:gs pos="79000">
                <a:schemeClr val="accent1">
                  <a:shade val="94000"/>
                  <a:satMod val="135000"/>
                  <a:alpha val="87000"/>
                </a:schemeClr>
              </a:gs>
            </a:gsLst>
          </a:gradFill>
        </p:spPr>
        <p:style>
          <a:lnRef idx="0">
            <a:schemeClr val="accent1"/>
          </a:lnRef>
          <a:fillRef idx="3">
            <a:schemeClr val="accent1"/>
          </a:fillRef>
          <a:effectRef idx="3">
            <a:schemeClr val="accent1"/>
          </a:effectRef>
          <a:fontRef idx="minor">
            <a:schemeClr val="lt1"/>
          </a:fontRef>
        </p:style>
        <p:txBody>
          <a:bodyPr rtlCol="0" anchor="t"/>
          <a:lstStyle/>
          <a:p>
            <a:pPr algn="ctr"/>
            <a:r>
              <a:rPr lang="el-GR" sz="5400" b="1" i="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rial" panose="020B0604020202020204" pitchFamily="34" charset="0"/>
                <a:cs typeface="Arial" panose="020B0604020202020204" pitchFamily="34" charset="0"/>
              </a:rPr>
              <a:t>ΠΑΘΗΤΙΚΟ ΣΠΙΤΙ</a:t>
            </a:r>
            <a:r>
              <a:rPr lang="en-US" sz="5400" b="1" i="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rial" panose="020B0604020202020204" pitchFamily="34" charset="0"/>
                <a:cs typeface="Arial" panose="020B0604020202020204" pitchFamily="34" charset="0"/>
              </a:rPr>
              <a:t> </a:t>
            </a:r>
            <a:r>
              <a:rPr lang="en-US" sz="5400" b="1" i="1" dirty="0" smtClean="0">
                <a:ln w="24500" cmpd="dbl">
                  <a:solidFill>
                    <a:schemeClr val="accent2">
                      <a:shade val="85000"/>
                      <a:satMod val="155000"/>
                    </a:schemeClr>
                  </a:solidFill>
                  <a:prstDash val="solid"/>
                  <a:miter lim="800000"/>
                </a:ln>
                <a:solidFill>
                  <a:schemeClr val="accent5">
                    <a:lumMod val="50000"/>
                  </a:schemeClr>
                </a:solidFill>
                <a:effectLst>
                  <a:outerShdw blurRad="38100" dist="38100" dir="7020000" algn="tl">
                    <a:srgbClr val="000000">
                      <a:alpha val="35000"/>
                    </a:srgbClr>
                  </a:outerShdw>
                </a:effectLst>
                <a:latin typeface="Arial" panose="020B0604020202020204" pitchFamily="34" charset="0"/>
                <a:cs typeface="Arial" panose="020B0604020202020204" pitchFamily="34" charset="0"/>
              </a:rPr>
              <a:t>vs </a:t>
            </a:r>
            <a:r>
              <a:rPr lang="el-GR" sz="5400" b="1" i="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rial" panose="020B0604020202020204" pitchFamily="34" charset="0"/>
                <a:cs typeface="Arial" panose="020B0604020202020204" pitchFamily="34" charset="0"/>
              </a:rPr>
              <a:t>ΣΥΧΡΟΝΟ ΣΠΙΤΙ</a:t>
            </a:r>
            <a:endParaRPr lang="el-GR" sz="5400" b="1" i="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rial" panose="020B0604020202020204" pitchFamily="34" charset="0"/>
              <a:cs typeface="Arial" panose="020B0604020202020204" pitchFamily="34" charset="0"/>
            </a:endParaRPr>
          </a:p>
        </p:txBody>
      </p:sp>
      <p:sp>
        <p:nvSpPr>
          <p:cNvPr id="35" name="TextBox 34"/>
          <p:cNvSpPr txBox="1"/>
          <p:nvPr/>
        </p:nvSpPr>
        <p:spPr>
          <a:xfrm>
            <a:off x="17439431" y="22661678"/>
            <a:ext cx="14486020" cy="523220"/>
          </a:xfrm>
          <a:prstGeom prst="rect">
            <a:avLst/>
          </a:prstGeom>
          <a:noFill/>
        </p:spPr>
        <p:txBody>
          <a:bodyPr wrap="square" rtlCol="0">
            <a:spAutoFit/>
          </a:bodyPr>
          <a:lstStyle/>
          <a:p>
            <a:pPr marL="68580" lvl="0" algn="just" defTabSz="914400">
              <a:spcBef>
                <a:spcPct val="20000"/>
              </a:spcBef>
              <a:buClr>
                <a:srgbClr val="94C600"/>
              </a:buClr>
              <a:buSzPct val="76000"/>
            </a:pPr>
            <a:endParaRPr lang="el-GR" sz="2800" b="1" dirty="0">
              <a:latin typeface="Arial" panose="020B0604020202020204" pitchFamily="34" charset="0"/>
              <a:cs typeface="Arial" panose="020B0604020202020204" pitchFamily="34" charset="0"/>
            </a:endParaRPr>
          </a:p>
        </p:txBody>
      </p:sp>
      <p:sp>
        <p:nvSpPr>
          <p:cNvPr id="36" name="TextBox 35"/>
          <p:cNvSpPr txBox="1"/>
          <p:nvPr/>
        </p:nvSpPr>
        <p:spPr>
          <a:xfrm>
            <a:off x="-2166726" y="34191563"/>
            <a:ext cx="23755496" cy="523220"/>
          </a:xfrm>
          <a:prstGeom prst="rect">
            <a:avLst/>
          </a:prstGeom>
          <a:noFill/>
        </p:spPr>
        <p:txBody>
          <a:bodyPr wrap="square" rtlCol="0">
            <a:spAutoFit/>
          </a:bodyPr>
          <a:lstStyle/>
          <a:p>
            <a:pPr marL="68580" lvl="0" algn="just" defTabSz="914400">
              <a:spcBef>
                <a:spcPct val="20000"/>
              </a:spcBef>
              <a:buClr>
                <a:srgbClr val="94C600"/>
              </a:buClr>
              <a:buSzPct val="76000"/>
            </a:pPr>
            <a:endParaRPr lang="el-GR" sz="2800" b="1"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11"/>
          <a:stretch>
            <a:fillRect/>
          </a:stretch>
        </p:blipFill>
        <p:spPr>
          <a:xfrm>
            <a:off x="1994507" y="20808955"/>
            <a:ext cx="14119049" cy="7941965"/>
          </a:xfrm>
          <a:prstGeom prst="rect">
            <a:avLst/>
          </a:prstGeom>
        </p:spPr>
      </p:pic>
      <p:pic>
        <p:nvPicPr>
          <p:cNvPr id="27" name="Εικόνα 4">
            <a:extLst>
              <a:ext uri="{FF2B5EF4-FFF2-40B4-BE49-F238E27FC236}">
                <a16:creationId xmlns:a16="http://schemas.microsoft.com/office/drawing/2014/main" xmlns="" id="{4565D686-DBEA-404C-B364-96AE573D1911}"/>
              </a:ext>
            </a:extLst>
          </p:cNvPr>
          <p:cNvPicPr>
            <a:picLocks noChangeAspect="1"/>
          </p:cNvPicPr>
          <p:nvPr/>
        </p:nvPicPr>
        <p:blipFill>
          <a:blip r:embed="rId12"/>
          <a:stretch>
            <a:fillRect/>
          </a:stretch>
        </p:blipFill>
        <p:spPr>
          <a:xfrm>
            <a:off x="2839984" y="35182362"/>
            <a:ext cx="9485277" cy="5488306"/>
          </a:xfrm>
          <a:prstGeom prst="rect">
            <a:avLst/>
          </a:prstGeom>
        </p:spPr>
      </p:pic>
      <p:pic>
        <p:nvPicPr>
          <p:cNvPr id="25" name="Picture 24"/>
          <p:cNvPicPr>
            <a:picLocks noChangeAspect="1"/>
          </p:cNvPicPr>
          <p:nvPr/>
        </p:nvPicPr>
        <p:blipFill rotWithShape="1">
          <a:blip r:embed="rId13">
            <a:duotone>
              <a:prstClr val="black"/>
              <a:schemeClr val="accent1">
                <a:tint val="45000"/>
                <a:satMod val="400000"/>
              </a:schemeClr>
            </a:duotone>
            <a:extLst>
              <a:ext uri="{BEBA8EAE-BF5A-486C-A8C5-ECC9F3942E4B}">
                <a14:imgProps xmlns:a14="http://schemas.microsoft.com/office/drawing/2010/main">
                  <a14:imgLayer r:embed="rId14">
                    <a14:imgEffect>
                      <a14:artisticCrisscrossEtching/>
                    </a14:imgEffect>
                  </a14:imgLayer>
                </a14:imgProps>
              </a:ext>
              <a:ext uri="{28A0092B-C50C-407E-A947-70E740481C1C}">
                <a14:useLocalDpi xmlns:a14="http://schemas.microsoft.com/office/drawing/2010/main" val="0"/>
              </a:ext>
            </a:extLst>
          </a:blip>
          <a:srcRect/>
          <a:stretch/>
        </p:blipFill>
        <p:spPr>
          <a:xfrm>
            <a:off x="20191367" y="9435405"/>
            <a:ext cx="15808371" cy="13699301"/>
          </a:xfrm>
          <a:prstGeom prst="foldedCorner">
            <a:avLst>
              <a:gd name="adj" fmla="val 3471"/>
            </a:avLst>
          </a:prstGeom>
        </p:spPr>
      </p:pic>
      <p:sp>
        <p:nvSpPr>
          <p:cNvPr id="34" name="TextBox 33"/>
          <p:cNvSpPr txBox="1"/>
          <p:nvPr/>
        </p:nvSpPr>
        <p:spPr>
          <a:xfrm>
            <a:off x="21318329" y="11350582"/>
            <a:ext cx="12312481" cy="9971961"/>
          </a:xfrm>
          <a:prstGeom prst="rect">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marL="68580" lvl="0" algn="just" defTabSz="914400">
              <a:buClr>
                <a:srgbClr val="94C600"/>
              </a:buClr>
              <a:buSzPct val="76000"/>
            </a:pPr>
            <a:r>
              <a:rPr lang="el-GR" sz="5400" b="1" i="1" dirty="0" smtClean="0">
                <a:ln w="24500" cmpd="dbl">
                  <a:solidFill>
                    <a:schemeClr val="accent2">
                      <a:shade val="85000"/>
                      <a:satMod val="155000"/>
                    </a:schemeClr>
                  </a:solidFill>
                  <a:prstDash val="solid"/>
                  <a:miter lim="800000"/>
                </a:ln>
                <a:solidFill>
                  <a:schemeClr val="accent3">
                    <a:lumMod val="50000"/>
                  </a:schemeClr>
                </a:solidFill>
                <a:latin typeface="Arial" panose="020B0604020202020204" pitchFamily="34" charset="0"/>
                <a:cs typeface="Arial" panose="020B0604020202020204" pitchFamily="34" charset="0"/>
              </a:rPr>
              <a:t>                 Γιατί παθητικό σπίτι;</a:t>
            </a:r>
          </a:p>
          <a:p>
            <a:pPr marL="525780" lvl="0" indent="-457200" algn="just" defTabSz="914400">
              <a:buClr>
                <a:schemeClr val="accent3">
                  <a:lumMod val="50000"/>
                </a:schemeClr>
              </a:buClr>
              <a:buSzPct val="117000"/>
              <a:buFont typeface="Arial" panose="020B0604020202020204" pitchFamily="34" charset="0"/>
              <a:buChar char="•"/>
            </a:pPr>
            <a:r>
              <a:rPr lang="el-GR" sz="2800" b="1" dirty="0" smtClean="0">
                <a:solidFill>
                  <a:schemeClr val="accent3">
                    <a:lumMod val="50000"/>
                  </a:schemeClr>
                </a:solidFill>
                <a:latin typeface="Arial" panose="020B0604020202020204" pitchFamily="34" charset="0"/>
                <a:cs typeface="Arial" panose="020B0604020202020204" pitchFamily="34" charset="0"/>
              </a:rPr>
              <a:t>Ένα Παθητικό Κτίριο χρησιμοποιεί έως και 90% λιγότερη ενέργεια για θέρμανση και ψύξη. </a:t>
            </a:r>
          </a:p>
          <a:p>
            <a:pPr marL="525780" lvl="0" indent="-457200" algn="just" defTabSz="914400">
              <a:buClr>
                <a:schemeClr val="accent3">
                  <a:lumMod val="50000"/>
                </a:schemeClr>
              </a:buClr>
              <a:buSzPct val="117000"/>
              <a:buFont typeface="Arial" panose="020B0604020202020204" pitchFamily="34" charset="0"/>
              <a:buChar char="•"/>
            </a:pPr>
            <a:r>
              <a:rPr lang="el-GR" sz="2800" b="1" dirty="0">
                <a:solidFill>
                  <a:schemeClr val="accent3">
                    <a:lumMod val="50000"/>
                  </a:schemeClr>
                </a:solidFill>
                <a:latin typeface="Arial"/>
                <a:ea typeface="Calibri"/>
                <a:cs typeface="Times New Roman"/>
              </a:rPr>
              <a:t>Τα κτίρια θερμαίνονται παθητικά, δηλαδή κάνουν αποτελεσματική χρήση του ήλιου, των εσωτερικών πηγών θερμότητας και της ανάκτησης θερμότητας, με αποτέλεσμα τα συμβατικά συστήματα θέρμανσης να μην είναι απαραίτητα ακόμη και τις πιο κρύες ημέρες του χειμώνα. </a:t>
            </a:r>
          </a:p>
          <a:p>
            <a:pPr marL="525780" lvl="0" indent="-457200" algn="just" defTabSz="914400">
              <a:buClr>
                <a:schemeClr val="accent3">
                  <a:lumMod val="50000"/>
                </a:schemeClr>
              </a:buClr>
              <a:buSzPct val="117000"/>
              <a:buFont typeface="Arial" panose="020B0604020202020204" pitchFamily="34" charset="0"/>
              <a:buChar char="•"/>
            </a:pPr>
            <a:r>
              <a:rPr lang="el-GR" sz="2800" b="1" dirty="0" smtClean="0">
                <a:solidFill>
                  <a:schemeClr val="accent3">
                    <a:lumMod val="50000"/>
                  </a:schemeClr>
                </a:solidFill>
                <a:latin typeface="Arial"/>
                <a:ea typeface="Calibri"/>
                <a:cs typeface="Times New Roman"/>
              </a:rPr>
              <a:t>Κατά </a:t>
            </a:r>
            <a:r>
              <a:rPr lang="el-GR" sz="2800" b="1" dirty="0">
                <a:solidFill>
                  <a:schemeClr val="accent3">
                    <a:lumMod val="50000"/>
                  </a:schemeClr>
                </a:solidFill>
                <a:latin typeface="Arial"/>
                <a:ea typeface="Calibri"/>
                <a:cs typeface="Times New Roman"/>
              </a:rPr>
              <a:t>τη διάρκεια του καλοκαιριού, ένα Παθητικό σπίτι – κτίριο χρησιμοποιεί παθητικές τεχνικές ψύξης, όπως είναι ο σωστός σχεδιασμός σκίασης και νυχτερινού φυσικού αερισμού, προκειμένου να διατηρείται </a:t>
            </a:r>
            <a:r>
              <a:rPr lang="el-GR" sz="2800" b="1" dirty="0" smtClean="0">
                <a:solidFill>
                  <a:schemeClr val="accent3">
                    <a:lumMod val="50000"/>
                  </a:schemeClr>
                </a:solidFill>
                <a:latin typeface="Arial"/>
                <a:ea typeface="Calibri"/>
                <a:cs typeface="Times New Roman"/>
              </a:rPr>
              <a:t>δροσερό</a:t>
            </a:r>
            <a:r>
              <a:rPr lang="en-US" sz="2800" b="1" dirty="0" smtClean="0">
                <a:solidFill>
                  <a:schemeClr val="accent3">
                    <a:lumMod val="50000"/>
                  </a:schemeClr>
                </a:solidFill>
                <a:latin typeface="Arial"/>
                <a:ea typeface="Calibri"/>
                <a:cs typeface="Times New Roman"/>
              </a:rPr>
              <a:t>.</a:t>
            </a:r>
            <a:endParaRPr lang="el-GR" sz="2800" b="1" dirty="0" smtClean="0">
              <a:solidFill>
                <a:schemeClr val="accent3">
                  <a:lumMod val="50000"/>
                </a:schemeClr>
              </a:solidFill>
              <a:latin typeface="Arial" panose="020B0604020202020204" pitchFamily="34" charset="0"/>
              <a:cs typeface="Arial" panose="020B0604020202020204" pitchFamily="34" charset="0"/>
            </a:endParaRPr>
          </a:p>
          <a:p>
            <a:pPr marL="525780" lvl="0" indent="-457200" algn="just" defTabSz="914400">
              <a:buClr>
                <a:schemeClr val="accent3">
                  <a:lumMod val="50000"/>
                </a:schemeClr>
              </a:buClr>
              <a:buSzPct val="117000"/>
              <a:buFont typeface="Arial" panose="020B0604020202020204" pitchFamily="34" charset="0"/>
              <a:buChar char="•"/>
            </a:pPr>
            <a:r>
              <a:rPr lang="el-GR" sz="2800" b="1" dirty="0" smtClean="0">
                <a:solidFill>
                  <a:schemeClr val="accent3">
                    <a:lumMod val="50000"/>
                  </a:schemeClr>
                </a:solidFill>
                <a:latin typeface="Arial" panose="020B0604020202020204" pitchFamily="34" charset="0"/>
                <a:cs typeface="Arial" panose="020B0604020202020204" pitchFamily="34" charset="0"/>
              </a:rPr>
              <a:t>Ο περιορισμός της χρήσης ενέργειας οδηγεί σε περιορισμό των εκπομπών αερίων του θερμοκηπίου, και έτσι το Παθητικό Κτίριο είναι μια πραγματικά αειφόρος επιλογή σε σχέση με τις συμβατικές κατασκευές.</a:t>
            </a:r>
          </a:p>
          <a:p>
            <a:pPr marL="525780" lvl="0" indent="-457200" algn="just" defTabSz="914400">
              <a:buClr>
                <a:schemeClr val="accent3">
                  <a:lumMod val="50000"/>
                </a:schemeClr>
              </a:buClr>
              <a:buSzPct val="117000"/>
              <a:buFont typeface="Arial" panose="020B0604020202020204" pitchFamily="34" charset="0"/>
              <a:buChar char="•"/>
            </a:pPr>
            <a:r>
              <a:rPr lang="el-GR" sz="2800" b="1" dirty="0" smtClean="0">
                <a:solidFill>
                  <a:schemeClr val="accent3">
                    <a:lumMod val="50000"/>
                  </a:schemeClr>
                </a:solidFill>
                <a:latin typeface="Arial" panose="020B0604020202020204" pitchFamily="34" charset="0"/>
                <a:cs typeface="Arial" panose="020B0604020202020204" pitchFamily="34" charset="0"/>
              </a:rPr>
              <a:t>Τα </a:t>
            </a:r>
            <a:r>
              <a:rPr lang="el-GR" sz="2800" b="1" dirty="0">
                <a:solidFill>
                  <a:schemeClr val="accent3">
                    <a:lumMod val="50000"/>
                  </a:schemeClr>
                </a:solidFill>
                <a:latin typeface="Arial" panose="020B0604020202020204" pitchFamily="34" charset="0"/>
                <a:cs typeface="Arial" panose="020B0604020202020204" pitchFamily="34" charset="0"/>
              </a:rPr>
              <a:t>μηχανικά συστήματα αερισμού με ανάκτηση ενέργειας, παρέχουν συνέχεια τον απαιτούμενο καθαρό αέρα προσφέροντας άριστης ποιότητας </a:t>
            </a:r>
            <a:r>
              <a:rPr lang="el-GR" sz="2800" b="1" dirty="0" smtClean="0">
                <a:solidFill>
                  <a:schemeClr val="accent3">
                    <a:lumMod val="50000"/>
                  </a:schemeClr>
                </a:solidFill>
                <a:latin typeface="Arial" panose="020B0604020202020204" pitchFamily="34" charset="0"/>
                <a:cs typeface="Arial" panose="020B0604020202020204" pitchFamily="34" charset="0"/>
              </a:rPr>
              <a:t>ατμόσφαιρα με εξαιρετική αθόρυβη λειτουργία. </a:t>
            </a:r>
          </a:p>
          <a:p>
            <a:pPr marL="525780" lvl="0" indent="-457200" algn="just" defTabSz="914400">
              <a:buClr>
                <a:schemeClr val="accent3">
                  <a:lumMod val="50000"/>
                </a:schemeClr>
              </a:buClr>
              <a:buSzPct val="117000"/>
              <a:buFont typeface="Arial" panose="020B0604020202020204" pitchFamily="34" charset="0"/>
              <a:buChar char="•"/>
            </a:pPr>
            <a:r>
              <a:rPr lang="el-GR" sz="2800" b="1" dirty="0" smtClean="0">
                <a:solidFill>
                  <a:schemeClr val="accent3">
                    <a:lumMod val="50000"/>
                  </a:schemeClr>
                </a:solidFill>
                <a:latin typeface="Arial" panose="020B0604020202020204" pitchFamily="34" charset="0"/>
                <a:cs typeface="Arial" panose="020B0604020202020204" pitchFamily="34" charset="0"/>
              </a:rPr>
              <a:t>Ο </a:t>
            </a:r>
            <a:r>
              <a:rPr lang="el-GR" sz="2800" b="1" dirty="0">
                <a:solidFill>
                  <a:schemeClr val="accent3">
                    <a:lumMod val="50000"/>
                  </a:schemeClr>
                </a:solidFill>
                <a:latin typeface="Arial" panose="020B0604020202020204" pitchFamily="34" charset="0"/>
                <a:cs typeface="Arial" panose="020B0604020202020204" pitchFamily="34" charset="0"/>
              </a:rPr>
              <a:t>συνδυασμός σταθερών θερμοκρασιών και σωστής εναλλαγής αέρα εμποδίζουν τις φθορές από υγρασία και την ανάπτυξη μούχλας</a:t>
            </a:r>
            <a:r>
              <a:rPr lang="el-GR" sz="2800" b="1" dirty="0" smtClean="0">
                <a:solidFill>
                  <a:schemeClr val="accent3">
                    <a:lumMod val="50000"/>
                  </a:schemeClr>
                </a:solidFill>
                <a:latin typeface="Arial" panose="020B0604020202020204" pitchFamily="34" charset="0"/>
                <a:cs typeface="Arial" panose="020B0604020202020204" pitchFamily="34" charset="0"/>
              </a:rPr>
              <a:t>.</a:t>
            </a:r>
            <a:endParaRPr lang="el-GR" sz="2000" b="1" dirty="0">
              <a:solidFill>
                <a:schemeClr val="accent3">
                  <a:lumMod val="50000"/>
                </a:schemeClr>
              </a:solidFill>
              <a:latin typeface="Arial" panose="020B0604020202020204" pitchFamily="34" charset="0"/>
              <a:cs typeface="Arial" panose="020B0604020202020204" pitchFamily="34" charset="0"/>
            </a:endParaRPr>
          </a:p>
        </p:txBody>
      </p:sp>
      <p:sp>
        <p:nvSpPr>
          <p:cNvPr id="37" name="TextBox 36"/>
          <p:cNvSpPr txBox="1"/>
          <p:nvPr/>
        </p:nvSpPr>
        <p:spPr>
          <a:xfrm>
            <a:off x="17054320" y="22931203"/>
            <a:ext cx="18177529" cy="5694316"/>
          </a:xfrm>
          <a:prstGeom prst="rect">
            <a:avLst/>
          </a:prstGeom>
          <a:solidFill>
            <a:srgbClr val="F3A447"/>
          </a:solidFill>
          <a:ln w="25400" cap="flat" cmpd="sng" algn="ctr">
            <a:solidFill>
              <a:srgbClr val="F3A447">
                <a:shade val="50000"/>
              </a:srgbClr>
            </a:solidFill>
            <a:prstDash val="solid"/>
          </a:ln>
          <a:effectLst/>
        </p:spPr>
        <p:txBody>
          <a:bodyPr wrap="square" rtlCol="0">
            <a:spAutoFit/>
          </a:bodyPr>
          <a:lstStyle/>
          <a:p>
            <a:pPr lvl="0" algn="just">
              <a:lnSpc>
                <a:spcPct val="107000"/>
              </a:lnSpc>
              <a:spcAft>
                <a:spcPts val="800"/>
              </a:spcAft>
            </a:pPr>
            <a:r>
              <a:rPr lang="el-GR" sz="5400" b="1" i="1" dirty="0">
                <a:ln w="24500" cmpd="dbl">
                  <a:solidFill>
                    <a:srgbClr val="54A021">
                      <a:shade val="85000"/>
                      <a:satMod val="155000"/>
                    </a:srgbClr>
                  </a:solidFill>
                  <a:prstDash val="solid"/>
                  <a:miter lim="800000"/>
                </a:ln>
                <a:gradFill>
                  <a:gsLst>
                    <a:gs pos="10000">
                      <a:srgbClr val="54A021">
                        <a:tint val="10000"/>
                        <a:satMod val="155000"/>
                      </a:srgbClr>
                    </a:gs>
                    <a:gs pos="60000">
                      <a:srgbClr val="54A021">
                        <a:tint val="30000"/>
                        <a:satMod val="155000"/>
                      </a:srgbClr>
                    </a:gs>
                    <a:gs pos="100000">
                      <a:srgbClr val="54A021">
                        <a:tint val="73000"/>
                        <a:satMod val="155000"/>
                      </a:srgbClr>
                    </a:gs>
                  </a:gsLst>
                  <a:lin ang="5400000"/>
                </a:gradFill>
                <a:effectLst>
                  <a:outerShdw blurRad="38100" dist="38100" dir="7020000" algn="tl">
                    <a:srgbClr val="000000">
                      <a:alpha val="35000"/>
                    </a:srgbClr>
                  </a:outerShdw>
                </a:effectLst>
                <a:latin typeface="Arial" panose="020B0604020202020204" pitchFamily="34" charset="0"/>
                <a:cs typeface="Arial" panose="020B0604020202020204" pitchFamily="34" charset="0"/>
              </a:rPr>
              <a:t>ΠΩΣ ΛΕΙΤΟΥΡΓΕΙ;</a:t>
            </a:r>
            <a:endParaRPr lang="en-US" sz="2800" spc="75" dirty="0">
              <a:solidFill>
                <a:srgbClr val="5A5A5A"/>
              </a:solidFill>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07000"/>
              </a:lnSpc>
            </a:pPr>
            <a:r>
              <a:rPr lang="el-GR" sz="2800" i="1" dirty="0">
                <a:solidFill>
                  <a:prstClr val="white"/>
                </a:solidFill>
                <a:latin typeface="Calibri" panose="020F0502020204030204" pitchFamily="34" charset="0"/>
                <a:ea typeface="Calibri" panose="020F0502020204030204" pitchFamily="34" charset="0"/>
                <a:cs typeface="Times New Roman" panose="02020603050405020304" pitchFamily="18" charset="0"/>
              </a:rPr>
              <a:t> </a:t>
            </a:r>
            <a:r>
              <a:rPr lang="el-GR" sz="2800" b="1" dirty="0">
                <a:solidFill>
                  <a:prstClr val="white"/>
                </a:solidFill>
                <a:latin typeface="Arial" panose="020B0604020202020204" pitchFamily="34" charset="0"/>
                <a:ea typeface="Calibri" panose="020F0502020204030204" pitchFamily="34" charset="0"/>
                <a:cs typeface="Arial" panose="020B0604020202020204" pitchFamily="34" charset="0"/>
              </a:rPr>
              <a:t>Ένα μηχανικό σύστημα εξαερισμού με έναν </a:t>
            </a:r>
            <a:r>
              <a:rPr lang="el-GR" sz="2800" b="1" dirty="0" smtClean="0">
                <a:solidFill>
                  <a:prstClr val="white"/>
                </a:solidFill>
                <a:latin typeface="Arial" panose="020B0604020202020204" pitchFamily="34" charset="0"/>
                <a:ea typeface="Calibri" panose="020F0502020204030204" pitchFamily="34" charset="0"/>
                <a:cs typeface="Arial" panose="020B0604020202020204" pitchFamily="34" charset="0"/>
              </a:rPr>
              <a:t>«εναλλάκτη» </a:t>
            </a:r>
            <a:r>
              <a:rPr lang="el-GR" sz="2800" b="1" dirty="0">
                <a:solidFill>
                  <a:prstClr val="white"/>
                </a:solidFill>
                <a:latin typeface="Arial" panose="020B0604020202020204" pitchFamily="34" charset="0"/>
                <a:ea typeface="Calibri" panose="020F0502020204030204" pitchFamily="34" charset="0"/>
                <a:cs typeface="Arial" panose="020B0604020202020204" pitchFamily="34" charset="0"/>
              </a:rPr>
              <a:t>θερμότητας αέρα – αέρα, είναι εγκατεστημένο ώστε να μπορεί ταυτόχρονα να φέρνει καθαρό αέρα και να αφαιρεί αντίστοιχη ποσότητα μπαγιάτικου αέρα.</a:t>
            </a:r>
            <a:endParaRPr lang="en-US" sz="2800" b="1" dirty="0">
              <a:solidFill>
                <a:prstClr val="white"/>
              </a:solidFill>
              <a:latin typeface="Arial" panose="020B0604020202020204" pitchFamily="34" charset="0"/>
              <a:ea typeface="Calibri" panose="020F0502020204030204" pitchFamily="34" charset="0"/>
              <a:cs typeface="Arial" panose="020B0604020202020204" pitchFamily="34" charset="0"/>
            </a:endParaRPr>
          </a:p>
          <a:p>
            <a:pPr marL="457200" lvl="0" indent="-457200" algn="just">
              <a:lnSpc>
                <a:spcPct val="107000"/>
              </a:lnSpc>
              <a:buFont typeface="Wingdings" panose="05000000000000000000" pitchFamily="2" charset="2"/>
              <a:buChar char="ü"/>
            </a:pPr>
            <a:r>
              <a:rPr lang="el-GR" sz="2800" b="1" dirty="0">
                <a:solidFill>
                  <a:prstClr val="white"/>
                </a:solidFill>
                <a:latin typeface="Arial" panose="020B0604020202020204" pitchFamily="34" charset="0"/>
                <a:ea typeface="Calibri" panose="020F0502020204030204" pitchFamily="34" charset="0"/>
                <a:cs typeface="Arial" panose="020B0604020202020204" pitchFamily="34" charset="0"/>
              </a:rPr>
              <a:t>Το χειμώνα ο ψυχρός εξωτερικός καθαρός αέρας εισέρχεται στον </a:t>
            </a:r>
            <a:r>
              <a:rPr lang="el-GR" sz="2800" b="1" dirty="0" smtClean="0">
                <a:solidFill>
                  <a:prstClr val="white"/>
                </a:solidFill>
                <a:latin typeface="Arial" panose="020B0604020202020204" pitchFamily="34" charset="0"/>
                <a:ea typeface="Calibri" panose="020F0502020204030204" pitchFamily="34" charset="0"/>
                <a:cs typeface="Arial" panose="020B0604020202020204" pitchFamily="34" charset="0"/>
              </a:rPr>
              <a:t>«εναλλάκτη», </a:t>
            </a:r>
            <a:r>
              <a:rPr lang="el-GR" sz="2800" b="1" dirty="0">
                <a:solidFill>
                  <a:prstClr val="white"/>
                </a:solidFill>
                <a:latin typeface="Arial" panose="020B0604020202020204" pitchFamily="34" charset="0"/>
                <a:ea typeface="Calibri" panose="020F0502020204030204" pitchFamily="34" charset="0"/>
                <a:cs typeface="Arial" panose="020B0604020202020204" pitchFamily="34" charset="0"/>
              </a:rPr>
              <a:t>λαμβάνει τη θερμότητα του αποβαλλόμενου μπαγιάτικου αέρα και εισέρχεται στο σπίτι.</a:t>
            </a:r>
          </a:p>
          <a:p>
            <a:pPr marL="457200" lvl="0" indent="-457200" algn="just">
              <a:lnSpc>
                <a:spcPct val="107000"/>
              </a:lnSpc>
              <a:buFont typeface="Wingdings" panose="05000000000000000000" pitchFamily="2" charset="2"/>
              <a:buChar char="ü"/>
            </a:pPr>
            <a:r>
              <a:rPr lang="el-GR" sz="2800" b="1" dirty="0">
                <a:solidFill>
                  <a:prstClr val="white"/>
                </a:solidFill>
                <a:latin typeface="Arial" panose="020B0604020202020204" pitchFamily="34" charset="0"/>
                <a:ea typeface="Calibri" panose="020F0502020204030204" pitchFamily="34" charset="0"/>
                <a:cs typeface="Arial" panose="020B0604020202020204" pitchFamily="34" charset="0"/>
              </a:rPr>
              <a:t>Το καλοκαίρι ο εξαγόμενος μπαγιάτικος αέρας ψύχει τον θερμότερο εισερχόμενο καθαρό αέρα.</a:t>
            </a:r>
          </a:p>
          <a:p>
            <a:pPr marL="457200" lvl="0" indent="-457200" algn="just">
              <a:lnSpc>
                <a:spcPct val="107000"/>
              </a:lnSpc>
              <a:buFont typeface="Wingdings" panose="05000000000000000000" pitchFamily="2" charset="2"/>
              <a:buChar char="ü"/>
            </a:pPr>
            <a:r>
              <a:rPr lang="el-GR" sz="2800" b="1" dirty="0">
                <a:solidFill>
                  <a:prstClr val="white"/>
                </a:solidFill>
                <a:latin typeface="Arial" panose="020B0604020202020204" pitchFamily="34" charset="0"/>
                <a:ea typeface="Calibri" panose="020F0502020204030204" pitchFamily="34" charset="0"/>
                <a:cs typeface="Arial" panose="020B0604020202020204" pitchFamily="34" charset="0"/>
              </a:rPr>
              <a:t>Το χειμώνα ο ζεστός μπαγιάτικος αέρας που φεύγει από το σπίτι, “φέρει” τη “δωρεάν” θερμότητα, η οποία μέσω του </a:t>
            </a:r>
            <a:r>
              <a:rPr lang="el-GR" sz="2800" b="1" dirty="0" smtClean="0">
                <a:solidFill>
                  <a:prstClr val="white"/>
                </a:solidFill>
                <a:latin typeface="Arial" panose="020B0604020202020204" pitchFamily="34" charset="0"/>
                <a:ea typeface="Calibri" panose="020F0502020204030204" pitchFamily="34" charset="0"/>
                <a:cs typeface="Arial" panose="020B0604020202020204" pitchFamily="34" charset="0"/>
              </a:rPr>
              <a:t>«εναλλάκτη» </a:t>
            </a:r>
            <a:r>
              <a:rPr lang="el-GR" sz="2800" b="1" dirty="0">
                <a:solidFill>
                  <a:prstClr val="white"/>
                </a:solidFill>
                <a:latin typeface="Arial" panose="020B0604020202020204" pitchFamily="34" charset="0"/>
                <a:ea typeface="Calibri" panose="020F0502020204030204" pitchFamily="34" charset="0"/>
                <a:cs typeface="Arial" panose="020B0604020202020204" pitchFamily="34" charset="0"/>
              </a:rPr>
              <a:t>θερμαίνει τον καθαρό αέρα που μπαίνει στο σπίτι. Αντίστοιχα το καλοκαίρι ο ψυχρός μπαγιάτικος αέρας θα ψύξει στον </a:t>
            </a:r>
            <a:r>
              <a:rPr lang="el-GR" sz="2800" b="1" dirty="0" smtClean="0">
                <a:solidFill>
                  <a:prstClr val="white"/>
                </a:solidFill>
                <a:latin typeface="Arial" panose="020B0604020202020204" pitchFamily="34" charset="0"/>
                <a:ea typeface="Calibri" panose="020F0502020204030204" pitchFamily="34" charset="0"/>
                <a:cs typeface="Arial" panose="020B0604020202020204" pitchFamily="34" charset="0"/>
              </a:rPr>
              <a:t>«εναλλάκτη» </a:t>
            </a:r>
            <a:r>
              <a:rPr lang="el-GR" sz="2800" b="1" dirty="0">
                <a:solidFill>
                  <a:prstClr val="white"/>
                </a:solidFill>
                <a:latin typeface="Arial" panose="020B0604020202020204" pitchFamily="34" charset="0"/>
                <a:ea typeface="Calibri" panose="020F0502020204030204" pitchFamily="34" charset="0"/>
                <a:cs typeface="Arial" panose="020B0604020202020204" pitchFamily="34" charset="0"/>
              </a:rPr>
              <a:t>τον θερμό καθαρό αέρα.</a:t>
            </a:r>
            <a:r>
              <a:rPr lang="el-GR" sz="2800" i="1" dirty="0">
                <a:solidFill>
                  <a:prstClr val="white"/>
                </a:solidFill>
                <a:latin typeface="Arial" panose="020B0604020202020204" pitchFamily="34" charset="0"/>
                <a:ea typeface="Calibri" panose="020F0502020204030204" pitchFamily="34" charset="0"/>
                <a:cs typeface="Arial" panose="020B0604020202020204" pitchFamily="34" charset="0"/>
              </a:rPr>
              <a:t> (Σχήμα 1)</a:t>
            </a:r>
            <a:endParaRPr lang="en-US" sz="2800" i="1" dirty="0">
              <a:solidFill>
                <a:prstClr val="white"/>
              </a:solidFill>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pPr>
            <a:endParaRPr lang="en-US" sz="2800" b="1" dirty="0">
              <a:solidFill>
                <a:prstClr val="white"/>
              </a:solidFill>
              <a:latin typeface="Arial" panose="020B0604020202020204" pitchFamily="34" charset="0"/>
              <a:ea typeface="Calibri" panose="020F0502020204030204" pitchFamily="34" charset="0"/>
              <a:cs typeface="Arial" panose="020B0604020202020204" pitchFamily="34" charset="0"/>
            </a:endParaRPr>
          </a:p>
        </p:txBody>
      </p:sp>
      <p:sp>
        <p:nvSpPr>
          <p:cNvPr id="41" name="Folded Corner 40"/>
          <p:cNvSpPr/>
          <p:nvPr/>
        </p:nvSpPr>
        <p:spPr>
          <a:xfrm>
            <a:off x="16617271" y="33958317"/>
            <a:ext cx="10890140" cy="1076939"/>
          </a:xfrm>
          <a:prstGeom prst="foldedCorner">
            <a:avLst>
              <a:gd name="adj" fmla="val 28205"/>
            </a:avLst>
          </a:prstGeom>
          <a:gradFill>
            <a:gsLst>
              <a:gs pos="0">
                <a:schemeClr val="accent1">
                  <a:shade val="51000"/>
                  <a:satMod val="130000"/>
                </a:schemeClr>
              </a:gs>
              <a:gs pos="62000">
                <a:schemeClr val="accent1">
                  <a:shade val="93000"/>
                  <a:satMod val="130000"/>
                </a:schemeClr>
              </a:gs>
              <a:gs pos="79000">
                <a:schemeClr val="accent1">
                  <a:shade val="94000"/>
                  <a:satMod val="135000"/>
                  <a:alpha val="87000"/>
                </a:schemeClr>
              </a:gs>
            </a:gsLst>
          </a:gradFill>
        </p:spPr>
        <p:style>
          <a:lnRef idx="0">
            <a:schemeClr val="accent1"/>
          </a:lnRef>
          <a:fillRef idx="3">
            <a:schemeClr val="accent1"/>
          </a:fillRef>
          <a:effectRef idx="3">
            <a:schemeClr val="accent1"/>
          </a:effectRef>
          <a:fontRef idx="minor">
            <a:schemeClr val="lt1"/>
          </a:fontRef>
        </p:style>
        <p:txBody>
          <a:bodyPr rtlCol="0" anchor="t"/>
          <a:lstStyle/>
          <a:p>
            <a:pPr algn="ctr"/>
            <a:r>
              <a:rPr lang="el-GR" sz="5400" b="1" i="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rial" panose="020B0604020202020204" pitchFamily="34" charset="0"/>
                <a:cs typeface="Arial" panose="020B0604020202020204" pitchFamily="34" charset="0"/>
              </a:rPr>
              <a:t>ΣΥΜΠΕΡΑΣΜΑΤΑ </a:t>
            </a:r>
            <a:endParaRPr lang="el-GR" sz="5400" b="1" i="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rial" panose="020B0604020202020204" pitchFamily="34" charset="0"/>
              <a:cs typeface="Arial" panose="020B0604020202020204" pitchFamily="34" charset="0"/>
            </a:endParaRPr>
          </a:p>
        </p:txBody>
      </p:sp>
      <p:sp>
        <p:nvSpPr>
          <p:cNvPr id="42" name="TextBox 41"/>
          <p:cNvSpPr txBox="1"/>
          <p:nvPr/>
        </p:nvSpPr>
        <p:spPr>
          <a:xfrm>
            <a:off x="16449101" y="35224881"/>
            <a:ext cx="18396069" cy="4401205"/>
          </a:xfrm>
          <a:prstGeom prst="rect">
            <a:avLst/>
          </a:prstGeom>
          <a:noFill/>
        </p:spPr>
        <p:txBody>
          <a:bodyPr wrap="square" rtlCol="0">
            <a:spAutoFit/>
          </a:bodyPr>
          <a:lstStyle/>
          <a:p>
            <a:pPr algn="just"/>
            <a:r>
              <a:rPr lang="el-GR" sz="2800" b="1" dirty="0" smtClean="0">
                <a:solidFill>
                  <a:schemeClr val="accent2">
                    <a:lumMod val="50000"/>
                  </a:schemeClr>
                </a:solidFill>
                <a:latin typeface="Arial" panose="020B0604020202020204" pitchFamily="34" charset="0"/>
                <a:ea typeface="Times New Roman" panose="02020603050405020304" pitchFamily="18" charset="0"/>
                <a:cs typeface="Arial" panose="020B0604020202020204" pitchFamily="34" charset="0"/>
              </a:rPr>
              <a:t>Τα </a:t>
            </a:r>
            <a:r>
              <a:rPr lang="el-GR" sz="2800" b="1" dirty="0">
                <a:solidFill>
                  <a:schemeClr val="accent2">
                    <a:lumMod val="50000"/>
                  </a:schemeClr>
                </a:solidFill>
                <a:latin typeface="Arial" panose="020B0604020202020204" pitchFamily="34" charset="0"/>
                <a:ea typeface="Times New Roman" panose="02020603050405020304" pitchFamily="18" charset="0"/>
                <a:cs typeface="Arial" panose="020B0604020202020204" pitchFamily="34" charset="0"/>
              </a:rPr>
              <a:t>Π</a:t>
            </a:r>
            <a:r>
              <a:rPr lang="el-GR" sz="2800" b="1" dirty="0" smtClean="0">
                <a:solidFill>
                  <a:schemeClr val="accent2">
                    <a:lumMod val="50000"/>
                  </a:schemeClr>
                </a:solidFill>
                <a:latin typeface="Arial" panose="020B0604020202020204" pitchFamily="34" charset="0"/>
                <a:ea typeface="Times New Roman" panose="02020603050405020304" pitchFamily="18" charset="0"/>
                <a:cs typeface="Arial" panose="020B0604020202020204" pitchFamily="34" charset="0"/>
              </a:rPr>
              <a:t>αθητικά </a:t>
            </a:r>
            <a:r>
              <a:rPr lang="el-GR" sz="2800" b="1" dirty="0">
                <a:solidFill>
                  <a:schemeClr val="accent2">
                    <a:lumMod val="50000"/>
                  </a:schemeClr>
                </a:solidFill>
                <a:latin typeface="Arial" panose="020B0604020202020204" pitchFamily="34" charset="0"/>
                <a:ea typeface="Times New Roman" panose="02020603050405020304" pitchFamily="18" charset="0"/>
                <a:cs typeface="Arial" panose="020B0604020202020204" pitchFamily="34" charset="0"/>
              </a:rPr>
              <a:t>Κ</a:t>
            </a:r>
            <a:r>
              <a:rPr lang="el-GR" sz="2800" b="1" dirty="0" smtClean="0">
                <a:solidFill>
                  <a:schemeClr val="accent2">
                    <a:lumMod val="50000"/>
                  </a:schemeClr>
                </a:solidFill>
                <a:latin typeface="Arial" panose="020B0604020202020204" pitchFamily="34" charset="0"/>
                <a:ea typeface="Times New Roman" panose="02020603050405020304" pitchFamily="18" charset="0"/>
                <a:cs typeface="Arial" panose="020B0604020202020204" pitchFamily="34" charset="0"/>
              </a:rPr>
              <a:t>τίρια </a:t>
            </a:r>
            <a:r>
              <a:rPr lang="el-GR" sz="2800" b="1" dirty="0">
                <a:solidFill>
                  <a:schemeClr val="accent2">
                    <a:lumMod val="50000"/>
                  </a:schemeClr>
                </a:solidFill>
                <a:latin typeface="Arial" panose="020B0604020202020204" pitchFamily="34" charset="0"/>
                <a:ea typeface="Times New Roman" panose="02020603050405020304" pitchFamily="18" charset="0"/>
                <a:cs typeface="Arial" panose="020B0604020202020204" pitchFamily="34" charset="0"/>
              </a:rPr>
              <a:t>δεν χρειάζονται συμβατικούς τρόπους θέρμανσης ή </a:t>
            </a:r>
            <a:r>
              <a:rPr lang="el-GR" sz="2800" b="1" dirty="0" smtClean="0">
                <a:solidFill>
                  <a:schemeClr val="accent2">
                    <a:lumMod val="50000"/>
                  </a:schemeClr>
                </a:solidFill>
                <a:latin typeface="Arial" panose="020B0604020202020204" pitchFamily="34" charset="0"/>
                <a:ea typeface="Times New Roman" panose="02020603050405020304" pitchFamily="18" charset="0"/>
                <a:cs typeface="Arial" panose="020B0604020202020204" pitchFamily="34" charset="0"/>
              </a:rPr>
              <a:t>ψύξης και σε </a:t>
            </a:r>
            <a:r>
              <a:rPr lang="el-GR" sz="2800" b="1" dirty="0">
                <a:solidFill>
                  <a:schemeClr val="accent2">
                    <a:lumMod val="50000"/>
                  </a:schemeClr>
                </a:solidFill>
                <a:latin typeface="Arial" panose="020B0604020202020204" pitchFamily="34" charset="0"/>
                <a:ea typeface="Times New Roman" panose="02020603050405020304" pitchFamily="18" charset="0"/>
                <a:cs typeface="Arial" panose="020B0604020202020204" pitchFamily="34" charset="0"/>
              </a:rPr>
              <a:t>συνδυασμό με τη μεγάλη και μακροχρόνια οικονομία στην </a:t>
            </a:r>
            <a:r>
              <a:rPr lang="el-GR" sz="2800" b="1" dirty="0" smtClean="0">
                <a:solidFill>
                  <a:schemeClr val="accent2">
                    <a:lumMod val="50000"/>
                  </a:schemeClr>
                </a:solidFill>
                <a:latin typeface="Arial" panose="020B0604020202020204" pitchFamily="34" charset="0"/>
                <a:ea typeface="Times New Roman" panose="02020603050405020304" pitchFamily="18" charset="0"/>
                <a:cs typeface="Arial" panose="020B0604020202020204" pitchFamily="34" charset="0"/>
              </a:rPr>
              <a:t>ενέργεια, αυτό τα κάνει μια </a:t>
            </a:r>
            <a:r>
              <a:rPr lang="el-GR" sz="2800" b="1" dirty="0">
                <a:solidFill>
                  <a:schemeClr val="accent2">
                    <a:lumMod val="50000"/>
                  </a:schemeClr>
                </a:solidFill>
                <a:latin typeface="Arial" panose="020B0604020202020204" pitchFamily="34" charset="0"/>
                <a:ea typeface="Times New Roman" panose="02020603050405020304" pitchFamily="18" charset="0"/>
                <a:cs typeface="Arial" panose="020B0604020202020204" pitchFamily="34" charset="0"/>
              </a:rPr>
              <a:t>εξαιρετική επένδυση. </a:t>
            </a:r>
            <a:r>
              <a:rPr lang="el-GR" sz="2800" b="1" dirty="0" smtClean="0">
                <a:solidFill>
                  <a:schemeClr val="accent2">
                    <a:lumMod val="50000"/>
                  </a:schemeClr>
                </a:solidFill>
                <a:latin typeface="Arial" panose="020B0604020202020204" pitchFamily="34" charset="0"/>
                <a:ea typeface="Times New Roman" panose="02020603050405020304" pitchFamily="18" charset="0"/>
                <a:cs typeface="Arial" panose="020B0604020202020204" pitchFamily="34" charset="0"/>
              </a:rPr>
              <a:t>Θεωρείται φιλικό προς το περιβάλλον συμβάλλοντας έτσι στην αειφόρο ανάπτυξη και στην προστασία του περιβάλλοντος.</a:t>
            </a:r>
            <a:endParaRPr lang="en-US" sz="2800" b="1" dirty="0">
              <a:solidFill>
                <a:schemeClr val="accent2">
                  <a:lumMod val="50000"/>
                </a:schemeClr>
              </a:solidFill>
              <a:latin typeface="Arial" panose="020B0604020202020204" pitchFamily="34" charset="0"/>
              <a:ea typeface="Times New Roman" panose="02020603050405020304" pitchFamily="18" charset="0"/>
              <a:cs typeface="Arial" panose="020B0604020202020204" pitchFamily="34" charset="0"/>
            </a:endParaRPr>
          </a:p>
          <a:p>
            <a:pPr algn="just"/>
            <a:r>
              <a:rPr lang="el-GR" sz="2800" b="1" dirty="0">
                <a:solidFill>
                  <a:schemeClr val="accent2">
                    <a:lumMod val="50000"/>
                  </a:schemeClr>
                </a:solidFill>
                <a:latin typeface="Arial" panose="020B0604020202020204" pitchFamily="34" charset="0"/>
                <a:ea typeface="Times New Roman" panose="02020603050405020304" pitchFamily="18" charset="0"/>
                <a:cs typeface="Arial" panose="020B0604020202020204" pitchFamily="34" charset="0"/>
              </a:rPr>
              <a:t> Ακόμη </a:t>
            </a:r>
            <a:r>
              <a:rPr lang="el-GR" sz="2800" b="1" dirty="0" smtClean="0">
                <a:solidFill>
                  <a:schemeClr val="accent2">
                    <a:lumMod val="50000"/>
                  </a:schemeClr>
                </a:solidFill>
                <a:latin typeface="Arial" panose="020B0604020202020204" pitchFamily="34" charset="0"/>
                <a:ea typeface="Times New Roman" panose="02020603050405020304" pitchFamily="18" charset="0"/>
                <a:cs typeface="Arial" panose="020B0604020202020204" pitchFamily="34" charset="0"/>
              </a:rPr>
              <a:t>και </a:t>
            </a:r>
            <a:r>
              <a:rPr lang="el-GR" sz="2800" b="1" dirty="0">
                <a:solidFill>
                  <a:schemeClr val="accent2">
                    <a:lumMod val="50000"/>
                  </a:schemeClr>
                </a:solidFill>
                <a:latin typeface="Arial" panose="020B0604020202020204" pitchFamily="34" charset="0"/>
                <a:ea typeface="Times New Roman" panose="02020603050405020304" pitchFamily="18" charset="0"/>
                <a:cs typeface="Arial" panose="020B0604020202020204" pitchFamily="34" charset="0"/>
              </a:rPr>
              <a:t>αν ένα Παθητικό Κτίριο κοστίζει κατά μέσο όρο περισσότερο από ό,τι μια συμβατική κατασκευή, αυτό αλλάζει τα τελευταία χρόνια καθώς τα υλικά κατασκευής που συνήθως χρησιμοποιούνται πωλούνται πια σε όλες τις </a:t>
            </a:r>
            <a:r>
              <a:rPr lang="el-GR" sz="2800" b="1" dirty="0" smtClean="0">
                <a:solidFill>
                  <a:schemeClr val="accent2">
                    <a:lumMod val="50000"/>
                  </a:schemeClr>
                </a:solidFill>
                <a:latin typeface="Arial" panose="020B0604020202020204" pitchFamily="34" charset="0"/>
                <a:ea typeface="Times New Roman" panose="02020603050405020304" pitchFamily="18" charset="0"/>
                <a:cs typeface="Arial" panose="020B0604020202020204" pitchFamily="34" charset="0"/>
              </a:rPr>
              <a:t>χώρες, ενώ και οι </a:t>
            </a:r>
            <a:r>
              <a:rPr lang="el-GR" sz="2800" b="1" dirty="0">
                <a:solidFill>
                  <a:schemeClr val="accent2">
                    <a:lumMod val="50000"/>
                  </a:schemeClr>
                </a:solidFill>
                <a:latin typeface="Arial" panose="020B0604020202020204" pitchFamily="34" charset="0"/>
                <a:ea typeface="Times New Roman" panose="02020603050405020304" pitchFamily="18" charset="0"/>
                <a:cs typeface="Arial" panose="020B0604020202020204" pitchFamily="34" charset="0"/>
              </a:rPr>
              <a:t>ειδικοί </a:t>
            </a:r>
            <a:r>
              <a:rPr lang="el-GR" sz="2800" b="1" dirty="0" smtClean="0">
                <a:solidFill>
                  <a:schemeClr val="accent2">
                    <a:lumMod val="50000"/>
                  </a:schemeClr>
                </a:solidFill>
                <a:latin typeface="Arial" panose="020B0604020202020204" pitchFamily="34" charset="0"/>
                <a:ea typeface="Times New Roman" panose="02020603050405020304" pitchFamily="18" charset="0"/>
                <a:cs typeface="Arial" panose="020B0604020202020204" pitchFamily="34" charset="0"/>
              </a:rPr>
              <a:t>των παθητικών σπιτιών </a:t>
            </a:r>
            <a:r>
              <a:rPr lang="el-GR" sz="2800" b="1" dirty="0">
                <a:solidFill>
                  <a:schemeClr val="accent2">
                    <a:lumMod val="50000"/>
                  </a:schemeClr>
                </a:solidFill>
                <a:latin typeface="Arial" panose="020B0604020202020204" pitchFamily="34" charset="0"/>
                <a:ea typeface="Times New Roman" panose="02020603050405020304" pitchFamily="18" charset="0"/>
                <a:cs typeface="Arial" panose="020B0604020202020204" pitchFamily="34" charset="0"/>
              </a:rPr>
              <a:t>υπάρχουν πλέον σε πολλές </a:t>
            </a:r>
            <a:r>
              <a:rPr lang="el-GR" sz="2800" b="1" dirty="0" smtClean="0">
                <a:solidFill>
                  <a:schemeClr val="accent2">
                    <a:lumMod val="50000"/>
                  </a:schemeClr>
                </a:solidFill>
                <a:latin typeface="Arial" panose="020B0604020202020204" pitchFamily="34" charset="0"/>
                <a:ea typeface="Times New Roman" panose="02020603050405020304" pitchFamily="18" charset="0"/>
                <a:cs typeface="Arial" panose="020B0604020202020204" pitchFamily="34" charset="0"/>
              </a:rPr>
              <a:t>χώρες. </a:t>
            </a:r>
            <a:endParaRPr lang="el-GR" sz="2800" b="1" dirty="0">
              <a:solidFill>
                <a:schemeClr val="accent2">
                  <a:lumMod val="50000"/>
                </a:schemeClr>
              </a:solidFill>
              <a:latin typeface="Arial" panose="020B0604020202020204" pitchFamily="34" charset="0"/>
              <a:ea typeface="Times New Roman" panose="02020603050405020304" pitchFamily="18" charset="0"/>
              <a:cs typeface="Arial" panose="020B0604020202020204" pitchFamily="34" charset="0"/>
            </a:endParaRPr>
          </a:p>
          <a:p>
            <a:pPr algn="just"/>
            <a:r>
              <a:rPr lang="el-GR" sz="2800" b="1" dirty="0" smtClean="0">
                <a:solidFill>
                  <a:schemeClr val="accent2">
                    <a:lumMod val="50000"/>
                  </a:schemeClr>
                </a:solidFill>
                <a:latin typeface="Arial" panose="020B0604020202020204" pitchFamily="34" charset="0"/>
                <a:ea typeface="Times New Roman" panose="02020603050405020304" pitchFamily="18" charset="0"/>
                <a:cs typeface="Arial" panose="020B0604020202020204" pitchFamily="34" charset="0"/>
              </a:rPr>
              <a:t>Ζούμε σε μια χώρα με έντονη οικοδομική ανάπτυξη, με σύγχρονα κατασκευαστικά έργα από Κύπριους και όχι μόνο επενδυτές. Είναι καιρός να σκεφτούμε το περιβάλλον. Η ανάπτυξη  της γνώσης γύρω από το παθητικό σπίτι είναι γεγονός. Τα πλεονεκτήματα τους πολλά και κυρίως είναι φιλικά προς το περιβάλλον!!!Ας επενδύσουμε σαν χώρα στο περιβάλλον και την </a:t>
            </a:r>
            <a:r>
              <a:rPr lang="el-GR" sz="2800" b="1" dirty="0" err="1" smtClean="0">
                <a:solidFill>
                  <a:schemeClr val="accent2">
                    <a:lumMod val="50000"/>
                  </a:schemeClr>
                </a:solidFill>
                <a:latin typeface="Arial" panose="020B0604020202020204" pitchFamily="34" charset="0"/>
                <a:ea typeface="Times New Roman" panose="02020603050405020304" pitchFamily="18" charset="0"/>
                <a:cs typeface="Arial" panose="020B0604020202020204" pitchFamily="34" charset="0"/>
              </a:rPr>
              <a:t>αειφορία</a:t>
            </a:r>
            <a:r>
              <a:rPr lang="el-GR" sz="2800" b="1" dirty="0" smtClean="0">
                <a:solidFill>
                  <a:schemeClr val="accent2">
                    <a:lumMod val="50000"/>
                  </a:schemeClr>
                </a:solidFill>
                <a:latin typeface="Arial" panose="020B0604020202020204" pitchFamily="34" charset="0"/>
                <a:ea typeface="Times New Roman" panose="02020603050405020304" pitchFamily="18" charset="0"/>
                <a:cs typeface="Arial" panose="020B0604020202020204" pitchFamily="34" charset="0"/>
              </a:rPr>
              <a:t>!!!</a:t>
            </a:r>
            <a:endParaRPr lang="el-GR" sz="2800" b="1" dirty="0">
              <a:solidFill>
                <a:schemeClr val="accent2">
                  <a:lumMod val="50000"/>
                </a:schemeClr>
              </a:solidFill>
              <a:latin typeface="Arial" panose="020B0604020202020204" pitchFamily="34" charset="0"/>
              <a:cs typeface="Arial" panose="020B0604020202020204" pitchFamily="34" charset="0"/>
            </a:endParaRPr>
          </a:p>
        </p:txBody>
      </p:sp>
      <p:sp>
        <p:nvSpPr>
          <p:cNvPr id="26" name="TextBox 25"/>
          <p:cNvSpPr txBox="1"/>
          <p:nvPr/>
        </p:nvSpPr>
        <p:spPr>
          <a:xfrm>
            <a:off x="606645" y="31955234"/>
            <a:ext cx="14449063" cy="3539430"/>
          </a:xfrm>
          <a:prstGeom prst="rect">
            <a:avLst/>
          </a:prstGeom>
          <a:solidFill>
            <a:schemeClr val="accent1">
              <a:lumMod val="60000"/>
              <a:lumOff val="40000"/>
            </a:schemeClr>
          </a:solidFill>
        </p:spPr>
        <p:txBody>
          <a:bodyPr wrap="square" rtlCol="0">
            <a:spAutoFit/>
          </a:bodyPr>
          <a:lstStyle/>
          <a:p>
            <a:pPr marL="68580" lvl="0" algn="just" defTabSz="914400">
              <a:spcBef>
                <a:spcPct val="20000"/>
              </a:spcBef>
              <a:buClr>
                <a:srgbClr val="94C600"/>
              </a:buClr>
              <a:buSzPct val="76000"/>
            </a:pPr>
            <a:r>
              <a:rPr lang="el-GR" sz="2800" b="1" dirty="0" smtClean="0">
                <a:solidFill>
                  <a:schemeClr val="accent2">
                    <a:lumMod val="50000"/>
                  </a:schemeClr>
                </a:solidFill>
                <a:latin typeface="Arial" panose="020B0604020202020204" pitchFamily="34" charset="0"/>
                <a:cs typeface="Arial" panose="020B0604020202020204" pitchFamily="34" charset="0"/>
              </a:rPr>
              <a:t>Στο πιο κάτω σχεδιάγραμμα </a:t>
            </a:r>
            <a:r>
              <a:rPr lang="el-GR" sz="2800" b="1" i="1" dirty="0" smtClean="0">
                <a:solidFill>
                  <a:schemeClr val="accent2">
                    <a:lumMod val="50000"/>
                  </a:schemeClr>
                </a:solidFill>
                <a:latin typeface="Arial" panose="020B0604020202020204" pitchFamily="34" charset="0"/>
                <a:cs typeface="Arial" panose="020B0604020202020204" pitchFamily="34" charset="0"/>
              </a:rPr>
              <a:t>(σχήμα 2) </a:t>
            </a:r>
            <a:r>
              <a:rPr lang="el-GR" sz="2800" b="1" dirty="0" smtClean="0">
                <a:solidFill>
                  <a:schemeClr val="accent2">
                    <a:lumMod val="50000"/>
                  </a:schemeClr>
                </a:solidFill>
                <a:latin typeface="Arial" panose="020B0604020202020204" pitchFamily="34" charset="0"/>
                <a:cs typeface="Arial" panose="020B0604020202020204" pitchFamily="34" charset="0"/>
              </a:rPr>
              <a:t>φαίνεται η κατανάλωση των κιλοβατώρων (</a:t>
            </a:r>
            <a:r>
              <a:rPr lang="en-US" sz="2800" b="1" dirty="0" smtClean="0">
                <a:solidFill>
                  <a:schemeClr val="accent2">
                    <a:lumMod val="50000"/>
                  </a:schemeClr>
                </a:solidFill>
                <a:latin typeface="Arial" panose="020B0604020202020204" pitchFamily="34" charset="0"/>
                <a:cs typeface="Arial" panose="020B0604020202020204" pitchFamily="34" charset="0"/>
              </a:rPr>
              <a:t>kw)</a:t>
            </a:r>
            <a:r>
              <a:rPr lang="el-GR" sz="2800" b="1" dirty="0" smtClean="0">
                <a:solidFill>
                  <a:schemeClr val="accent2">
                    <a:lumMod val="50000"/>
                  </a:schemeClr>
                </a:solidFill>
                <a:latin typeface="Arial" panose="020B0604020202020204" pitchFamily="34" charset="0"/>
                <a:cs typeface="Arial" panose="020B0604020202020204" pitchFamily="34" charset="0"/>
              </a:rPr>
              <a:t> για ένα χρόνο</a:t>
            </a:r>
            <a:r>
              <a:rPr lang="en-US" sz="2800" b="1" dirty="0" smtClean="0">
                <a:solidFill>
                  <a:schemeClr val="accent2">
                    <a:lumMod val="50000"/>
                  </a:schemeClr>
                </a:solidFill>
                <a:latin typeface="Arial" panose="020B0604020202020204" pitchFamily="34" charset="0"/>
                <a:cs typeface="Arial" panose="020B0604020202020204" pitchFamily="34" charset="0"/>
              </a:rPr>
              <a:t> </a:t>
            </a:r>
            <a:r>
              <a:rPr lang="el-GR" sz="2800" b="1" dirty="0" smtClean="0">
                <a:solidFill>
                  <a:schemeClr val="accent2">
                    <a:lumMod val="50000"/>
                  </a:schemeClr>
                </a:solidFill>
                <a:latin typeface="Arial" panose="020B0604020202020204" pitchFamily="34" charset="0"/>
                <a:cs typeface="Arial" panose="020B0604020202020204" pitchFamily="34" charset="0"/>
              </a:rPr>
              <a:t>σε ένα παθητικό σπίτι σε σύγκριση με ένα σύγχρονο σπίτι και ένα παλαιό σπίτι. Αυτό που μπορεί να παρατηρήσει κάποιος είναι οι ελάχιστες δαπάνες ενός παθητικού σπιτιού στην θέρμανση, ενώ η χρήση της ηλιακής ενέργειας είναι η μέγιστη δυνατή. Ταυτόχρονα φαίνονται οι απώλειες της θερμότητας από διάφορα μέρη ενός σπιτιού και είναι εμφανής οι ελάχιστες απώλειες που εμφανίζει ένα παθητικό σπίτι σε σχέση με το σύγχρονο και ένα παλιό σπίτι. </a:t>
            </a:r>
            <a:endParaRPr lang="el-GR" sz="2800" b="1" dirty="0">
              <a:solidFill>
                <a:schemeClr val="accent2">
                  <a:lumMod val="50000"/>
                </a:schemeClr>
              </a:solidFill>
              <a:latin typeface="Arial" panose="020B0604020202020204" pitchFamily="34" charset="0"/>
              <a:cs typeface="Arial" panose="020B0604020202020204" pitchFamily="34" charset="0"/>
            </a:endParaRPr>
          </a:p>
        </p:txBody>
      </p:sp>
      <p:sp>
        <p:nvSpPr>
          <p:cNvPr id="5" name="TextBox 4"/>
          <p:cNvSpPr txBox="1"/>
          <p:nvPr/>
        </p:nvSpPr>
        <p:spPr>
          <a:xfrm>
            <a:off x="13119874" y="21220819"/>
            <a:ext cx="1943664" cy="461665"/>
          </a:xfrm>
          <a:prstGeom prst="rect">
            <a:avLst/>
          </a:prstGeom>
          <a:noFill/>
        </p:spPr>
        <p:txBody>
          <a:bodyPr wrap="square" rtlCol="0">
            <a:spAutoFit/>
          </a:bodyPr>
          <a:lstStyle/>
          <a:p>
            <a:r>
              <a:rPr lang="el-GR" sz="2400" b="1" dirty="0" smtClean="0">
                <a:solidFill>
                  <a:srgbClr val="659A2A"/>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Σχήμα 1</a:t>
            </a:r>
            <a:endParaRPr lang="en-US" sz="2400" b="1" dirty="0">
              <a:solidFill>
                <a:srgbClr val="659A2A"/>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7" name="TextBox 6"/>
          <p:cNvSpPr txBox="1"/>
          <p:nvPr/>
        </p:nvSpPr>
        <p:spPr>
          <a:xfrm>
            <a:off x="4629150" y="40026195"/>
            <a:ext cx="2060408" cy="461665"/>
          </a:xfrm>
          <a:prstGeom prst="rect">
            <a:avLst/>
          </a:prstGeom>
          <a:noFill/>
        </p:spPr>
        <p:txBody>
          <a:bodyPr wrap="square" rtlCol="0">
            <a:spAutoFit/>
          </a:bodyPr>
          <a:lstStyle/>
          <a:p>
            <a:r>
              <a:rPr lang="el-GR" sz="2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Σχήμα 2</a:t>
            </a:r>
            <a:endParaRPr lang="en-US"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11" name="Picture 10"/>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3013961" y="40473642"/>
            <a:ext cx="9653533" cy="2598183"/>
          </a:xfrm>
          <a:prstGeom prst="rect">
            <a:avLst/>
          </a:prstGeom>
        </p:spPr>
      </p:pic>
    </p:spTree>
    <p:extLst>
      <p:ext uri="{BB962C8B-B14F-4D97-AF65-F5344CB8AC3E}">
        <p14:creationId xmlns:p14="http://schemas.microsoft.com/office/powerpoint/2010/main" val="242571479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1430</TotalTime>
  <Words>1179</Words>
  <Application>Microsoft Office PowerPoint</Application>
  <PresentationFormat>Custom</PresentationFormat>
  <Paragraphs>41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Facet</vt:lpstr>
      <vt:lpstr>Παθητικά σπίτια- Passive house "Τα σπίτια του μέλλοντος"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Νιόβη</dc:creator>
  <cp:lastModifiedBy>User</cp:lastModifiedBy>
  <cp:revision>146</cp:revision>
  <dcterms:created xsi:type="dcterms:W3CDTF">2015-01-24T13:23:33Z</dcterms:created>
  <dcterms:modified xsi:type="dcterms:W3CDTF">2019-03-09T07:38:18Z</dcterms:modified>
</cp:coreProperties>
</file>