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28803600" cy="39604950"/>
  <p:notesSz cx="6858000" cy="9947275"/>
  <p:defaultTextStyle>
    <a:defPPr>
      <a:defRPr lang="el-GR"/>
    </a:defPPr>
    <a:lvl1pPr marL="0" algn="l" defTabSz="3908305" rtl="0" eaLnBrk="1" latinLnBrk="0" hangingPunct="1">
      <a:defRPr sz="7700" kern="1200">
        <a:solidFill>
          <a:schemeClr val="tx1"/>
        </a:solidFill>
        <a:latin typeface="+mn-lt"/>
        <a:ea typeface="+mn-ea"/>
        <a:cs typeface="+mn-cs"/>
      </a:defRPr>
    </a:lvl1pPr>
    <a:lvl2pPr marL="1954153" algn="l" defTabSz="3908305" rtl="0" eaLnBrk="1" latinLnBrk="0" hangingPunct="1">
      <a:defRPr sz="7700" kern="1200">
        <a:solidFill>
          <a:schemeClr val="tx1"/>
        </a:solidFill>
        <a:latin typeface="+mn-lt"/>
        <a:ea typeface="+mn-ea"/>
        <a:cs typeface="+mn-cs"/>
      </a:defRPr>
    </a:lvl2pPr>
    <a:lvl3pPr marL="3908305" algn="l" defTabSz="3908305" rtl="0" eaLnBrk="1" latinLnBrk="0" hangingPunct="1">
      <a:defRPr sz="7700" kern="1200">
        <a:solidFill>
          <a:schemeClr val="tx1"/>
        </a:solidFill>
        <a:latin typeface="+mn-lt"/>
        <a:ea typeface="+mn-ea"/>
        <a:cs typeface="+mn-cs"/>
      </a:defRPr>
    </a:lvl3pPr>
    <a:lvl4pPr marL="5862458" algn="l" defTabSz="3908305" rtl="0" eaLnBrk="1" latinLnBrk="0" hangingPunct="1">
      <a:defRPr sz="7700" kern="1200">
        <a:solidFill>
          <a:schemeClr val="tx1"/>
        </a:solidFill>
        <a:latin typeface="+mn-lt"/>
        <a:ea typeface="+mn-ea"/>
        <a:cs typeface="+mn-cs"/>
      </a:defRPr>
    </a:lvl4pPr>
    <a:lvl5pPr marL="7816610" algn="l" defTabSz="3908305" rtl="0" eaLnBrk="1" latinLnBrk="0" hangingPunct="1">
      <a:defRPr sz="7700" kern="1200">
        <a:solidFill>
          <a:schemeClr val="tx1"/>
        </a:solidFill>
        <a:latin typeface="+mn-lt"/>
        <a:ea typeface="+mn-ea"/>
        <a:cs typeface="+mn-cs"/>
      </a:defRPr>
    </a:lvl5pPr>
    <a:lvl6pPr marL="9770761" algn="l" defTabSz="3908305" rtl="0" eaLnBrk="1" latinLnBrk="0" hangingPunct="1">
      <a:defRPr sz="7700" kern="1200">
        <a:solidFill>
          <a:schemeClr val="tx1"/>
        </a:solidFill>
        <a:latin typeface="+mn-lt"/>
        <a:ea typeface="+mn-ea"/>
        <a:cs typeface="+mn-cs"/>
      </a:defRPr>
    </a:lvl6pPr>
    <a:lvl7pPr marL="11724915" algn="l" defTabSz="3908305" rtl="0" eaLnBrk="1" latinLnBrk="0" hangingPunct="1">
      <a:defRPr sz="7700" kern="1200">
        <a:solidFill>
          <a:schemeClr val="tx1"/>
        </a:solidFill>
        <a:latin typeface="+mn-lt"/>
        <a:ea typeface="+mn-ea"/>
        <a:cs typeface="+mn-cs"/>
      </a:defRPr>
    </a:lvl7pPr>
    <a:lvl8pPr marL="13679066" algn="l" defTabSz="3908305" rtl="0" eaLnBrk="1" latinLnBrk="0" hangingPunct="1">
      <a:defRPr sz="7700" kern="1200">
        <a:solidFill>
          <a:schemeClr val="tx1"/>
        </a:solidFill>
        <a:latin typeface="+mn-lt"/>
        <a:ea typeface="+mn-ea"/>
        <a:cs typeface="+mn-cs"/>
      </a:defRPr>
    </a:lvl8pPr>
    <a:lvl9pPr marL="15633219" algn="l" defTabSz="3908305" rtl="0" eaLnBrk="1" latinLnBrk="0" hangingPunct="1">
      <a:defRPr sz="7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C66FF"/>
    <a:srgbClr val="CCCCFF"/>
    <a:srgbClr val="CCECFF"/>
    <a:srgbClr val="00FFFF"/>
    <a:srgbClr val="D4FAD2"/>
    <a:srgbClr val="FFFFFF"/>
    <a:srgbClr val="CCFFCC"/>
    <a:srgbClr val="EFF89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754" autoAdjust="0"/>
  </p:normalViewPr>
  <p:slideViewPr>
    <p:cSldViewPr>
      <p:cViewPr>
        <p:scale>
          <a:sx n="10" d="100"/>
          <a:sy n="10" d="100"/>
        </p:scale>
        <p:origin x="-3672" y="-715"/>
      </p:cViewPr>
      <p:guideLst>
        <p:guide orient="horz" pos="12474"/>
        <p:guide pos="90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ia\Desktop\&#915;&#961;&#945;&#966;&#942;&#956;&#945;&#964;&#94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ia\Desktop\&#915;&#961;&#945;&#966;&#942;&#956;&#945;&#964;&#94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ia\Desktop\&#915;&#961;&#945;&#966;&#942;&#956;&#945;&#964;&#94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ria\Desktop\&#915;&#961;&#945;&#966;&#942;&#956;&#945;&#964;&#94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invertIfNegative val="0"/>
          <c:val>
            <c:numRef>
              <c:f>Sheet1!$A$1:$A$5</c:f>
              <c:numCache>
                <c:formatCode>General</c:formatCode>
                <c:ptCount val="5"/>
                <c:pt idx="0">
                  <c:v>78</c:v>
                </c:pt>
                <c:pt idx="1">
                  <c:v>65</c:v>
                </c:pt>
                <c:pt idx="2">
                  <c:v>69</c:v>
                </c:pt>
                <c:pt idx="3">
                  <c:v>66</c:v>
                </c:pt>
                <c:pt idx="4">
                  <c:v>100</c:v>
                </c:pt>
              </c:numCache>
            </c:numRef>
          </c:val>
        </c:ser>
        <c:ser>
          <c:idx val="1"/>
          <c:order val="1"/>
          <c:invertIfNegative val="0"/>
          <c:val>
            <c:numRef>
              <c:f>Sheet1!$B$1:$B$5</c:f>
              <c:numCache>
                <c:formatCode>General</c:formatCode>
                <c:ptCount val="5"/>
                <c:pt idx="0">
                  <c:v>22</c:v>
                </c:pt>
                <c:pt idx="1">
                  <c:v>35</c:v>
                </c:pt>
                <c:pt idx="2">
                  <c:v>31</c:v>
                </c:pt>
                <c:pt idx="3">
                  <c:v>34</c:v>
                </c:pt>
                <c:pt idx="4">
                  <c:v>0</c:v>
                </c:pt>
              </c:numCache>
            </c:numRef>
          </c:val>
        </c:ser>
        <c:dLbls>
          <c:showLegendKey val="0"/>
          <c:showVal val="0"/>
          <c:showCatName val="0"/>
          <c:showSerName val="0"/>
          <c:showPercent val="0"/>
          <c:showBubbleSize val="0"/>
        </c:dLbls>
        <c:gapWidth val="150"/>
        <c:axId val="46710784"/>
        <c:axId val="79158592"/>
      </c:barChart>
      <c:catAx>
        <c:axId val="46710784"/>
        <c:scaling>
          <c:orientation val="minMax"/>
        </c:scaling>
        <c:delete val="0"/>
        <c:axPos val="b"/>
        <c:majorTickMark val="out"/>
        <c:minorTickMark val="none"/>
        <c:tickLblPos val="nextTo"/>
        <c:crossAx val="79158592"/>
        <c:crosses val="autoZero"/>
        <c:auto val="1"/>
        <c:lblAlgn val="ctr"/>
        <c:lblOffset val="100"/>
        <c:noMultiLvlLbl val="0"/>
      </c:catAx>
      <c:valAx>
        <c:axId val="79158592"/>
        <c:scaling>
          <c:orientation val="minMax"/>
        </c:scaling>
        <c:delete val="0"/>
        <c:axPos val="l"/>
        <c:majorGridlines/>
        <c:numFmt formatCode="General" sourceLinked="1"/>
        <c:majorTickMark val="out"/>
        <c:minorTickMark val="none"/>
        <c:tickLblPos val="nextTo"/>
        <c:crossAx val="467107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clustered"/>
        <c:varyColors val="0"/>
        <c:ser>
          <c:idx val="0"/>
          <c:order val="0"/>
          <c:spPr>
            <a:solidFill>
              <a:srgbClr val="EF4111"/>
            </a:solidFill>
          </c:spPr>
          <c:invertIfNegative val="0"/>
          <c:val>
            <c:numRef>
              <c:f>Sheet2!$A$1:$A$7</c:f>
              <c:numCache>
                <c:formatCode>General</c:formatCode>
                <c:ptCount val="7"/>
                <c:pt idx="0">
                  <c:v>23</c:v>
                </c:pt>
                <c:pt idx="1">
                  <c:v>33</c:v>
                </c:pt>
                <c:pt idx="2">
                  <c:v>19</c:v>
                </c:pt>
                <c:pt idx="3">
                  <c:v>100</c:v>
                </c:pt>
                <c:pt idx="4">
                  <c:v>13</c:v>
                </c:pt>
                <c:pt idx="5">
                  <c:v>4</c:v>
                </c:pt>
                <c:pt idx="6">
                  <c:v>76</c:v>
                </c:pt>
              </c:numCache>
            </c:numRef>
          </c:val>
        </c:ser>
        <c:ser>
          <c:idx val="1"/>
          <c:order val="1"/>
          <c:invertIfNegative val="0"/>
          <c:val>
            <c:numRef>
              <c:f>Sheet2!$B$1:$B$7</c:f>
              <c:numCache>
                <c:formatCode>General</c:formatCode>
                <c:ptCount val="7"/>
                <c:pt idx="0">
                  <c:v>77</c:v>
                </c:pt>
                <c:pt idx="1">
                  <c:v>67</c:v>
                </c:pt>
                <c:pt idx="2">
                  <c:v>81</c:v>
                </c:pt>
                <c:pt idx="3">
                  <c:v>0</c:v>
                </c:pt>
                <c:pt idx="4">
                  <c:v>88</c:v>
                </c:pt>
                <c:pt idx="5">
                  <c:v>96</c:v>
                </c:pt>
                <c:pt idx="6">
                  <c:v>24</c:v>
                </c:pt>
              </c:numCache>
            </c:numRef>
          </c:val>
        </c:ser>
        <c:dLbls>
          <c:showLegendKey val="0"/>
          <c:showVal val="0"/>
          <c:showCatName val="0"/>
          <c:showSerName val="0"/>
          <c:showPercent val="0"/>
          <c:showBubbleSize val="0"/>
        </c:dLbls>
        <c:gapWidth val="150"/>
        <c:axId val="46711296"/>
        <c:axId val="46737088"/>
      </c:barChart>
      <c:catAx>
        <c:axId val="46711296"/>
        <c:scaling>
          <c:orientation val="minMax"/>
        </c:scaling>
        <c:delete val="0"/>
        <c:axPos val="b"/>
        <c:majorTickMark val="out"/>
        <c:minorTickMark val="none"/>
        <c:tickLblPos val="nextTo"/>
        <c:crossAx val="46737088"/>
        <c:crosses val="autoZero"/>
        <c:auto val="1"/>
        <c:lblAlgn val="ctr"/>
        <c:lblOffset val="100"/>
        <c:noMultiLvlLbl val="0"/>
      </c:catAx>
      <c:valAx>
        <c:axId val="46737088"/>
        <c:scaling>
          <c:orientation val="minMax"/>
        </c:scaling>
        <c:delete val="0"/>
        <c:axPos val="l"/>
        <c:majorGridlines/>
        <c:numFmt formatCode="General" sourceLinked="1"/>
        <c:majorTickMark val="out"/>
        <c:minorTickMark val="none"/>
        <c:tickLblPos val="nextTo"/>
        <c:crossAx val="4671129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col"/>
        <c:grouping val="clustered"/>
        <c:varyColors val="0"/>
        <c:ser>
          <c:idx val="0"/>
          <c:order val="0"/>
          <c:invertIfNegative val="0"/>
          <c:val>
            <c:numRef>
              <c:f>Sheet3!$A$1:$B$1</c:f>
              <c:numCache>
                <c:formatCode>General</c:formatCode>
                <c:ptCount val="2"/>
                <c:pt idx="0">
                  <c:v>14</c:v>
                </c:pt>
                <c:pt idx="1">
                  <c:v>20</c:v>
                </c:pt>
              </c:numCache>
            </c:numRef>
          </c:val>
        </c:ser>
        <c:ser>
          <c:idx val="1"/>
          <c:order val="1"/>
          <c:invertIfNegative val="0"/>
          <c:val>
            <c:numRef>
              <c:f>Sheet3!$A$2:$B$2</c:f>
              <c:numCache>
                <c:formatCode>General</c:formatCode>
                <c:ptCount val="2"/>
                <c:pt idx="0">
                  <c:v>86</c:v>
                </c:pt>
                <c:pt idx="1">
                  <c:v>80</c:v>
                </c:pt>
              </c:numCache>
            </c:numRef>
          </c:val>
        </c:ser>
        <c:dLbls>
          <c:showLegendKey val="0"/>
          <c:showVal val="0"/>
          <c:showCatName val="0"/>
          <c:showSerName val="0"/>
          <c:showPercent val="0"/>
          <c:showBubbleSize val="0"/>
        </c:dLbls>
        <c:gapWidth val="150"/>
        <c:axId val="46711808"/>
        <c:axId val="46739392"/>
      </c:barChart>
      <c:catAx>
        <c:axId val="46711808"/>
        <c:scaling>
          <c:orientation val="minMax"/>
        </c:scaling>
        <c:delete val="0"/>
        <c:axPos val="b"/>
        <c:majorTickMark val="out"/>
        <c:minorTickMark val="none"/>
        <c:tickLblPos val="nextTo"/>
        <c:crossAx val="46739392"/>
        <c:crosses val="autoZero"/>
        <c:auto val="1"/>
        <c:lblAlgn val="ctr"/>
        <c:lblOffset val="100"/>
        <c:noMultiLvlLbl val="0"/>
      </c:catAx>
      <c:valAx>
        <c:axId val="46739392"/>
        <c:scaling>
          <c:orientation val="minMax"/>
        </c:scaling>
        <c:delete val="0"/>
        <c:axPos val="l"/>
        <c:majorGridlines/>
        <c:numFmt formatCode="General" sourceLinked="1"/>
        <c:majorTickMark val="out"/>
        <c:minorTickMark val="none"/>
        <c:tickLblPos val="nextTo"/>
        <c:crossAx val="4671180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invertIfNegative val="0"/>
          <c:val>
            <c:numRef>
              <c:f>Sheet4!$A$1:$A$9</c:f>
              <c:numCache>
                <c:formatCode>General</c:formatCode>
                <c:ptCount val="9"/>
                <c:pt idx="0">
                  <c:v>29</c:v>
                </c:pt>
                <c:pt idx="1">
                  <c:v>50</c:v>
                </c:pt>
                <c:pt idx="2">
                  <c:v>80</c:v>
                </c:pt>
                <c:pt idx="3">
                  <c:v>70</c:v>
                </c:pt>
                <c:pt idx="4">
                  <c:v>39</c:v>
                </c:pt>
                <c:pt idx="5">
                  <c:v>50</c:v>
                </c:pt>
                <c:pt idx="6">
                  <c:v>74</c:v>
                </c:pt>
                <c:pt idx="7">
                  <c:v>13</c:v>
                </c:pt>
                <c:pt idx="8">
                  <c:v>85</c:v>
                </c:pt>
              </c:numCache>
            </c:numRef>
          </c:val>
        </c:ser>
        <c:ser>
          <c:idx val="1"/>
          <c:order val="1"/>
          <c:invertIfNegative val="0"/>
          <c:val>
            <c:numRef>
              <c:f>Sheet4!$B$1:$B$9</c:f>
              <c:numCache>
                <c:formatCode>General</c:formatCode>
                <c:ptCount val="9"/>
                <c:pt idx="0">
                  <c:v>71</c:v>
                </c:pt>
                <c:pt idx="1">
                  <c:v>50</c:v>
                </c:pt>
                <c:pt idx="2">
                  <c:v>20</c:v>
                </c:pt>
                <c:pt idx="3">
                  <c:v>30</c:v>
                </c:pt>
                <c:pt idx="4">
                  <c:v>61</c:v>
                </c:pt>
                <c:pt idx="5">
                  <c:v>50</c:v>
                </c:pt>
                <c:pt idx="6">
                  <c:v>26</c:v>
                </c:pt>
                <c:pt idx="7">
                  <c:v>87</c:v>
                </c:pt>
                <c:pt idx="8">
                  <c:v>15</c:v>
                </c:pt>
              </c:numCache>
            </c:numRef>
          </c:val>
        </c:ser>
        <c:dLbls>
          <c:showLegendKey val="0"/>
          <c:showVal val="0"/>
          <c:showCatName val="0"/>
          <c:showSerName val="0"/>
          <c:showPercent val="0"/>
          <c:showBubbleSize val="0"/>
        </c:dLbls>
        <c:gapWidth val="150"/>
        <c:axId val="549243904"/>
        <c:axId val="46741120"/>
      </c:barChart>
      <c:catAx>
        <c:axId val="549243904"/>
        <c:scaling>
          <c:orientation val="minMax"/>
        </c:scaling>
        <c:delete val="0"/>
        <c:axPos val="b"/>
        <c:majorTickMark val="out"/>
        <c:minorTickMark val="none"/>
        <c:tickLblPos val="nextTo"/>
        <c:crossAx val="46741120"/>
        <c:crosses val="autoZero"/>
        <c:auto val="1"/>
        <c:lblAlgn val="ctr"/>
        <c:lblOffset val="100"/>
        <c:noMultiLvlLbl val="0"/>
      </c:catAx>
      <c:valAx>
        <c:axId val="46741120"/>
        <c:scaling>
          <c:orientation val="minMax"/>
        </c:scaling>
        <c:delete val="0"/>
        <c:axPos val="l"/>
        <c:majorGridlines/>
        <c:numFmt formatCode="General" sourceLinked="1"/>
        <c:majorTickMark val="out"/>
        <c:minorTickMark val="none"/>
        <c:tickLblPos val="nextTo"/>
        <c:crossAx val="549243904"/>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271" y="12303209"/>
            <a:ext cx="24483060" cy="8489395"/>
          </a:xfrm>
        </p:spPr>
        <p:txBody>
          <a:bodyPr/>
          <a:lstStyle/>
          <a:p>
            <a:r>
              <a:rPr lang="en-US" smtClean="0"/>
              <a:t>Click to edit Master title style</a:t>
            </a:r>
            <a:endParaRPr lang="el-GR"/>
          </a:p>
        </p:txBody>
      </p:sp>
      <p:sp>
        <p:nvSpPr>
          <p:cNvPr id="3" name="Subtitle 2"/>
          <p:cNvSpPr>
            <a:spLocks noGrp="1"/>
          </p:cNvSpPr>
          <p:nvPr>
            <p:ph type="subTitle" idx="1"/>
          </p:nvPr>
        </p:nvSpPr>
        <p:spPr>
          <a:xfrm>
            <a:off x="4320540" y="22442806"/>
            <a:ext cx="20162520" cy="10121264"/>
          </a:xfrm>
        </p:spPr>
        <p:txBody>
          <a:bodyPr/>
          <a:lstStyle>
            <a:lvl1pPr marL="0" indent="0" algn="ctr">
              <a:buNone/>
              <a:defRPr>
                <a:solidFill>
                  <a:schemeClr val="tx1">
                    <a:tint val="75000"/>
                  </a:schemeClr>
                </a:solidFill>
              </a:defRPr>
            </a:lvl1pPr>
            <a:lvl2pPr marL="1954153" indent="0" algn="ctr">
              <a:buNone/>
              <a:defRPr>
                <a:solidFill>
                  <a:schemeClr val="tx1">
                    <a:tint val="75000"/>
                  </a:schemeClr>
                </a:solidFill>
              </a:defRPr>
            </a:lvl2pPr>
            <a:lvl3pPr marL="3908305" indent="0" algn="ctr">
              <a:buNone/>
              <a:defRPr>
                <a:solidFill>
                  <a:schemeClr val="tx1">
                    <a:tint val="75000"/>
                  </a:schemeClr>
                </a:solidFill>
              </a:defRPr>
            </a:lvl3pPr>
            <a:lvl4pPr marL="5862458" indent="0" algn="ctr">
              <a:buNone/>
              <a:defRPr>
                <a:solidFill>
                  <a:schemeClr val="tx1">
                    <a:tint val="75000"/>
                  </a:schemeClr>
                </a:solidFill>
              </a:defRPr>
            </a:lvl4pPr>
            <a:lvl5pPr marL="7816610" indent="0" algn="ctr">
              <a:buNone/>
              <a:defRPr>
                <a:solidFill>
                  <a:schemeClr val="tx1">
                    <a:tint val="75000"/>
                  </a:schemeClr>
                </a:solidFill>
              </a:defRPr>
            </a:lvl5pPr>
            <a:lvl6pPr marL="9770761" indent="0" algn="ctr">
              <a:buNone/>
              <a:defRPr>
                <a:solidFill>
                  <a:schemeClr val="tx1">
                    <a:tint val="75000"/>
                  </a:schemeClr>
                </a:solidFill>
              </a:defRPr>
            </a:lvl6pPr>
            <a:lvl7pPr marL="11724915" indent="0" algn="ctr">
              <a:buNone/>
              <a:defRPr>
                <a:solidFill>
                  <a:schemeClr val="tx1">
                    <a:tint val="75000"/>
                  </a:schemeClr>
                </a:solidFill>
              </a:defRPr>
            </a:lvl7pPr>
            <a:lvl8pPr marL="13679066" indent="0" algn="ctr">
              <a:buNone/>
              <a:defRPr>
                <a:solidFill>
                  <a:schemeClr val="tx1">
                    <a:tint val="75000"/>
                  </a:schemeClr>
                </a:solidFill>
              </a:defRPr>
            </a:lvl8pPr>
            <a:lvl9pPr marL="15633219"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188AF11-7D60-4420-A1BB-EED55C6DA0A1}" type="datetimeFigureOut">
              <a:rPr lang="el-GR" smtClean="0"/>
              <a:t>8/3/2019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D4C65B-8480-4177-8E97-1A91810926D0}"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188AF11-7D60-4420-A1BB-EED55C6DA0A1}" type="datetimeFigureOut">
              <a:rPr lang="el-GR" smtClean="0"/>
              <a:t>8/3/2019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D4C65B-8480-4177-8E97-1A91810926D0}"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41107" y="7004212"/>
            <a:ext cx="15156892" cy="149206152"/>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3370423" y="7004212"/>
            <a:ext cx="44990624" cy="1492061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188AF11-7D60-4420-A1BB-EED55C6DA0A1}" type="datetimeFigureOut">
              <a:rPr lang="el-GR" smtClean="0"/>
              <a:t>8/3/2019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D4C65B-8480-4177-8E97-1A91810926D0}"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188AF11-7D60-4420-A1BB-EED55C6DA0A1}" type="datetimeFigureOut">
              <a:rPr lang="el-GR" smtClean="0"/>
              <a:t>8/3/2019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D4C65B-8480-4177-8E97-1A91810926D0}"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5287" y="25449854"/>
            <a:ext cx="24483060" cy="7865982"/>
          </a:xfrm>
        </p:spPr>
        <p:txBody>
          <a:bodyPr anchor="t"/>
          <a:lstStyle>
            <a:lvl1pPr algn="l">
              <a:defRPr sz="17100" b="1" cap="all"/>
            </a:lvl1pPr>
          </a:lstStyle>
          <a:p>
            <a:r>
              <a:rPr lang="en-US" smtClean="0"/>
              <a:t>Click to edit Master title style</a:t>
            </a:r>
            <a:endParaRPr lang="el-GR"/>
          </a:p>
        </p:txBody>
      </p:sp>
      <p:sp>
        <p:nvSpPr>
          <p:cNvPr id="3" name="Text Placeholder 2"/>
          <p:cNvSpPr>
            <a:spLocks noGrp="1"/>
          </p:cNvSpPr>
          <p:nvPr>
            <p:ph type="body" idx="1"/>
          </p:nvPr>
        </p:nvSpPr>
        <p:spPr>
          <a:xfrm>
            <a:off x="2275287" y="16786272"/>
            <a:ext cx="24483060" cy="8663580"/>
          </a:xfrm>
        </p:spPr>
        <p:txBody>
          <a:bodyPr anchor="b"/>
          <a:lstStyle>
            <a:lvl1pPr marL="0" indent="0">
              <a:buNone/>
              <a:defRPr sz="8500">
                <a:solidFill>
                  <a:schemeClr val="tx1">
                    <a:tint val="75000"/>
                  </a:schemeClr>
                </a:solidFill>
              </a:defRPr>
            </a:lvl1pPr>
            <a:lvl2pPr marL="1954153" indent="0">
              <a:buNone/>
              <a:defRPr sz="7700">
                <a:solidFill>
                  <a:schemeClr val="tx1">
                    <a:tint val="75000"/>
                  </a:schemeClr>
                </a:solidFill>
              </a:defRPr>
            </a:lvl2pPr>
            <a:lvl3pPr marL="3908305" indent="0">
              <a:buNone/>
              <a:defRPr sz="6900">
                <a:solidFill>
                  <a:schemeClr val="tx1">
                    <a:tint val="75000"/>
                  </a:schemeClr>
                </a:solidFill>
              </a:defRPr>
            </a:lvl3pPr>
            <a:lvl4pPr marL="5862458" indent="0">
              <a:buNone/>
              <a:defRPr sz="6000">
                <a:solidFill>
                  <a:schemeClr val="tx1">
                    <a:tint val="75000"/>
                  </a:schemeClr>
                </a:solidFill>
              </a:defRPr>
            </a:lvl4pPr>
            <a:lvl5pPr marL="7816610" indent="0">
              <a:buNone/>
              <a:defRPr sz="6000">
                <a:solidFill>
                  <a:schemeClr val="tx1">
                    <a:tint val="75000"/>
                  </a:schemeClr>
                </a:solidFill>
              </a:defRPr>
            </a:lvl5pPr>
            <a:lvl6pPr marL="9770761" indent="0">
              <a:buNone/>
              <a:defRPr sz="6000">
                <a:solidFill>
                  <a:schemeClr val="tx1">
                    <a:tint val="75000"/>
                  </a:schemeClr>
                </a:solidFill>
              </a:defRPr>
            </a:lvl6pPr>
            <a:lvl7pPr marL="11724915" indent="0">
              <a:buNone/>
              <a:defRPr sz="6000">
                <a:solidFill>
                  <a:schemeClr val="tx1">
                    <a:tint val="75000"/>
                  </a:schemeClr>
                </a:solidFill>
              </a:defRPr>
            </a:lvl7pPr>
            <a:lvl8pPr marL="13679066" indent="0">
              <a:buNone/>
              <a:defRPr sz="6000">
                <a:solidFill>
                  <a:schemeClr val="tx1">
                    <a:tint val="75000"/>
                  </a:schemeClr>
                </a:solidFill>
              </a:defRPr>
            </a:lvl8pPr>
            <a:lvl9pPr marL="15633219" indent="0">
              <a:buNone/>
              <a:defRPr sz="6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8AF11-7D60-4420-A1BB-EED55C6DA0A1}" type="datetimeFigureOut">
              <a:rPr lang="el-GR" smtClean="0"/>
              <a:t>8/3/2019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D4C65B-8480-4177-8E97-1A91810926D0}"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370424" y="40805938"/>
            <a:ext cx="30073758" cy="115404424"/>
          </a:xfrm>
        </p:spPr>
        <p:txBody>
          <a:bodyPr/>
          <a:lstStyle>
            <a:lvl1pPr>
              <a:defRPr sz="11900"/>
            </a:lvl1pPr>
            <a:lvl2pPr>
              <a:defRPr sz="10200"/>
            </a:lvl2pPr>
            <a:lvl3pPr>
              <a:defRPr sz="85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33924244" y="40805938"/>
            <a:ext cx="30073758" cy="115404424"/>
          </a:xfrm>
        </p:spPr>
        <p:txBody>
          <a:bodyPr/>
          <a:lstStyle>
            <a:lvl1pPr>
              <a:defRPr sz="11900"/>
            </a:lvl1pPr>
            <a:lvl2pPr>
              <a:defRPr sz="10200"/>
            </a:lvl2pPr>
            <a:lvl3pPr>
              <a:defRPr sz="85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188AF11-7D60-4420-A1BB-EED55C6DA0A1}" type="datetimeFigureOut">
              <a:rPr lang="el-GR" smtClean="0"/>
              <a:t>8/3/2019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FD4C65B-8480-4177-8E97-1A91810926D0}"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180" y="1586036"/>
            <a:ext cx="25923240" cy="6600826"/>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1440183" y="8865280"/>
            <a:ext cx="12726591" cy="3694626"/>
          </a:xfrm>
        </p:spPr>
        <p:txBody>
          <a:bodyPr anchor="b"/>
          <a:lstStyle>
            <a:lvl1pPr marL="0" indent="0">
              <a:buNone/>
              <a:defRPr sz="10200" b="1"/>
            </a:lvl1pPr>
            <a:lvl2pPr marL="1954153" indent="0">
              <a:buNone/>
              <a:defRPr sz="8500" b="1"/>
            </a:lvl2pPr>
            <a:lvl3pPr marL="3908305" indent="0">
              <a:buNone/>
              <a:defRPr sz="7700" b="1"/>
            </a:lvl3pPr>
            <a:lvl4pPr marL="5862458" indent="0">
              <a:buNone/>
              <a:defRPr sz="6900" b="1"/>
            </a:lvl4pPr>
            <a:lvl5pPr marL="7816610" indent="0">
              <a:buNone/>
              <a:defRPr sz="6900" b="1"/>
            </a:lvl5pPr>
            <a:lvl6pPr marL="9770761" indent="0">
              <a:buNone/>
              <a:defRPr sz="6900" b="1"/>
            </a:lvl6pPr>
            <a:lvl7pPr marL="11724915" indent="0">
              <a:buNone/>
              <a:defRPr sz="6900" b="1"/>
            </a:lvl7pPr>
            <a:lvl8pPr marL="13679066" indent="0">
              <a:buNone/>
              <a:defRPr sz="6900" b="1"/>
            </a:lvl8pPr>
            <a:lvl9pPr marL="15633219" indent="0">
              <a:buNone/>
              <a:defRPr sz="6900" b="1"/>
            </a:lvl9pPr>
          </a:lstStyle>
          <a:p>
            <a:pPr lvl="0"/>
            <a:r>
              <a:rPr lang="en-US" smtClean="0"/>
              <a:t>Click to edit Master text styles</a:t>
            </a:r>
          </a:p>
        </p:txBody>
      </p:sp>
      <p:sp>
        <p:nvSpPr>
          <p:cNvPr id="4" name="Content Placeholder 3"/>
          <p:cNvSpPr>
            <a:spLocks noGrp="1"/>
          </p:cNvSpPr>
          <p:nvPr>
            <p:ph sz="half" idx="2"/>
          </p:nvPr>
        </p:nvSpPr>
        <p:spPr>
          <a:xfrm>
            <a:off x="1440183" y="12559903"/>
            <a:ext cx="12726591" cy="22818687"/>
          </a:xfrm>
        </p:spPr>
        <p:txBody>
          <a:bodyPr/>
          <a:lstStyle>
            <a:lvl1pPr>
              <a:defRPr sz="10200"/>
            </a:lvl1pPr>
            <a:lvl2pPr>
              <a:defRPr sz="8500"/>
            </a:lvl2pPr>
            <a:lvl3pPr>
              <a:defRPr sz="77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14631831" y="8865280"/>
            <a:ext cx="12731592" cy="3694626"/>
          </a:xfrm>
        </p:spPr>
        <p:txBody>
          <a:bodyPr anchor="b"/>
          <a:lstStyle>
            <a:lvl1pPr marL="0" indent="0">
              <a:buNone/>
              <a:defRPr sz="10200" b="1"/>
            </a:lvl1pPr>
            <a:lvl2pPr marL="1954153" indent="0">
              <a:buNone/>
              <a:defRPr sz="8500" b="1"/>
            </a:lvl2pPr>
            <a:lvl3pPr marL="3908305" indent="0">
              <a:buNone/>
              <a:defRPr sz="7700" b="1"/>
            </a:lvl3pPr>
            <a:lvl4pPr marL="5862458" indent="0">
              <a:buNone/>
              <a:defRPr sz="6900" b="1"/>
            </a:lvl4pPr>
            <a:lvl5pPr marL="7816610" indent="0">
              <a:buNone/>
              <a:defRPr sz="6900" b="1"/>
            </a:lvl5pPr>
            <a:lvl6pPr marL="9770761" indent="0">
              <a:buNone/>
              <a:defRPr sz="6900" b="1"/>
            </a:lvl6pPr>
            <a:lvl7pPr marL="11724915" indent="0">
              <a:buNone/>
              <a:defRPr sz="6900" b="1"/>
            </a:lvl7pPr>
            <a:lvl8pPr marL="13679066" indent="0">
              <a:buNone/>
              <a:defRPr sz="6900" b="1"/>
            </a:lvl8pPr>
            <a:lvl9pPr marL="15633219" indent="0">
              <a:buNone/>
              <a:defRPr sz="6900" b="1"/>
            </a:lvl9pPr>
          </a:lstStyle>
          <a:p>
            <a:pPr lvl="0"/>
            <a:r>
              <a:rPr lang="en-US" smtClean="0"/>
              <a:t>Click to edit Master text styles</a:t>
            </a:r>
          </a:p>
        </p:txBody>
      </p:sp>
      <p:sp>
        <p:nvSpPr>
          <p:cNvPr id="6" name="Content Placeholder 5"/>
          <p:cNvSpPr>
            <a:spLocks noGrp="1"/>
          </p:cNvSpPr>
          <p:nvPr>
            <p:ph sz="quarter" idx="4"/>
          </p:nvPr>
        </p:nvSpPr>
        <p:spPr>
          <a:xfrm>
            <a:off x="14631831" y="12559903"/>
            <a:ext cx="12731592" cy="22818687"/>
          </a:xfrm>
        </p:spPr>
        <p:txBody>
          <a:bodyPr/>
          <a:lstStyle>
            <a:lvl1pPr>
              <a:defRPr sz="10200"/>
            </a:lvl1pPr>
            <a:lvl2pPr>
              <a:defRPr sz="8500"/>
            </a:lvl2pPr>
            <a:lvl3pPr>
              <a:defRPr sz="77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188AF11-7D60-4420-A1BB-EED55C6DA0A1}" type="datetimeFigureOut">
              <a:rPr lang="el-GR" smtClean="0"/>
              <a:t>8/3/2019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FD4C65B-8480-4177-8E97-1A91810926D0}"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188AF11-7D60-4420-A1BB-EED55C6DA0A1}" type="datetimeFigureOut">
              <a:rPr lang="el-GR" smtClean="0"/>
              <a:t>8/3/2019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FD4C65B-8480-4177-8E97-1A91810926D0}"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8AF11-7D60-4420-A1BB-EED55C6DA0A1}" type="datetimeFigureOut">
              <a:rPr lang="el-GR" smtClean="0"/>
              <a:t>8/3/2019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FD4C65B-8480-4177-8E97-1A91810926D0}"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183" y="1576863"/>
            <a:ext cx="9476186" cy="6710839"/>
          </a:xfrm>
        </p:spPr>
        <p:txBody>
          <a:bodyPr anchor="b"/>
          <a:lstStyle>
            <a:lvl1pPr algn="l">
              <a:defRPr sz="8500" b="1"/>
            </a:lvl1pPr>
          </a:lstStyle>
          <a:p>
            <a:r>
              <a:rPr lang="en-US" smtClean="0"/>
              <a:t>Click to edit Master title style</a:t>
            </a:r>
            <a:endParaRPr lang="el-GR"/>
          </a:p>
        </p:txBody>
      </p:sp>
      <p:sp>
        <p:nvSpPr>
          <p:cNvPr id="3" name="Content Placeholder 2"/>
          <p:cNvSpPr>
            <a:spLocks noGrp="1"/>
          </p:cNvSpPr>
          <p:nvPr>
            <p:ph idx="1"/>
          </p:nvPr>
        </p:nvSpPr>
        <p:spPr>
          <a:xfrm>
            <a:off x="11261409" y="1576868"/>
            <a:ext cx="16102012" cy="33801729"/>
          </a:xfrm>
        </p:spPr>
        <p:txBody>
          <a:bodyPr/>
          <a:lstStyle>
            <a:lvl1pPr>
              <a:defRPr sz="13600"/>
            </a:lvl1pPr>
            <a:lvl2pPr>
              <a:defRPr sz="11900"/>
            </a:lvl2pPr>
            <a:lvl3pPr>
              <a:defRPr sz="102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1440183" y="8287705"/>
            <a:ext cx="9476186" cy="27090889"/>
          </a:xfrm>
        </p:spPr>
        <p:txBody>
          <a:bodyPr/>
          <a:lstStyle>
            <a:lvl1pPr marL="0" indent="0">
              <a:buNone/>
              <a:defRPr sz="6000"/>
            </a:lvl1pPr>
            <a:lvl2pPr marL="1954153" indent="0">
              <a:buNone/>
              <a:defRPr sz="5000"/>
            </a:lvl2pPr>
            <a:lvl3pPr marL="3908305" indent="0">
              <a:buNone/>
              <a:defRPr sz="4200"/>
            </a:lvl3pPr>
            <a:lvl4pPr marL="5862458" indent="0">
              <a:buNone/>
              <a:defRPr sz="3800"/>
            </a:lvl4pPr>
            <a:lvl5pPr marL="7816610" indent="0">
              <a:buNone/>
              <a:defRPr sz="3800"/>
            </a:lvl5pPr>
            <a:lvl6pPr marL="9770761" indent="0">
              <a:buNone/>
              <a:defRPr sz="3800"/>
            </a:lvl6pPr>
            <a:lvl7pPr marL="11724915" indent="0">
              <a:buNone/>
              <a:defRPr sz="3800"/>
            </a:lvl7pPr>
            <a:lvl8pPr marL="13679066" indent="0">
              <a:buNone/>
              <a:defRPr sz="3800"/>
            </a:lvl8pPr>
            <a:lvl9pPr marL="15633219" indent="0">
              <a:buNone/>
              <a:defRPr sz="3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8AF11-7D60-4420-A1BB-EED55C6DA0A1}" type="datetimeFigureOut">
              <a:rPr lang="el-GR" smtClean="0"/>
              <a:t>8/3/2019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FD4C65B-8480-4177-8E97-1A91810926D0}"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5707" y="27723466"/>
            <a:ext cx="17282160" cy="3272912"/>
          </a:xfrm>
        </p:spPr>
        <p:txBody>
          <a:bodyPr anchor="b"/>
          <a:lstStyle>
            <a:lvl1pPr algn="l">
              <a:defRPr sz="8500" b="1"/>
            </a:lvl1pPr>
          </a:lstStyle>
          <a:p>
            <a:r>
              <a:rPr lang="en-US" smtClean="0"/>
              <a:t>Click to edit Master title style</a:t>
            </a:r>
            <a:endParaRPr lang="el-GR"/>
          </a:p>
        </p:txBody>
      </p:sp>
      <p:sp>
        <p:nvSpPr>
          <p:cNvPr id="3" name="Picture Placeholder 2"/>
          <p:cNvSpPr>
            <a:spLocks noGrp="1"/>
          </p:cNvSpPr>
          <p:nvPr>
            <p:ph type="pic" idx="1"/>
          </p:nvPr>
        </p:nvSpPr>
        <p:spPr>
          <a:xfrm>
            <a:off x="5645707" y="3538778"/>
            <a:ext cx="17282160" cy="23762970"/>
          </a:xfrm>
        </p:spPr>
        <p:txBody>
          <a:bodyPr/>
          <a:lstStyle>
            <a:lvl1pPr marL="0" indent="0">
              <a:buNone/>
              <a:defRPr sz="13600"/>
            </a:lvl1pPr>
            <a:lvl2pPr marL="1954153" indent="0">
              <a:buNone/>
              <a:defRPr sz="11900"/>
            </a:lvl2pPr>
            <a:lvl3pPr marL="3908305" indent="0">
              <a:buNone/>
              <a:defRPr sz="10200"/>
            </a:lvl3pPr>
            <a:lvl4pPr marL="5862458" indent="0">
              <a:buNone/>
              <a:defRPr sz="8500"/>
            </a:lvl4pPr>
            <a:lvl5pPr marL="7816610" indent="0">
              <a:buNone/>
              <a:defRPr sz="8500"/>
            </a:lvl5pPr>
            <a:lvl6pPr marL="9770761" indent="0">
              <a:buNone/>
              <a:defRPr sz="8500"/>
            </a:lvl6pPr>
            <a:lvl7pPr marL="11724915" indent="0">
              <a:buNone/>
              <a:defRPr sz="8500"/>
            </a:lvl7pPr>
            <a:lvl8pPr marL="13679066" indent="0">
              <a:buNone/>
              <a:defRPr sz="8500"/>
            </a:lvl8pPr>
            <a:lvl9pPr marL="15633219" indent="0">
              <a:buNone/>
              <a:defRPr sz="8500"/>
            </a:lvl9pPr>
          </a:lstStyle>
          <a:p>
            <a:endParaRPr lang="el-GR"/>
          </a:p>
        </p:txBody>
      </p:sp>
      <p:sp>
        <p:nvSpPr>
          <p:cNvPr id="4" name="Text Placeholder 3"/>
          <p:cNvSpPr>
            <a:spLocks noGrp="1"/>
          </p:cNvSpPr>
          <p:nvPr>
            <p:ph type="body" sz="half" idx="2"/>
          </p:nvPr>
        </p:nvSpPr>
        <p:spPr>
          <a:xfrm>
            <a:off x="5645707" y="30996378"/>
            <a:ext cx="17282160" cy="4648078"/>
          </a:xfrm>
        </p:spPr>
        <p:txBody>
          <a:bodyPr/>
          <a:lstStyle>
            <a:lvl1pPr marL="0" indent="0">
              <a:buNone/>
              <a:defRPr sz="6000"/>
            </a:lvl1pPr>
            <a:lvl2pPr marL="1954153" indent="0">
              <a:buNone/>
              <a:defRPr sz="5000"/>
            </a:lvl2pPr>
            <a:lvl3pPr marL="3908305" indent="0">
              <a:buNone/>
              <a:defRPr sz="4200"/>
            </a:lvl3pPr>
            <a:lvl4pPr marL="5862458" indent="0">
              <a:buNone/>
              <a:defRPr sz="3800"/>
            </a:lvl4pPr>
            <a:lvl5pPr marL="7816610" indent="0">
              <a:buNone/>
              <a:defRPr sz="3800"/>
            </a:lvl5pPr>
            <a:lvl6pPr marL="9770761" indent="0">
              <a:buNone/>
              <a:defRPr sz="3800"/>
            </a:lvl6pPr>
            <a:lvl7pPr marL="11724915" indent="0">
              <a:buNone/>
              <a:defRPr sz="3800"/>
            </a:lvl7pPr>
            <a:lvl8pPr marL="13679066" indent="0">
              <a:buNone/>
              <a:defRPr sz="3800"/>
            </a:lvl8pPr>
            <a:lvl9pPr marL="15633219" indent="0">
              <a:buNone/>
              <a:defRPr sz="3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8AF11-7D60-4420-A1BB-EED55C6DA0A1}" type="datetimeFigureOut">
              <a:rPr lang="el-GR" smtClean="0"/>
              <a:t>8/3/2019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FD4C65B-8480-4177-8E97-1A91810926D0}"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4">
                <a:lumMod val="40000"/>
                <a:lumOff val="60000"/>
              </a:schemeClr>
            </a:gs>
            <a:gs pos="42000">
              <a:schemeClr val="accent5">
                <a:lumMod val="60000"/>
                <a:lumOff val="40000"/>
              </a:schemeClr>
            </a:gs>
            <a:gs pos="64000">
              <a:schemeClr val="accent5">
                <a:lumMod val="40000"/>
                <a:lumOff val="60000"/>
              </a:schemeClr>
            </a:gs>
            <a:gs pos="77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0" y="1586036"/>
            <a:ext cx="25923240" cy="6600826"/>
          </a:xfrm>
          <a:prstGeom prst="rect">
            <a:avLst/>
          </a:prstGeom>
        </p:spPr>
        <p:txBody>
          <a:bodyPr vert="horz" lIns="390830" tIns="195414" rIns="390830" bIns="195414"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1440180" y="9241158"/>
            <a:ext cx="25923240" cy="26137437"/>
          </a:xfrm>
          <a:prstGeom prst="rect">
            <a:avLst/>
          </a:prstGeom>
        </p:spPr>
        <p:txBody>
          <a:bodyPr vert="horz" lIns="390830" tIns="195414" rIns="390830" bIns="1954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1440183" y="36707923"/>
            <a:ext cx="6720838" cy="2108598"/>
          </a:xfrm>
          <a:prstGeom prst="rect">
            <a:avLst/>
          </a:prstGeom>
        </p:spPr>
        <p:txBody>
          <a:bodyPr vert="horz" lIns="390830" tIns="195414" rIns="390830" bIns="195414" rtlCol="0" anchor="ctr"/>
          <a:lstStyle>
            <a:lvl1pPr algn="l">
              <a:defRPr sz="5000">
                <a:solidFill>
                  <a:schemeClr val="tx1">
                    <a:tint val="75000"/>
                  </a:schemeClr>
                </a:solidFill>
              </a:defRPr>
            </a:lvl1pPr>
          </a:lstStyle>
          <a:p>
            <a:fld id="{8188AF11-7D60-4420-A1BB-EED55C6DA0A1}" type="datetimeFigureOut">
              <a:rPr lang="el-GR" smtClean="0"/>
              <a:t>8/3/2019</a:t>
            </a:fld>
            <a:endParaRPr lang="el-GR"/>
          </a:p>
        </p:txBody>
      </p:sp>
      <p:sp>
        <p:nvSpPr>
          <p:cNvPr id="5" name="Footer Placeholder 4"/>
          <p:cNvSpPr>
            <a:spLocks noGrp="1"/>
          </p:cNvSpPr>
          <p:nvPr>
            <p:ph type="ftr" sz="quarter" idx="3"/>
          </p:nvPr>
        </p:nvSpPr>
        <p:spPr>
          <a:xfrm>
            <a:off x="9841233" y="36707923"/>
            <a:ext cx="9121140" cy="2108598"/>
          </a:xfrm>
          <a:prstGeom prst="rect">
            <a:avLst/>
          </a:prstGeom>
        </p:spPr>
        <p:txBody>
          <a:bodyPr vert="horz" lIns="390830" tIns="195414" rIns="390830" bIns="195414" rtlCol="0" anchor="ctr"/>
          <a:lstStyle>
            <a:lvl1pPr algn="ctr">
              <a:defRPr sz="50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20642582" y="36707923"/>
            <a:ext cx="6720838" cy="2108598"/>
          </a:xfrm>
          <a:prstGeom prst="rect">
            <a:avLst/>
          </a:prstGeom>
        </p:spPr>
        <p:txBody>
          <a:bodyPr vert="horz" lIns="390830" tIns="195414" rIns="390830" bIns="195414" rtlCol="0" anchor="ctr"/>
          <a:lstStyle>
            <a:lvl1pPr algn="r">
              <a:defRPr sz="5000">
                <a:solidFill>
                  <a:schemeClr val="tx1">
                    <a:tint val="75000"/>
                  </a:schemeClr>
                </a:solidFill>
              </a:defRPr>
            </a:lvl1pPr>
          </a:lstStyle>
          <a:p>
            <a:fld id="{5FD4C65B-8480-4177-8E97-1A91810926D0}"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08305" rtl="0" eaLnBrk="1" latinLnBrk="0" hangingPunct="1">
        <a:spcBef>
          <a:spcPct val="0"/>
        </a:spcBef>
        <a:buNone/>
        <a:defRPr sz="18700" kern="1200">
          <a:solidFill>
            <a:schemeClr val="tx1"/>
          </a:solidFill>
          <a:latin typeface="+mj-lt"/>
          <a:ea typeface="+mj-ea"/>
          <a:cs typeface="+mj-cs"/>
        </a:defRPr>
      </a:lvl1pPr>
    </p:titleStyle>
    <p:bodyStyle>
      <a:lvl1pPr marL="1465614" indent="-1465614" algn="l" defTabSz="3908305" rtl="0" eaLnBrk="1" latinLnBrk="0" hangingPunct="1">
        <a:spcBef>
          <a:spcPct val="20000"/>
        </a:spcBef>
        <a:buFont typeface="Arial" pitchFamily="34" charset="0"/>
        <a:buChar char="•"/>
        <a:defRPr sz="13600" kern="1200">
          <a:solidFill>
            <a:schemeClr val="tx1"/>
          </a:solidFill>
          <a:latin typeface="+mn-lt"/>
          <a:ea typeface="+mn-ea"/>
          <a:cs typeface="+mn-cs"/>
        </a:defRPr>
      </a:lvl1pPr>
      <a:lvl2pPr marL="3175497" indent="-1221345" algn="l" defTabSz="3908305" rtl="0" eaLnBrk="1" latinLnBrk="0" hangingPunct="1">
        <a:spcBef>
          <a:spcPct val="20000"/>
        </a:spcBef>
        <a:buFont typeface="Arial" pitchFamily="34" charset="0"/>
        <a:buChar char="–"/>
        <a:defRPr sz="11900" kern="1200">
          <a:solidFill>
            <a:schemeClr val="tx1"/>
          </a:solidFill>
          <a:latin typeface="+mn-lt"/>
          <a:ea typeface="+mn-ea"/>
          <a:cs typeface="+mn-cs"/>
        </a:defRPr>
      </a:lvl2pPr>
      <a:lvl3pPr marL="4885381" indent="-977076" algn="l" defTabSz="3908305" rtl="0" eaLnBrk="1" latinLnBrk="0" hangingPunct="1">
        <a:spcBef>
          <a:spcPct val="20000"/>
        </a:spcBef>
        <a:buFont typeface="Arial" pitchFamily="34" charset="0"/>
        <a:buChar char="•"/>
        <a:defRPr sz="10200" kern="1200">
          <a:solidFill>
            <a:schemeClr val="tx1"/>
          </a:solidFill>
          <a:latin typeface="+mn-lt"/>
          <a:ea typeface="+mn-ea"/>
          <a:cs typeface="+mn-cs"/>
        </a:defRPr>
      </a:lvl3pPr>
      <a:lvl4pPr marL="6839534" indent="-977076" algn="l" defTabSz="3908305" rtl="0" eaLnBrk="1" latinLnBrk="0" hangingPunct="1">
        <a:spcBef>
          <a:spcPct val="20000"/>
        </a:spcBef>
        <a:buFont typeface="Arial" pitchFamily="34" charset="0"/>
        <a:buChar char="–"/>
        <a:defRPr sz="8500" kern="1200">
          <a:solidFill>
            <a:schemeClr val="tx1"/>
          </a:solidFill>
          <a:latin typeface="+mn-lt"/>
          <a:ea typeface="+mn-ea"/>
          <a:cs typeface="+mn-cs"/>
        </a:defRPr>
      </a:lvl4pPr>
      <a:lvl5pPr marL="8793685" indent="-977076" algn="l" defTabSz="3908305" rtl="0" eaLnBrk="1" latinLnBrk="0" hangingPunct="1">
        <a:spcBef>
          <a:spcPct val="20000"/>
        </a:spcBef>
        <a:buFont typeface="Arial" pitchFamily="34" charset="0"/>
        <a:buChar char="»"/>
        <a:defRPr sz="8500" kern="1200">
          <a:solidFill>
            <a:schemeClr val="tx1"/>
          </a:solidFill>
          <a:latin typeface="+mn-lt"/>
          <a:ea typeface="+mn-ea"/>
          <a:cs typeface="+mn-cs"/>
        </a:defRPr>
      </a:lvl5pPr>
      <a:lvl6pPr marL="10747839" indent="-977076" algn="l" defTabSz="3908305" rtl="0" eaLnBrk="1" latinLnBrk="0" hangingPunct="1">
        <a:spcBef>
          <a:spcPct val="20000"/>
        </a:spcBef>
        <a:buFont typeface="Arial" pitchFamily="34" charset="0"/>
        <a:buChar char="•"/>
        <a:defRPr sz="8500" kern="1200">
          <a:solidFill>
            <a:schemeClr val="tx1"/>
          </a:solidFill>
          <a:latin typeface="+mn-lt"/>
          <a:ea typeface="+mn-ea"/>
          <a:cs typeface="+mn-cs"/>
        </a:defRPr>
      </a:lvl6pPr>
      <a:lvl7pPr marL="12701991" indent="-977076" algn="l" defTabSz="3908305" rtl="0" eaLnBrk="1" latinLnBrk="0" hangingPunct="1">
        <a:spcBef>
          <a:spcPct val="20000"/>
        </a:spcBef>
        <a:buFont typeface="Arial" pitchFamily="34" charset="0"/>
        <a:buChar char="•"/>
        <a:defRPr sz="8500" kern="1200">
          <a:solidFill>
            <a:schemeClr val="tx1"/>
          </a:solidFill>
          <a:latin typeface="+mn-lt"/>
          <a:ea typeface="+mn-ea"/>
          <a:cs typeface="+mn-cs"/>
        </a:defRPr>
      </a:lvl7pPr>
      <a:lvl8pPr marL="14656142" indent="-977076" algn="l" defTabSz="3908305" rtl="0" eaLnBrk="1" latinLnBrk="0" hangingPunct="1">
        <a:spcBef>
          <a:spcPct val="20000"/>
        </a:spcBef>
        <a:buFont typeface="Arial" pitchFamily="34" charset="0"/>
        <a:buChar char="•"/>
        <a:defRPr sz="8500" kern="1200">
          <a:solidFill>
            <a:schemeClr val="tx1"/>
          </a:solidFill>
          <a:latin typeface="+mn-lt"/>
          <a:ea typeface="+mn-ea"/>
          <a:cs typeface="+mn-cs"/>
        </a:defRPr>
      </a:lvl8pPr>
      <a:lvl9pPr marL="16610295" indent="-977076" algn="l" defTabSz="3908305" rtl="0" eaLnBrk="1" latinLnBrk="0" hangingPunct="1">
        <a:spcBef>
          <a:spcPct val="20000"/>
        </a:spcBef>
        <a:buFont typeface="Arial" pitchFamily="34" charset="0"/>
        <a:buChar char="•"/>
        <a:defRPr sz="8500" kern="1200">
          <a:solidFill>
            <a:schemeClr val="tx1"/>
          </a:solidFill>
          <a:latin typeface="+mn-lt"/>
          <a:ea typeface="+mn-ea"/>
          <a:cs typeface="+mn-cs"/>
        </a:defRPr>
      </a:lvl9pPr>
    </p:bodyStyle>
    <p:otherStyle>
      <a:defPPr>
        <a:defRPr lang="el-GR"/>
      </a:defPPr>
      <a:lvl1pPr marL="0" algn="l" defTabSz="3908305" rtl="0" eaLnBrk="1" latinLnBrk="0" hangingPunct="1">
        <a:defRPr sz="7700" kern="1200">
          <a:solidFill>
            <a:schemeClr val="tx1"/>
          </a:solidFill>
          <a:latin typeface="+mn-lt"/>
          <a:ea typeface="+mn-ea"/>
          <a:cs typeface="+mn-cs"/>
        </a:defRPr>
      </a:lvl1pPr>
      <a:lvl2pPr marL="1954153" algn="l" defTabSz="3908305" rtl="0" eaLnBrk="1" latinLnBrk="0" hangingPunct="1">
        <a:defRPr sz="7700" kern="1200">
          <a:solidFill>
            <a:schemeClr val="tx1"/>
          </a:solidFill>
          <a:latin typeface="+mn-lt"/>
          <a:ea typeface="+mn-ea"/>
          <a:cs typeface="+mn-cs"/>
        </a:defRPr>
      </a:lvl2pPr>
      <a:lvl3pPr marL="3908305" algn="l" defTabSz="3908305" rtl="0" eaLnBrk="1" latinLnBrk="0" hangingPunct="1">
        <a:defRPr sz="7700" kern="1200">
          <a:solidFill>
            <a:schemeClr val="tx1"/>
          </a:solidFill>
          <a:latin typeface="+mn-lt"/>
          <a:ea typeface="+mn-ea"/>
          <a:cs typeface="+mn-cs"/>
        </a:defRPr>
      </a:lvl3pPr>
      <a:lvl4pPr marL="5862458" algn="l" defTabSz="3908305" rtl="0" eaLnBrk="1" latinLnBrk="0" hangingPunct="1">
        <a:defRPr sz="7700" kern="1200">
          <a:solidFill>
            <a:schemeClr val="tx1"/>
          </a:solidFill>
          <a:latin typeface="+mn-lt"/>
          <a:ea typeface="+mn-ea"/>
          <a:cs typeface="+mn-cs"/>
        </a:defRPr>
      </a:lvl4pPr>
      <a:lvl5pPr marL="7816610" algn="l" defTabSz="3908305" rtl="0" eaLnBrk="1" latinLnBrk="0" hangingPunct="1">
        <a:defRPr sz="7700" kern="1200">
          <a:solidFill>
            <a:schemeClr val="tx1"/>
          </a:solidFill>
          <a:latin typeface="+mn-lt"/>
          <a:ea typeface="+mn-ea"/>
          <a:cs typeface="+mn-cs"/>
        </a:defRPr>
      </a:lvl5pPr>
      <a:lvl6pPr marL="9770761" algn="l" defTabSz="3908305" rtl="0" eaLnBrk="1" latinLnBrk="0" hangingPunct="1">
        <a:defRPr sz="7700" kern="1200">
          <a:solidFill>
            <a:schemeClr val="tx1"/>
          </a:solidFill>
          <a:latin typeface="+mn-lt"/>
          <a:ea typeface="+mn-ea"/>
          <a:cs typeface="+mn-cs"/>
        </a:defRPr>
      </a:lvl6pPr>
      <a:lvl7pPr marL="11724915" algn="l" defTabSz="3908305" rtl="0" eaLnBrk="1" latinLnBrk="0" hangingPunct="1">
        <a:defRPr sz="7700" kern="1200">
          <a:solidFill>
            <a:schemeClr val="tx1"/>
          </a:solidFill>
          <a:latin typeface="+mn-lt"/>
          <a:ea typeface="+mn-ea"/>
          <a:cs typeface="+mn-cs"/>
        </a:defRPr>
      </a:lvl7pPr>
      <a:lvl8pPr marL="13679066" algn="l" defTabSz="3908305" rtl="0" eaLnBrk="1" latinLnBrk="0" hangingPunct="1">
        <a:defRPr sz="7700" kern="1200">
          <a:solidFill>
            <a:schemeClr val="tx1"/>
          </a:solidFill>
          <a:latin typeface="+mn-lt"/>
          <a:ea typeface="+mn-ea"/>
          <a:cs typeface="+mn-cs"/>
        </a:defRPr>
      </a:lvl8pPr>
      <a:lvl9pPr marL="15633219" algn="l" defTabSz="3908305" rtl="0" eaLnBrk="1" latinLnBrk="0" hangingPunct="1">
        <a:defRPr sz="7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chart" Target="../charts/chart1.xml"/><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4.jpeg"/><Relationship Id="rId10" Type="http://schemas.openxmlformats.org/officeDocument/2006/relationships/chart" Target="../charts/chart4.xml"/><Relationship Id="rId4" Type="http://schemas.openxmlformats.org/officeDocument/2006/relationships/image" Target="../media/image3.png"/><Relationship Id="rId9" Type="http://schemas.openxmlformats.org/officeDocument/2006/relationships/chart" Target="../charts/chart3.xml"/><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C:\Users\maria\Desktop\GetAttachmentThumbna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58383" y="20891888"/>
            <a:ext cx="4045035" cy="2812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0" name="Picture 3" descr="C:\Users\maria\Desktop\φωτο ρατσισμός.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36851" y="24122956"/>
            <a:ext cx="7546469" cy="4624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3928" y="13308167"/>
            <a:ext cx="2612673" cy="34835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58984" y="13137829"/>
            <a:ext cx="2867414" cy="38232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5823" t="20457" r="35480" b="8190"/>
          <a:stretch/>
        </p:blipFill>
        <p:spPr bwMode="auto">
          <a:xfrm rot="1354230">
            <a:off x="12639501" y="6393024"/>
            <a:ext cx="2486566" cy="347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5337904" y="6120956"/>
            <a:ext cx="12673408" cy="6048672"/>
          </a:xfrm>
          <a:prstGeom prst="rect">
            <a:avLst/>
          </a:prstGeom>
          <a:solidFill>
            <a:srgbClr val="CCCC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800" b="1" dirty="0" smtClean="0">
                <a:solidFill>
                  <a:srgbClr val="7030A0"/>
                </a:solidFill>
                <a:latin typeface="Arial" panose="020B0604020202020204" pitchFamily="34" charset="0"/>
                <a:cs typeface="Arial" panose="020B0604020202020204" pitchFamily="34" charset="0"/>
              </a:rPr>
              <a:t>ΜΕΘΟΔΟΣ ΕΡΕΥΝΑΣ</a:t>
            </a:r>
          </a:p>
          <a:p>
            <a:pPr algn="just"/>
            <a:r>
              <a:rPr lang="el-GR" sz="2800" dirty="0" smtClean="0">
                <a:solidFill>
                  <a:srgbClr val="7030A0"/>
                </a:solidFill>
                <a:latin typeface="Arial" panose="020B0604020202020204" pitchFamily="34" charset="0"/>
                <a:cs typeface="Arial" panose="020B0604020202020204" pitchFamily="34" charset="0"/>
              </a:rPr>
              <a:t>Η  </a:t>
            </a:r>
            <a:r>
              <a:rPr lang="el-GR" sz="2800" dirty="0">
                <a:solidFill>
                  <a:srgbClr val="7030A0"/>
                </a:solidFill>
                <a:latin typeface="Arial" panose="020B0604020202020204" pitchFamily="34" charset="0"/>
                <a:cs typeface="Arial" panose="020B0604020202020204" pitchFamily="34" charset="0"/>
              </a:rPr>
              <a:t>συλλογή των  δεδομένων για την παρούσα εργασία έγινε  με τη βοήθεια ερωτηματολογίου σε ένα δείγμα (100) μαθητών  και μαθητριών της Α΄, Β΄ και Γ΄ Γυμνασίου, που αφορούσαν δύο άξονες της ποιοτικής εκπαίδευσης. Σε αυτούς περιλαμβάνονται  η διδασκαλία και το περιεχόμενο των σχολικών εγχειριδίων και το περιβάλλον.  Οι μαθητές, όσον αφορά το περιεχόμενο ρωτήθηκαν σε σχέση με τα σχολικά εγχειρίδια (έγκυρη επιστημονική γνώση, ενδιαφέρον,, παροχή ισότητας ευκαιριών, χρόνος διδασκαλίας), τον τρόπο διδασκαλίας (χρήση ηλεκτρονικού υπολογιστή και βιντεοπροβολέα) και τις αίθουσες διδασκαλίας. Όσον αφορά τον άξονα περιβάλλον διερευνήθηκε η στάση τους σε σχέση με την υλικοτεχνική υποδοχή του σχολείου, την ασφάλεια (σεισμός ή φαινόμενα βίας), τις διακρίσεις μεταξύ των φύλων και τις ευκαιρίες συμμετοχής σε δράσεις του σχολείου. </a:t>
            </a:r>
            <a:endParaRPr lang="en-GB" sz="2800" dirty="0">
              <a:solidFill>
                <a:srgbClr val="7030A0"/>
              </a:solidFill>
              <a:latin typeface="Arial" panose="020B0604020202020204" pitchFamily="34" charset="0"/>
              <a:cs typeface="Arial" panose="020B0604020202020204" pitchFamily="34" charset="0"/>
            </a:endParaRPr>
          </a:p>
          <a:p>
            <a:pPr algn="just"/>
            <a:endParaRPr lang="en-GB" sz="2800" dirty="0">
              <a:solidFill>
                <a:srgbClr val="7030A0"/>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6368" t="21746" r="65227" b="7942"/>
          <a:stretch/>
        </p:blipFill>
        <p:spPr bwMode="auto">
          <a:xfrm rot="20179027">
            <a:off x="11848098" y="7478040"/>
            <a:ext cx="2589014" cy="3603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531" y="-2664021"/>
            <a:ext cx="28803600" cy="7346310"/>
          </a:xfrm>
          <a:effectLst/>
        </p:spPr>
        <p:txBody>
          <a:bodyPr>
            <a:normAutofit fontScale="90000"/>
            <a:scene3d>
              <a:camera prst="orthographicFront"/>
              <a:lightRig rig="threePt" dir="t"/>
            </a:scene3d>
            <a:sp3d extrusionH="57150">
              <a:bevelT w="38100" h="38100" prst="angle"/>
            </a:sp3d>
          </a:bodyPr>
          <a:lstStyle/>
          <a:p>
            <a:r>
              <a:rPr lang="el-GR" sz="3700" b="1" dirty="0">
                <a:solidFill>
                  <a:schemeClr val="accent1">
                    <a:lumMod val="75000"/>
                  </a:schemeClr>
                </a:solidFill>
                <a:latin typeface="Arial" panose="020B0604020202020204" pitchFamily="34" charset="0"/>
                <a:cs typeface="Arial" panose="020B0604020202020204" pitchFamily="34" charset="0"/>
              </a:rPr>
              <a:t/>
            </a:r>
            <a:br>
              <a:rPr lang="el-GR" sz="3700" b="1" dirty="0">
                <a:solidFill>
                  <a:schemeClr val="accent1">
                    <a:lumMod val="75000"/>
                  </a:schemeClr>
                </a:solidFill>
                <a:latin typeface="Arial" panose="020B0604020202020204" pitchFamily="34" charset="0"/>
                <a:cs typeface="Arial" panose="020B0604020202020204" pitchFamily="34" charset="0"/>
              </a:rPr>
            </a:br>
            <a:r>
              <a:rPr lang="el-GR" sz="3700" b="1" dirty="0">
                <a:solidFill>
                  <a:schemeClr val="accent1">
                    <a:lumMod val="75000"/>
                  </a:schemeClr>
                </a:solidFill>
                <a:latin typeface="Arial" panose="020B0604020202020204" pitchFamily="34" charset="0"/>
                <a:cs typeface="Arial" panose="020B0604020202020204" pitchFamily="34" charset="0"/>
              </a:rPr>
              <a:t/>
            </a:r>
            <a:br>
              <a:rPr lang="el-GR" sz="3700" b="1" dirty="0">
                <a:solidFill>
                  <a:schemeClr val="accent1">
                    <a:lumMod val="75000"/>
                  </a:schemeClr>
                </a:solidFill>
                <a:latin typeface="Arial" panose="020B0604020202020204" pitchFamily="34" charset="0"/>
                <a:cs typeface="Arial" panose="020B0604020202020204" pitchFamily="34" charset="0"/>
              </a:rPr>
            </a:br>
            <a:r>
              <a:rPr lang="el-GR" sz="22500" dirty="0">
                <a:solidFill>
                  <a:schemeClr val="accent1">
                    <a:lumMod val="75000"/>
                  </a:schemeClr>
                </a:solidFill>
                <a:latin typeface="Arial" panose="020B0604020202020204" pitchFamily="34" charset="0"/>
                <a:cs typeface="Arial" panose="020B0604020202020204" pitchFamily="34" charset="0"/>
              </a:rPr>
              <a:t/>
            </a:r>
            <a:br>
              <a:rPr lang="el-GR" sz="22500" dirty="0">
                <a:solidFill>
                  <a:schemeClr val="accent1">
                    <a:lumMod val="75000"/>
                  </a:schemeClr>
                </a:solidFill>
                <a:latin typeface="Arial" panose="020B0604020202020204" pitchFamily="34" charset="0"/>
                <a:cs typeface="Arial" panose="020B0604020202020204" pitchFamily="34" charset="0"/>
              </a:rPr>
            </a:br>
            <a:r>
              <a:rPr lang="el-GR" sz="4000" b="1" u="sng" dirty="0">
                <a:solidFill>
                  <a:schemeClr val="accent1">
                    <a:lumMod val="75000"/>
                  </a:schemeClr>
                </a:solidFill>
                <a:effectLst>
                  <a:glow rad="101600">
                    <a:schemeClr val="accent3">
                      <a:satMod val="175000"/>
                      <a:alpha val="40000"/>
                    </a:schemeClr>
                  </a:glow>
                </a:effectLst>
                <a:latin typeface="Arial" panose="020B0604020202020204" pitchFamily="34" charset="0"/>
                <a:cs typeface="Arial" panose="020B0604020202020204" pitchFamily="34" charset="0"/>
              </a:rPr>
              <a:t/>
            </a:r>
            <a:br>
              <a:rPr lang="el-GR" sz="4000" b="1" u="sng" dirty="0">
                <a:solidFill>
                  <a:schemeClr val="accent1">
                    <a:lumMod val="75000"/>
                  </a:schemeClr>
                </a:solidFill>
                <a:effectLst>
                  <a:glow rad="101600">
                    <a:schemeClr val="accent3">
                      <a:satMod val="175000"/>
                      <a:alpha val="40000"/>
                    </a:schemeClr>
                  </a:glow>
                </a:effectLst>
                <a:latin typeface="Arial" panose="020B0604020202020204" pitchFamily="34" charset="0"/>
                <a:cs typeface="Arial" panose="020B0604020202020204" pitchFamily="34" charset="0"/>
              </a:rPr>
            </a:br>
            <a:r>
              <a:rPr lang="el-GR" sz="12200" b="1" spc="50" dirty="0" smtClean="0">
                <a:ln w="13500">
                  <a:solidFill>
                    <a:schemeClr val="accent1">
                      <a:shade val="2500"/>
                      <a:alpha val="6500"/>
                    </a:schemeClr>
                  </a:solidFill>
                  <a:prstDash val="solid"/>
                </a:ln>
                <a:solidFill>
                  <a:schemeClr val="accent1">
                    <a:tint val="3000"/>
                    <a:alpha val="95000"/>
                  </a:schemeClr>
                </a:solidFill>
                <a:effectLst>
                  <a:glow rad="101600">
                    <a:schemeClr val="accent4">
                      <a:satMod val="175000"/>
                      <a:alpha val="40000"/>
                    </a:schemeClr>
                  </a:glow>
                  <a:outerShdw blurRad="50800" dist="38100" dir="10800000" algn="r" rotWithShape="0">
                    <a:prstClr val="black">
                      <a:alpha val="40000"/>
                    </a:prstClr>
                  </a:outerShdw>
                  <a:reflection blurRad="6350" stA="55000" endA="300" endPos="45500" dir="5400000" sy="-100000" algn="bl" rotWithShape="0"/>
                </a:effectLst>
                <a:latin typeface="Arial" panose="020B0604020202020204" pitchFamily="34" charset="0"/>
                <a:cs typeface="Arial" panose="020B0604020202020204" pitchFamily="34" charset="0"/>
              </a:rPr>
              <a:t>ΠΟΙΟΤΙΚΗ  ΕΚΠΑΙΔΕΥΣΗ</a:t>
            </a:r>
            <a:r>
              <a:rPr lang="en-GB" sz="4600" dirty="0">
                <a:solidFill>
                  <a:schemeClr val="accent6">
                    <a:lumMod val="50000"/>
                  </a:schemeClr>
                </a:solidFill>
                <a:latin typeface="Arial" panose="020B0604020202020204" pitchFamily="34" charset="0"/>
                <a:cs typeface="Arial" panose="020B0604020202020204" pitchFamily="34" charset="0"/>
              </a:rPr>
              <a:t/>
            </a:r>
            <a:br>
              <a:rPr lang="en-GB" sz="4600" dirty="0">
                <a:solidFill>
                  <a:schemeClr val="accent6">
                    <a:lumMod val="50000"/>
                  </a:schemeClr>
                </a:solidFill>
                <a:latin typeface="Arial" panose="020B0604020202020204" pitchFamily="34" charset="0"/>
                <a:cs typeface="Arial" panose="020B0604020202020204" pitchFamily="34" charset="0"/>
              </a:rPr>
            </a:br>
            <a:r>
              <a:rPr lang="el-GR" sz="4000" b="1" u="sng" dirty="0">
                <a:solidFill>
                  <a:srgbClr val="EFF896"/>
                </a:solidFill>
                <a:latin typeface="Arial" panose="020B0604020202020204" pitchFamily="34" charset="0"/>
                <a:cs typeface="Arial" panose="020B0604020202020204" pitchFamily="34" charset="0"/>
              </a:rPr>
              <a:t/>
            </a:r>
            <a:br>
              <a:rPr lang="el-GR" sz="4000" b="1" u="sng" dirty="0">
                <a:solidFill>
                  <a:srgbClr val="EFF896"/>
                </a:solidFill>
                <a:latin typeface="Arial" panose="020B0604020202020204" pitchFamily="34" charset="0"/>
                <a:cs typeface="Arial" panose="020B0604020202020204" pitchFamily="34" charset="0"/>
              </a:rPr>
            </a:br>
            <a:endParaRPr lang="el-GR" sz="22500" dirty="0">
              <a:solidFill>
                <a:srgbClr val="EFF896"/>
              </a:solidFill>
              <a:latin typeface="Arial" panose="020B0604020202020204" pitchFamily="34" charset="0"/>
              <a:cs typeface="Arial" panose="020B0604020202020204" pitchFamily="34" charset="0"/>
            </a:endParaRPr>
          </a:p>
        </p:txBody>
      </p:sp>
      <p:sp>
        <p:nvSpPr>
          <p:cNvPr id="9" name="Rectangle 8"/>
          <p:cNvSpPr/>
          <p:nvPr/>
        </p:nvSpPr>
        <p:spPr>
          <a:xfrm>
            <a:off x="576264" y="2664571"/>
            <a:ext cx="27435048" cy="3282517"/>
          </a:xfrm>
          <a:prstGeom prst="rect">
            <a:avLst/>
          </a:prstGeom>
          <a:solidFill>
            <a:srgbClr val="CCEC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l-GR" sz="2800" b="1" dirty="0" smtClean="0">
              <a:solidFill>
                <a:srgbClr val="7030A0"/>
              </a:solidFill>
              <a:latin typeface="Arial" panose="020B0604020202020204" pitchFamily="34" charset="0"/>
              <a:cs typeface="Arial" panose="020B0604020202020204" pitchFamily="34" charset="0"/>
            </a:endParaRPr>
          </a:p>
          <a:p>
            <a:pPr algn="just"/>
            <a:r>
              <a:rPr lang="el-GR" sz="2800" b="1" dirty="0" smtClean="0">
                <a:solidFill>
                  <a:srgbClr val="7030A0"/>
                </a:solidFill>
                <a:latin typeface="Arial" panose="020B0604020202020204" pitchFamily="34" charset="0"/>
                <a:cs typeface="Arial" panose="020B0604020202020204" pitchFamily="34" charset="0"/>
              </a:rPr>
              <a:t>ΠΕΡΙΛΗΨΗ</a:t>
            </a:r>
          </a:p>
          <a:p>
            <a:pPr algn="just"/>
            <a:r>
              <a:rPr lang="el-GR" sz="2800" dirty="0" smtClean="0">
                <a:solidFill>
                  <a:srgbClr val="7030A0"/>
                </a:solidFill>
                <a:latin typeface="Arial" panose="020B0604020202020204" pitchFamily="34" charset="0"/>
                <a:cs typeface="Arial" panose="020B0604020202020204" pitchFamily="34" charset="0"/>
              </a:rPr>
              <a:t>Η </a:t>
            </a:r>
            <a:r>
              <a:rPr lang="el-GR" sz="2800" dirty="0">
                <a:solidFill>
                  <a:srgbClr val="7030A0"/>
                </a:solidFill>
                <a:latin typeface="Arial" panose="020B0604020202020204" pitchFamily="34" charset="0"/>
                <a:cs typeface="Arial" panose="020B0604020202020204" pitchFamily="34" charset="0"/>
              </a:rPr>
              <a:t>παρούσα εργασία πραγματοποιήθηκε στα πλαίσια του προγράμματος «Νέοι Δημοσιογράφοι για το περιβάλλον» με θέμα την «Ποιοτική Εκπαίδευση». Η ποιοτική εκπαίδευση αποτελεί τη βάση για τη βελτίωση της ανθρώπινης  ζωής και της βιώσιμης ανάπτυξης. </a:t>
            </a:r>
            <a:r>
              <a:rPr lang="el-GR" sz="2800" dirty="0" smtClean="0">
                <a:solidFill>
                  <a:srgbClr val="7030A0"/>
                </a:solidFill>
                <a:latin typeface="Arial" panose="020B0604020202020204" pitchFamily="34" charset="0"/>
                <a:cs typeface="Arial" panose="020B0604020202020204" pitchFamily="34" charset="0"/>
              </a:rPr>
              <a:t>Σκοπός της </a:t>
            </a:r>
            <a:r>
              <a:rPr lang="el-GR" sz="2800" dirty="0">
                <a:solidFill>
                  <a:srgbClr val="7030A0"/>
                </a:solidFill>
                <a:latin typeface="Arial" panose="020B0604020202020204" pitchFamily="34" charset="0"/>
                <a:cs typeface="Arial" panose="020B0604020202020204" pitchFamily="34" charset="0"/>
              </a:rPr>
              <a:t>εργασίας είναι η διερεύνηση του βαθμού στον οποίο το  Γυμνάσιο μας ανταποκρίνεται </a:t>
            </a:r>
            <a:r>
              <a:rPr lang="el-GR" sz="2800" dirty="0" smtClean="0">
                <a:solidFill>
                  <a:srgbClr val="7030A0"/>
                </a:solidFill>
                <a:latin typeface="Arial" panose="020B0604020202020204" pitchFamily="34" charset="0"/>
                <a:cs typeface="Arial" panose="020B0604020202020204" pitchFamily="34" charset="0"/>
              </a:rPr>
              <a:t>σε  στόχους της </a:t>
            </a:r>
            <a:r>
              <a:rPr lang="el-GR" sz="2800" dirty="0">
                <a:solidFill>
                  <a:srgbClr val="7030A0"/>
                </a:solidFill>
                <a:latin typeface="Arial" panose="020B0604020202020204" pitchFamily="34" charset="0"/>
                <a:cs typeface="Arial" panose="020B0604020202020204" pitchFamily="34" charset="0"/>
              </a:rPr>
              <a:t>ποιοτικής εκπαίδευσης</a:t>
            </a:r>
            <a:r>
              <a:rPr lang="el-GR" sz="2800" dirty="0" smtClean="0">
                <a:solidFill>
                  <a:srgbClr val="7030A0"/>
                </a:solidFill>
                <a:latin typeface="Arial" panose="020B0604020202020204" pitchFamily="34" charset="0"/>
                <a:cs typeface="Arial" panose="020B0604020202020204" pitchFamily="34" charset="0"/>
              </a:rPr>
              <a:t>. </a:t>
            </a:r>
            <a:r>
              <a:rPr lang="el-GR" sz="2800" dirty="0">
                <a:solidFill>
                  <a:srgbClr val="7030A0"/>
                </a:solidFill>
                <a:latin typeface="Arial" panose="020B0604020202020204" pitchFamily="34" charset="0"/>
                <a:cs typeface="Arial" panose="020B0604020202020204" pitchFamily="34" charset="0"/>
              </a:rPr>
              <a:t>Η μελέτη κινήθηκε σε δύο κύριους άξονες που σχετίζονται με τη διδασκαλία και το περιεχόμενο των σχολικών εγχειριδίων  και το περιβάλλον. </a:t>
            </a:r>
            <a:r>
              <a:rPr lang="el-GR" sz="2800" dirty="0" smtClean="0">
                <a:solidFill>
                  <a:srgbClr val="7030A0"/>
                </a:solidFill>
                <a:latin typeface="Arial" panose="020B0604020202020204" pitchFamily="34" charset="0"/>
                <a:cs typeface="Arial" panose="020B0604020202020204" pitchFamily="34" charset="0"/>
              </a:rPr>
              <a:t> Από τα αποτελέσματα της παρούσας έρευνας είναι φανερό ότι οι μαθητές του Γυμνασίου μας θεωρούν ότι παρά το γεγονός ότι το σχολείο μας υστερεί στην υλικοτεχνική υποδομή, είναι ένα σχολείο στο οποίο δίνονται  ευκαιρίες συμμετοχής στους μαθητές σε δράσεις  για την ανάπτυξη δεξιοτήτων, με τους καθηγητές να βρίσκονται δίπλα στους μαθητές παρέχοντας τους ασφάλεια, γνώση και καλλιέργεια της ισότητας μεταξύ τους. </a:t>
            </a:r>
            <a:endParaRPr lang="el-GR" sz="2800" dirty="0">
              <a:solidFill>
                <a:srgbClr val="7030A0"/>
              </a:solidFill>
              <a:latin typeface="Arial" panose="020B0604020202020204" pitchFamily="34" charset="0"/>
              <a:cs typeface="Arial" panose="020B0604020202020204" pitchFamily="34" charset="0"/>
            </a:endParaRPr>
          </a:p>
          <a:p>
            <a:pPr algn="just"/>
            <a:endParaRPr lang="en-GB" sz="2800" dirty="0">
              <a:solidFill>
                <a:srgbClr val="7030A0"/>
              </a:solidFill>
              <a:latin typeface="Arial" panose="020B0604020202020204" pitchFamily="34" charset="0"/>
              <a:cs typeface="Arial" panose="020B0604020202020204" pitchFamily="34" charset="0"/>
            </a:endParaRPr>
          </a:p>
        </p:txBody>
      </p:sp>
      <p:sp>
        <p:nvSpPr>
          <p:cNvPr id="15" name="Rectangle 14"/>
          <p:cNvSpPr/>
          <p:nvPr/>
        </p:nvSpPr>
        <p:spPr>
          <a:xfrm>
            <a:off x="577921" y="37660459"/>
            <a:ext cx="1289102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800" dirty="0" smtClean="0">
                <a:solidFill>
                  <a:srgbClr val="7030A0"/>
                </a:solidFill>
                <a:latin typeface="Arial" panose="020B0604020202020204" pitchFamily="34" charset="0"/>
                <a:cs typeface="Arial" panose="020B0604020202020204" pitchFamily="34" charset="0"/>
              </a:rPr>
              <a:t>ΒΙΒΛΙΟΓΡΑΦΙΑ</a:t>
            </a:r>
          </a:p>
          <a:p>
            <a:pPr algn="just"/>
            <a:r>
              <a:rPr lang="el-GR" sz="2800" dirty="0" smtClean="0">
                <a:solidFill>
                  <a:srgbClr val="7030A0"/>
                </a:solidFill>
                <a:latin typeface="Arial" panose="020B0604020202020204" pitchFamily="34" charset="0"/>
                <a:cs typeface="Arial" panose="020B0604020202020204" pitchFamily="34" charset="0"/>
              </a:rPr>
              <a:t>[1] </a:t>
            </a:r>
            <a:r>
              <a:rPr lang="en-GB" sz="2800" dirty="0">
                <a:solidFill>
                  <a:srgbClr val="7030A0"/>
                </a:solidFill>
              </a:rPr>
              <a:t>http</a:t>
            </a:r>
            <a:r>
              <a:rPr lang="el-GR" sz="2800" dirty="0">
                <a:solidFill>
                  <a:srgbClr val="7030A0"/>
                </a:solidFill>
              </a:rPr>
              <a:t>://</a:t>
            </a:r>
            <a:r>
              <a:rPr lang="en-GB" sz="2800" dirty="0">
                <a:solidFill>
                  <a:srgbClr val="7030A0"/>
                </a:solidFill>
              </a:rPr>
              <a:t>www</a:t>
            </a:r>
            <a:r>
              <a:rPr lang="el-GR" sz="2800" dirty="0">
                <a:solidFill>
                  <a:srgbClr val="7030A0"/>
                </a:solidFill>
              </a:rPr>
              <a:t>.</a:t>
            </a:r>
            <a:r>
              <a:rPr lang="en-GB" sz="2800" dirty="0" err="1">
                <a:solidFill>
                  <a:srgbClr val="7030A0"/>
                </a:solidFill>
              </a:rPr>
              <a:t>csrhellas</a:t>
            </a:r>
            <a:r>
              <a:rPr lang="el-GR" sz="2800" dirty="0">
                <a:solidFill>
                  <a:srgbClr val="7030A0"/>
                </a:solidFill>
              </a:rPr>
              <a:t>.</a:t>
            </a:r>
            <a:r>
              <a:rPr lang="en-GB" sz="2800" dirty="0">
                <a:solidFill>
                  <a:srgbClr val="7030A0"/>
                </a:solidFill>
              </a:rPr>
              <a:t>net</a:t>
            </a:r>
            <a:r>
              <a:rPr lang="el-GR" sz="2800" dirty="0">
                <a:solidFill>
                  <a:srgbClr val="7030A0"/>
                </a:solidFill>
              </a:rPr>
              <a:t>/</a:t>
            </a:r>
            <a:r>
              <a:rPr lang="en-GB" sz="2800" dirty="0">
                <a:solidFill>
                  <a:srgbClr val="7030A0"/>
                </a:solidFill>
              </a:rPr>
              <a:t>network</a:t>
            </a:r>
            <a:r>
              <a:rPr lang="el-GR" sz="2800" dirty="0">
                <a:solidFill>
                  <a:srgbClr val="7030A0"/>
                </a:solidFill>
              </a:rPr>
              <a:t>/</a:t>
            </a:r>
            <a:r>
              <a:rPr lang="en-GB" sz="2800" dirty="0" err="1">
                <a:solidFill>
                  <a:srgbClr val="7030A0"/>
                </a:solidFill>
              </a:rPr>
              <a:t>sdgs</a:t>
            </a:r>
            <a:r>
              <a:rPr lang="el-GR" sz="2800" dirty="0">
                <a:solidFill>
                  <a:srgbClr val="7030A0"/>
                </a:solidFill>
              </a:rPr>
              <a:t>/4-</a:t>
            </a:r>
            <a:r>
              <a:rPr lang="en-GB" sz="2800" dirty="0" err="1">
                <a:solidFill>
                  <a:srgbClr val="7030A0"/>
                </a:solidFill>
              </a:rPr>
              <a:t>poiotita</a:t>
            </a:r>
            <a:r>
              <a:rPr lang="el-GR" sz="2800" dirty="0">
                <a:solidFill>
                  <a:srgbClr val="7030A0"/>
                </a:solidFill>
              </a:rPr>
              <a:t>_</a:t>
            </a:r>
            <a:r>
              <a:rPr lang="en-GB" sz="2800" dirty="0" err="1">
                <a:solidFill>
                  <a:srgbClr val="7030A0"/>
                </a:solidFill>
              </a:rPr>
              <a:t>stin</a:t>
            </a:r>
            <a:r>
              <a:rPr lang="el-GR" sz="2800" dirty="0">
                <a:solidFill>
                  <a:srgbClr val="7030A0"/>
                </a:solidFill>
              </a:rPr>
              <a:t>_</a:t>
            </a:r>
            <a:r>
              <a:rPr lang="en-GB" sz="2800" dirty="0" err="1">
                <a:solidFill>
                  <a:srgbClr val="7030A0"/>
                </a:solidFill>
              </a:rPr>
              <a:t>ekpaidefsi</a:t>
            </a:r>
            <a:r>
              <a:rPr lang="el-GR" sz="2800" dirty="0"/>
              <a:t>/</a:t>
            </a:r>
            <a:endParaRPr lang="en-GB" sz="2800" dirty="0">
              <a:latin typeface="Arial" panose="020B0604020202020204" pitchFamily="34" charset="0"/>
              <a:cs typeface="Arial" panose="020B0604020202020204" pitchFamily="34" charset="0"/>
            </a:endParaRPr>
          </a:p>
        </p:txBody>
      </p:sp>
      <p:sp>
        <p:nvSpPr>
          <p:cNvPr id="18" name="Rectangle 17"/>
          <p:cNvSpPr/>
          <p:nvPr/>
        </p:nvSpPr>
        <p:spPr>
          <a:xfrm>
            <a:off x="576264" y="6048948"/>
            <a:ext cx="11089232" cy="4896544"/>
          </a:xfrm>
          <a:prstGeom prst="rect">
            <a:avLst/>
          </a:prstGeom>
          <a:solidFill>
            <a:srgbClr val="CCCC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800" b="1" dirty="0" smtClean="0">
                <a:solidFill>
                  <a:srgbClr val="7030A0"/>
                </a:solidFill>
                <a:latin typeface="Arial" panose="020B0604020202020204" pitchFamily="34" charset="0"/>
                <a:cs typeface="Arial" panose="020B0604020202020204" pitchFamily="34" charset="0"/>
              </a:rPr>
              <a:t>ΕΙΣΑΓΩΓΗ</a:t>
            </a:r>
            <a:endParaRPr lang="en-GB" sz="2800" dirty="0">
              <a:solidFill>
                <a:srgbClr val="7030A0"/>
              </a:solidFill>
              <a:latin typeface="Arial" panose="020B0604020202020204" pitchFamily="34" charset="0"/>
              <a:cs typeface="Arial" panose="020B0604020202020204" pitchFamily="34" charset="0"/>
            </a:endParaRPr>
          </a:p>
          <a:p>
            <a:pPr algn="just"/>
            <a:r>
              <a:rPr lang="el-GR" sz="2800" dirty="0">
                <a:solidFill>
                  <a:srgbClr val="7030A0"/>
                </a:solidFill>
                <a:latin typeface="Arial" panose="020B0604020202020204" pitchFamily="34" charset="0"/>
                <a:cs typeface="Arial" panose="020B0604020202020204" pitchFamily="34" charset="0"/>
              </a:rPr>
              <a:t>Η απόκτηση της ποιοτικής εκπαίδευσης είναι η βάση για τη βελτίωση της ανθρώπινης ζωής και της βιώσιμης ανάπτυξης. Ανάμεσα στους στόχους  που επιδιώκει είναι: η διασφάλιση ότι όλα τα αγόρια και κορίτσια θα ολοκληρώνουν  μία </a:t>
            </a:r>
            <a:r>
              <a:rPr lang="el-GR" sz="2800" dirty="0" smtClean="0">
                <a:solidFill>
                  <a:srgbClr val="7030A0"/>
                </a:solidFill>
                <a:latin typeface="Arial" panose="020B0604020202020204" pitchFamily="34" charset="0"/>
                <a:cs typeface="Arial" panose="020B0604020202020204" pitchFamily="34" charset="0"/>
              </a:rPr>
              <a:t>ελεύθερη, </a:t>
            </a:r>
            <a:r>
              <a:rPr lang="el-GR" sz="2800" dirty="0">
                <a:solidFill>
                  <a:srgbClr val="7030A0"/>
                </a:solidFill>
                <a:latin typeface="Arial" panose="020B0604020202020204" pitchFamily="34" charset="0"/>
                <a:cs typeface="Arial" panose="020B0604020202020204" pitchFamily="34" charset="0"/>
              </a:rPr>
              <a:t>ισότιμη και ποιοτική εκπαίδευση, την καλλιέργεια δεξιοτήτων, την εξάλειψη των φυλετικών διακρίσεων, την αναβάθμιση των εκπαιδευτικών εγκαταστάσεων ώστε να ανταποκρίνονται στις εκπαιδευτικές  ανάγκες και ανάγκες των παιδιών (μαθητές με αναπηρίες) και η αύξηση της προσφοράς καταρτισμένων εκπαιδευτικών [1]. </a:t>
            </a:r>
            <a:endParaRPr lang="en-GB" sz="2800" dirty="0">
              <a:solidFill>
                <a:srgbClr val="7030A0"/>
              </a:solidFill>
              <a:latin typeface="Arial" panose="020B0604020202020204" pitchFamily="34" charset="0"/>
              <a:cs typeface="Arial" panose="020B0604020202020204" pitchFamily="34" charset="0"/>
            </a:endParaRPr>
          </a:p>
          <a:p>
            <a:pPr algn="just"/>
            <a:endParaRPr lang="en-GB" sz="2800" dirty="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a:off x="576264" y="11305532"/>
            <a:ext cx="14185575" cy="17758708"/>
          </a:xfrm>
          <a:prstGeom prst="rect">
            <a:avLst/>
          </a:prstGeom>
          <a:solidFill>
            <a:srgbClr val="CCECFF">
              <a:alpha val="55000"/>
            </a:srgbClr>
          </a:solidFill>
          <a:ln>
            <a:noFill/>
          </a:ln>
        </p:spPr>
        <p:txBody>
          <a:bodyPr wrap="square" rtlCol="0">
            <a:spAutoFit/>
          </a:bodyPr>
          <a:lstStyle/>
          <a:p>
            <a:r>
              <a:rPr lang="el-GR" sz="2800" b="1" dirty="0" smtClean="0">
                <a:solidFill>
                  <a:srgbClr val="7030A0"/>
                </a:solidFill>
                <a:latin typeface="Arial" panose="020B0604020202020204" pitchFamily="34" charset="0"/>
                <a:cs typeface="Arial" panose="020B0604020202020204" pitchFamily="34" charset="0"/>
              </a:rPr>
              <a:t>ΑΠΟΤΕΛΕΣΜΑΤΑ</a:t>
            </a:r>
          </a:p>
          <a:p>
            <a:r>
              <a:rPr lang="el-GR" sz="2800" dirty="0" smtClean="0">
                <a:solidFill>
                  <a:srgbClr val="7030A0"/>
                </a:solidFill>
                <a:latin typeface="Arial" panose="020B0604020202020204" pitchFamily="34" charset="0"/>
                <a:cs typeface="Arial" panose="020B0604020202020204" pitchFamily="34" charset="0"/>
              </a:rPr>
              <a:t>Τα παρακάτω ιστογράμματα παρουσιάζουν τα αποτελέσματα της εργασίας (Εικόνα 1-4)</a:t>
            </a: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smtClean="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grpSp>
        <p:nvGrpSpPr>
          <p:cNvPr id="8" name="Group 7"/>
          <p:cNvGrpSpPr/>
          <p:nvPr/>
        </p:nvGrpSpPr>
        <p:grpSpPr>
          <a:xfrm>
            <a:off x="648272" y="12529668"/>
            <a:ext cx="14329591" cy="3969732"/>
            <a:chOff x="1008312" y="13897819"/>
            <a:chExt cx="14329591" cy="3969732"/>
          </a:xfrm>
        </p:grpSpPr>
        <p:graphicFrame>
          <p:nvGraphicFramePr>
            <p:cNvPr id="25" name="Chart 24"/>
            <p:cNvGraphicFramePr>
              <a:graphicFrameLocks/>
            </p:cNvGraphicFramePr>
            <p:nvPr>
              <p:extLst>
                <p:ext uri="{D42A27DB-BD31-4B8C-83A1-F6EECF244321}">
                  <p14:modId xmlns:p14="http://schemas.microsoft.com/office/powerpoint/2010/main" val="4178073970"/>
                </p:ext>
              </p:extLst>
            </p:nvPr>
          </p:nvGraphicFramePr>
          <p:xfrm>
            <a:off x="1008312" y="13897819"/>
            <a:ext cx="6192974" cy="3600400"/>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p:cNvSpPr txBox="1"/>
            <p:nvPr/>
          </p:nvSpPr>
          <p:spPr>
            <a:xfrm>
              <a:off x="2304456" y="17498219"/>
              <a:ext cx="3412473" cy="369332"/>
            </a:xfrm>
            <a:prstGeom prst="rect">
              <a:avLst/>
            </a:prstGeom>
            <a:noFill/>
          </p:spPr>
          <p:txBody>
            <a:bodyPr wrap="none" rtlCol="0">
              <a:spAutoFit/>
            </a:bodyPr>
            <a:lstStyle/>
            <a:p>
              <a:r>
                <a:rPr lang="el-GR" sz="1800" b="1" i="1" dirty="0" smtClean="0">
                  <a:solidFill>
                    <a:srgbClr val="7030A0"/>
                  </a:solidFill>
                  <a:latin typeface="Arial" panose="020B0604020202020204" pitchFamily="34" charset="0"/>
                  <a:cs typeface="Arial" panose="020B0604020202020204" pitchFamily="34" charset="0"/>
                </a:rPr>
                <a:t>Εικόνα 1</a:t>
              </a:r>
              <a:r>
                <a:rPr lang="el-GR" sz="1800" dirty="0" smtClean="0">
                  <a:solidFill>
                    <a:srgbClr val="7030A0"/>
                  </a:solidFill>
                  <a:latin typeface="Arial" panose="020B0604020202020204" pitchFamily="34" charset="0"/>
                  <a:cs typeface="Arial" panose="020B0604020202020204" pitchFamily="34" charset="0"/>
                </a:rPr>
                <a:t>: Παιδαγωγικό πλαίσιο</a:t>
              </a:r>
              <a:endParaRPr lang="en-GB" sz="1800" dirty="0">
                <a:solidFill>
                  <a:srgbClr val="7030A0"/>
                </a:solidFill>
                <a:latin typeface="Arial" panose="020B0604020202020204" pitchFamily="34" charset="0"/>
                <a:cs typeface="Arial" panose="020B0604020202020204" pitchFamily="34" charset="0"/>
              </a:endParaRPr>
            </a:p>
          </p:txBody>
        </p:sp>
        <p:sp>
          <p:nvSpPr>
            <p:cNvPr id="26" name="TextBox 25"/>
            <p:cNvSpPr txBox="1"/>
            <p:nvPr/>
          </p:nvSpPr>
          <p:spPr>
            <a:xfrm>
              <a:off x="7128992" y="14459362"/>
              <a:ext cx="8208911" cy="2246769"/>
            </a:xfrm>
            <a:prstGeom prst="rect">
              <a:avLst/>
            </a:prstGeom>
            <a:noFill/>
          </p:spPr>
          <p:txBody>
            <a:bodyPr wrap="square" rtlCol="0">
              <a:spAutoFit/>
            </a:bodyPr>
            <a:lstStyle/>
            <a:p>
              <a:r>
                <a:rPr lang="el-GR" sz="2000" b="1" dirty="0" smtClean="0">
                  <a:solidFill>
                    <a:srgbClr val="7030A0"/>
                  </a:solidFill>
                  <a:latin typeface="Arial" panose="020B0604020202020204" pitchFamily="34" charset="0"/>
                  <a:cs typeface="Arial" panose="020B0604020202020204" pitchFamily="34" charset="0"/>
                </a:rPr>
                <a:t>ΥΠΟΜΝΗΜΑ</a:t>
              </a:r>
              <a:r>
                <a:rPr lang="el-GR" sz="2000" dirty="0" smtClean="0">
                  <a:solidFill>
                    <a:srgbClr val="7030A0"/>
                  </a:solidFill>
                  <a:latin typeface="Arial" panose="020B0604020202020204" pitchFamily="34" charset="0"/>
                  <a:cs typeface="Arial" panose="020B0604020202020204" pitchFamily="34" charset="0"/>
                </a:rPr>
                <a:t> </a:t>
              </a:r>
            </a:p>
            <a:p>
              <a:endParaRPr lang="el-GR" sz="2000" dirty="0" smtClean="0">
                <a:solidFill>
                  <a:srgbClr val="7030A0"/>
                </a:solidFill>
                <a:latin typeface="Arial" panose="020B0604020202020204" pitchFamily="34" charset="0"/>
                <a:cs typeface="Arial" panose="020B0604020202020204" pitchFamily="34" charset="0"/>
              </a:endParaRPr>
            </a:p>
            <a:p>
              <a:r>
                <a:rPr lang="el-GR" sz="2000" dirty="0" smtClean="0">
                  <a:solidFill>
                    <a:srgbClr val="7030A0"/>
                  </a:solidFill>
                  <a:latin typeface="Arial" panose="020B0604020202020204" pitchFamily="34" charset="0"/>
                  <a:cs typeface="Arial" panose="020B0604020202020204" pitchFamily="34" charset="0"/>
                </a:rPr>
                <a:t>1: ΣΧΟΛΙΚΑ ΕΓΧΕΙΡΙΔΙΑ ΜΕ  ΕΓΚΥΡΗ ΕΠΙΣΤΗΜΟΝΙΚΗ ΓΝΩΣΗ</a:t>
              </a:r>
            </a:p>
            <a:p>
              <a:r>
                <a:rPr lang="el-GR" sz="2000" dirty="0" smtClean="0">
                  <a:solidFill>
                    <a:srgbClr val="7030A0"/>
                  </a:solidFill>
                  <a:latin typeface="Arial" panose="020B0604020202020204" pitchFamily="34" charset="0"/>
                  <a:cs typeface="Arial" panose="020B0604020202020204" pitchFamily="34" charset="0"/>
                </a:rPr>
                <a:t>2: ΣΧΟΛΙΚΑ ΕΓΧΕΙΡΙΔΙΑ  ΑΝΤΑΠΟΚΡΙΝΟΝΤΑΙ ΣΤΑ ΕΝΔΙΑΦΕΡΟΝΤΑ</a:t>
              </a:r>
            </a:p>
            <a:p>
              <a:r>
                <a:rPr lang="el-GR" sz="2000" dirty="0" smtClean="0">
                  <a:solidFill>
                    <a:srgbClr val="7030A0"/>
                  </a:solidFill>
                  <a:latin typeface="Arial" panose="020B0604020202020204" pitchFamily="34" charset="0"/>
                  <a:cs typeface="Arial" panose="020B0604020202020204" pitchFamily="34" charset="0"/>
                </a:rPr>
                <a:t>3: ΥΛΙΚΟ ΠΟΥ ΕΞΑΣΦΑΛΙΖΕΙ ΙΣΟΤΗΤΑ ΕΥΚΑΙΡΙΩΝ </a:t>
              </a:r>
            </a:p>
            <a:p>
              <a:r>
                <a:rPr lang="el-GR" sz="2000" dirty="0" smtClean="0">
                  <a:solidFill>
                    <a:srgbClr val="7030A0"/>
                  </a:solidFill>
                  <a:latin typeface="Arial" panose="020B0604020202020204" pitchFamily="34" charset="0"/>
                  <a:cs typeface="Arial" panose="020B0604020202020204" pitchFamily="34" charset="0"/>
                </a:rPr>
                <a:t>4: ΙΚΑΝΟΠΟΙΗΤΙΚΟΣ ΧΡΟΝΟΣ ΔΙΔΑΣΚΑΛΙΑΣ</a:t>
              </a:r>
            </a:p>
            <a:p>
              <a:r>
                <a:rPr lang="el-GR" sz="2000" dirty="0" smtClean="0">
                  <a:solidFill>
                    <a:srgbClr val="7030A0"/>
                  </a:solidFill>
                  <a:latin typeface="Arial" panose="020B0604020202020204" pitchFamily="34" charset="0"/>
                  <a:cs typeface="Arial" panose="020B0604020202020204" pitchFamily="34" charset="0"/>
                </a:rPr>
                <a:t>5: ΠΡΟΓΡΑΜΜΑΤΑ ΑΛΦΑΒΗΤΙΣΜΟΥ ΚΑΙ ΣΤΗΡΙΞΗΣ </a:t>
              </a:r>
              <a:endParaRPr lang="en-GB" sz="2000" dirty="0">
                <a:solidFill>
                  <a:srgbClr val="7030A0"/>
                </a:solidFill>
                <a:latin typeface="Arial" panose="020B0604020202020204" pitchFamily="34" charset="0"/>
                <a:cs typeface="Arial" panose="020B0604020202020204" pitchFamily="34" charset="0"/>
              </a:endParaRPr>
            </a:p>
          </p:txBody>
        </p:sp>
      </p:grpSp>
      <p:sp>
        <p:nvSpPr>
          <p:cNvPr id="11" name="TextBox 10"/>
          <p:cNvSpPr txBox="1"/>
          <p:nvPr/>
        </p:nvSpPr>
        <p:spPr>
          <a:xfrm>
            <a:off x="1935810" y="12664973"/>
            <a:ext cx="2232248" cy="584775"/>
          </a:xfrm>
          <a:prstGeom prst="rect">
            <a:avLst/>
          </a:prstGeom>
          <a:noFill/>
        </p:spPr>
        <p:txBody>
          <a:bodyPr wrap="square" rtlCol="0">
            <a:spAutoFit/>
          </a:bodyPr>
          <a:lstStyle/>
          <a:p>
            <a:r>
              <a:rPr lang="el-GR" sz="1600" dirty="0" smtClean="0"/>
              <a:t>ΝΑΙ</a:t>
            </a:r>
          </a:p>
          <a:p>
            <a:r>
              <a:rPr lang="el-GR" sz="1600" dirty="0" smtClean="0"/>
              <a:t>ΟΧΙ</a:t>
            </a:r>
            <a:endParaRPr lang="en-GB" sz="1600" dirty="0"/>
          </a:p>
        </p:txBody>
      </p:sp>
      <p:grpSp>
        <p:nvGrpSpPr>
          <p:cNvPr id="14" name="Group 13"/>
          <p:cNvGrpSpPr/>
          <p:nvPr/>
        </p:nvGrpSpPr>
        <p:grpSpPr>
          <a:xfrm>
            <a:off x="1836404" y="12745692"/>
            <a:ext cx="108012" cy="360040"/>
            <a:chOff x="2016424" y="14185851"/>
            <a:chExt cx="108012" cy="360040"/>
          </a:xfrm>
        </p:grpSpPr>
        <p:sp>
          <p:nvSpPr>
            <p:cNvPr id="13" name="Rectangle 12"/>
            <p:cNvSpPr/>
            <p:nvPr/>
          </p:nvSpPr>
          <p:spPr>
            <a:xfrm>
              <a:off x="2016424" y="14185851"/>
              <a:ext cx="1080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016424" y="14401875"/>
              <a:ext cx="108012" cy="1440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9" name="Chart 28"/>
          <p:cNvGraphicFramePr>
            <a:graphicFrameLocks/>
          </p:cNvGraphicFramePr>
          <p:nvPr>
            <p:extLst>
              <p:ext uri="{D42A27DB-BD31-4B8C-83A1-F6EECF244321}">
                <p14:modId xmlns:p14="http://schemas.microsoft.com/office/powerpoint/2010/main" val="3946489139"/>
              </p:ext>
            </p:extLst>
          </p:nvPr>
        </p:nvGraphicFramePr>
        <p:xfrm>
          <a:off x="716056" y="16767198"/>
          <a:ext cx="6052896" cy="3683349"/>
        </p:xfrm>
        <a:graphic>
          <a:graphicData uri="http://schemas.openxmlformats.org/drawingml/2006/chart">
            <c:chart xmlns:c="http://schemas.openxmlformats.org/drawingml/2006/chart" xmlns:r="http://schemas.openxmlformats.org/officeDocument/2006/relationships" r:id="rId8"/>
          </a:graphicData>
        </a:graphic>
      </p:graphicFrame>
      <p:sp>
        <p:nvSpPr>
          <p:cNvPr id="30" name="TextBox 29"/>
          <p:cNvSpPr txBox="1"/>
          <p:nvPr/>
        </p:nvSpPr>
        <p:spPr>
          <a:xfrm>
            <a:off x="1872408" y="20522556"/>
            <a:ext cx="3592778" cy="369332"/>
          </a:xfrm>
          <a:prstGeom prst="rect">
            <a:avLst/>
          </a:prstGeom>
          <a:noFill/>
        </p:spPr>
        <p:txBody>
          <a:bodyPr wrap="none" rtlCol="0">
            <a:spAutoFit/>
          </a:bodyPr>
          <a:lstStyle/>
          <a:p>
            <a:r>
              <a:rPr lang="el-GR" sz="1800" b="1" i="1" dirty="0" smtClean="0">
                <a:solidFill>
                  <a:srgbClr val="7030A0"/>
                </a:solidFill>
                <a:latin typeface="Arial" panose="020B0604020202020204" pitchFamily="34" charset="0"/>
                <a:cs typeface="Arial" panose="020B0604020202020204" pitchFamily="34" charset="0"/>
              </a:rPr>
              <a:t>Εικόνα  2</a:t>
            </a:r>
            <a:r>
              <a:rPr lang="el-GR" sz="1800" dirty="0" smtClean="0">
                <a:solidFill>
                  <a:srgbClr val="7030A0"/>
                </a:solidFill>
                <a:latin typeface="Arial" panose="020B0604020202020204" pitchFamily="34" charset="0"/>
                <a:cs typeface="Arial" panose="020B0604020202020204" pitchFamily="34" charset="0"/>
              </a:rPr>
              <a:t>: Υλικοτεχνική υποδομή</a:t>
            </a:r>
            <a:endParaRPr lang="en-GB" sz="1800" dirty="0">
              <a:solidFill>
                <a:srgbClr val="7030A0"/>
              </a:solidFill>
              <a:latin typeface="Arial" panose="020B0604020202020204" pitchFamily="34" charset="0"/>
              <a:cs typeface="Arial" panose="020B0604020202020204" pitchFamily="34" charset="0"/>
            </a:endParaRPr>
          </a:p>
        </p:txBody>
      </p:sp>
      <p:sp>
        <p:nvSpPr>
          <p:cNvPr id="31" name="TextBox 30"/>
          <p:cNvSpPr txBox="1"/>
          <p:nvPr/>
        </p:nvSpPr>
        <p:spPr>
          <a:xfrm>
            <a:off x="6768952" y="17372202"/>
            <a:ext cx="7632848" cy="2862322"/>
          </a:xfrm>
          <a:prstGeom prst="rect">
            <a:avLst/>
          </a:prstGeom>
          <a:noFill/>
        </p:spPr>
        <p:txBody>
          <a:bodyPr wrap="square" rtlCol="0">
            <a:spAutoFit/>
          </a:bodyPr>
          <a:lstStyle/>
          <a:p>
            <a:r>
              <a:rPr lang="el-GR" sz="2000" b="1" dirty="0" smtClean="0">
                <a:solidFill>
                  <a:srgbClr val="7030A0"/>
                </a:solidFill>
                <a:latin typeface="Arial" panose="020B0604020202020204" pitchFamily="34" charset="0"/>
                <a:cs typeface="Arial" panose="020B0604020202020204" pitchFamily="34" charset="0"/>
              </a:rPr>
              <a:t>ΥΠΟΜΝΗΜΑ</a:t>
            </a:r>
            <a:r>
              <a:rPr lang="el-GR" sz="2000" dirty="0" smtClean="0">
                <a:solidFill>
                  <a:srgbClr val="7030A0"/>
                </a:solidFill>
                <a:latin typeface="Arial" panose="020B0604020202020204" pitchFamily="34" charset="0"/>
                <a:cs typeface="Arial" panose="020B0604020202020204" pitchFamily="34" charset="0"/>
              </a:rPr>
              <a:t> </a:t>
            </a:r>
          </a:p>
          <a:p>
            <a:endParaRPr lang="el-GR" sz="2000" dirty="0" smtClean="0">
              <a:solidFill>
                <a:srgbClr val="7030A0"/>
              </a:solidFill>
              <a:latin typeface="Arial" panose="020B0604020202020204" pitchFamily="34" charset="0"/>
              <a:cs typeface="Arial" panose="020B0604020202020204" pitchFamily="34" charset="0"/>
            </a:endParaRPr>
          </a:p>
          <a:p>
            <a:r>
              <a:rPr lang="el-GR" sz="2000" dirty="0" smtClean="0">
                <a:solidFill>
                  <a:srgbClr val="7030A0"/>
                </a:solidFill>
                <a:latin typeface="Arial" panose="020B0604020202020204" pitchFamily="34" charset="0"/>
                <a:cs typeface="Arial" panose="020B0604020202020204" pitchFamily="34" charset="0"/>
              </a:rPr>
              <a:t>1: ΥΠΑΡΧΟΥΝ ΑΡΚΕΤΕΣ ΑΙΘΟΥΣΕΣ ΔΙΔΑΣΚΑΛΙΑΣ</a:t>
            </a:r>
          </a:p>
          <a:p>
            <a:r>
              <a:rPr lang="el-GR" sz="2000" dirty="0" smtClean="0">
                <a:solidFill>
                  <a:srgbClr val="7030A0"/>
                </a:solidFill>
                <a:latin typeface="Arial" panose="020B0604020202020204" pitchFamily="34" charset="0"/>
                <a:cs typeface="Arial" panose="020B0604020202020204" pitchFamily="34" charset="0"/>
              </a:rPr>
              <a:t>2: ΥΠΑΡΧΕΙ ΗΛΕΚΤΡΟΝΙΚΟΣ ΥΠΟΛΟΓΙΣΤΗΣ</a:t>
            </a:r>
          </a:p>
          <a:p>
            <a:r>
              <a:rPr lang="el-GR" sz="2000" dirty="0" smtClean="0">
                <a:solidFill>
                  <a:srgbClr val="7030A0"/>
                </a:solidFill>
                <a:latin typeface="Arial" panose="020B0604020202020204" pitchFamily="34" charset="0"/>
                <a:cs typeface="Arial" panose="020B0604020202020204" pitchFamily="34" charset="0"/>
              </a:rPr>
              <a:t>3: ΥΠΑΡΧΕΙ ΒΙΝΤΕΟΠΡΟΒΟΛΕΑΣ ΣΤΙΣ ΑΙΘΟΥΣΕΣ</a:t>
            </a:r>
          </a:p>
          <a:p>
            <a:r>
              <a:rPr lang="el-GR" sz="2000" dirty="0" smtClean="0">
                <a:solidFill>
                  <a:srgbClr val="7030A0"/>
                </a:solidFill>
                <a:latin typeface="Arial" panose="020B0604020202020204" pitchFamily="34" charset="0"/>
                <a:cs typeface="Arial" panose="020B0604020202020204" pitchFamily="34" charset="0"/>
              </a:rPr>
              <a:t>4: ΤΟ ΓΥΜΝΑΣΙΟ ΕΊΝΑΙ ΠΑΛΙΟ ΚΤΙΣΜΑ</a:t>
            </a:r>
          </a:p>
          <a:p>
            <a:r>
              <a:rPr lang="el-GR" sz="2000" dirty="0" smtClean="0">
                <a:solidFill>
                  <a:srgbClr val="7030A0"/>
                </a:solidFill>
                <a:latin typeface="Arial" panose="020B0604020202020204" pitchFamily="34" charset="0"/>
                <a:cs typeface="Arial" panose="020B0604020202020204" pitchFamily="34" charset="0"/>
              </a:rPr>
              <a:t>5: ΑΙΣΘΗΜΑ ΑΣΦΑΛΕΙΑΣ ΛΟΓΩ ΥΛΙΚΟΤΕΧΝΙΚΗΣ ΥΠΟΔΟΜΗΣ</a:t>
            </a:r>
          </a:p>
          <a:p>
            <a:r>
              <a:rPr lang="el-GR" sz="2000" dirty="0" smtClean="0">
                <a:solidFill>
                  <a:srgbClr val="7030A0"/>
                </a:solidFill>
                <a:latin typeface="Arial" panose="020B0604020202020204" pitchFamily="34" charset="0"/>
                <a:cs typeface="Arial" panose="020B0604020202020204" pitchFamily="34" charset="0"/>
              </a:rPr>
              <a:t>6: ΑΙΣΘΗΜΑ ΑΣΦΑΛΕΙΑΣ ΛΟΓΩ ΣΕΙΣΜΟΥ</a:t>
            </a:r>
          </a:p>
          <a:p>
            <a:r>
              <a:rPr lang="el-GR" sz="2000" dirty="0" smtClean="0">
                <a:solidFill>
                  <a:srgbClr val="7030A0"/>
                </a:solidFill>
                <a:latin typeface="Arial" panose="020B0604020202020204" pitchFamily="34" charset="0"/>
                <a:cs typeface="Arial" panose="020B0604020202020204" pitchFamily="34" charset="0"/>
              </a:rPr>
              <a:t>7: ΑΙΣΘΗΜΑ ΑΣΦΑΛΕΙΑΣ ΣΕ ΦΑΙΝΟΜΕΝΑ ΒΙΑΣ</a:t>
            </a:r>
            <a:endParaRPr lang="en-GB" sz="2000" dirty="0">
              <a:solidFill>
                <a:srgbClr val="7030A0"/>
              </a:solidFill>
              <a:latin typeface="Arial" panose="020B0604020202020204" pitchFamily="34" charset="0"/>
              <a:cs typeface="Arial" panose="020B0604020202020204" pitchFamily="34" charset="0"/>
            </a:endParaRPr>
          </a:p>
        </p:txBody>
      </p:sp>
      <p:graphicFrame>
        <p:nvGraphicFramePr>
          <p:cNvPr id="32" name="Chart 31"/>
          <p:cNvGraphicFramePr>
            <a:graphicFrameLocks/>
          </p:cNvGraphicFramePr>
          <p:nvPr>
            <p:extLst>
              <p:ext uri="{D42A27DB-BD31-4B8C-83A1-F6EECF244321}">
                <p14:modId xmlns:p14="http://schemas.microsoft.com/office/powerpoint/2010/main" val="2719430882"/>
              </p:ext>
            </p:extLst>
          </p:nvPr>
        </p:nvGraphicFramePr>
        <p:xfrm>
          <a:off x="1408216" y="21210354"/>
          <a:ext cx="4714649" cy="252028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3" name="Chart 32"/>
          <p:cNvGraphicFramePr>
            <a:graphicFrameLocks/>
          </p:cNvGraphicFramePr>
          <p:nvPr>
            <p:extLst>
              <p:ext uri="{D42A27DB-BD31-4B8C-83A1-F6EECF244321}">
                <p14:modId xmlns:p14="http://schemas.microsoft.com/office/powerpoint/2010/main" val="4154108391"/>
              </p:ext>
            </p:extLst>
          </p:nvPr>
        </p:nvGraphicFramePr>
        <p:xfrm>
          <a:off x="936304" y="24410988"/>
          <a:ext cx="5616624" cy="3889477"/>
        </p:xfrm>
        <a:graphic>
          <a:graphicData uri="http://schemas.openxmlformats.org/drawingml/2006/chart">
            <c:chart xmlns:c="http://schemas.openxmlformats.org/drawingml/2006/chart" xmlns:r="http://schemas.openxmlformats.org/officeDocument/2006/relationships" r:id="rId10"/>
          </a:graphicData>
        </a:graphic>
      </p:graphicFrame>
      <p:sp>
        <p:nvSpPr>
          <p:cNvPr id="34" name="TextBox 33"/>
          <p:cNvSpPr txBox="1"/>
          <p:nvPr/>
        </p:nvSpPr>
        <p:spPr>
          <a:xfrm>
            <a:off x="2182622" y="23618900"/>
            <a:ext cx="3174267" cy="369332"/>
          </a:xfrm>
          <a:prstGeom prst="rect">
            <a:avLst/>
          </a:prstGeom>
          <a:noFill/>
        </p:spPr>
        <p:txBody>
          <a:bodyPr wrap="none" rtlCol="0">
            <a:spAutoFit/>
          </a:bodyPr>
          <a:lstStyle/>
          <a:p>
            <a:r>
              <a:rPr lang="el-GR" sz="1800" b="1" i="1" dirty="0" smtClean="0">
                <a:solidFill>
                  <a:srgbClr val="7030A0"/>
                </a:solidFill>
                <a:latin typeface="Arial" panose="020B0604020202020204" pitchFamily="34" charset="0"/>
                <a:cs typeface="Arial" panose="020B0604020202020204" pitchFamily="34" charset="0"/>
              </a:rPr>
              <a:t>Εικόνα  3</a:t>
            </a:r>
            <a:r>
              <a:rPr lang="el-GR" sz="1800" dirty="0" smtClean="0">
                <a:solidFill>
                  <a:srgbClr val="7030A0"/>
                </a:solidFill>
                <a:latin typeface="Arial" panose="020B0604020202020204" pitchFamily="34" charset="0"/>
                <a:cs typeface="Arial" panose="020B0604020202020204" pitchFamily="34" charset="0"/>
              </a:rPr>
              <a:t>: Οικονομικοί πόροι</a:t>
            </a:r>
            <a:endParaRPr lang="en-GB" sz="1800" dirty="0">
              <a:solidFill>
                <a:srgbClr val="7030A0"/>
              </a:solidFill>
              <a:latin typeface="Arial" panose="020B0604020202020204" pitchFamily="34" charset="0"/>
              <a:cs typeface="Arial" panose="020B0604020202020204" pitchFamily="34" charset="0"/>
            </a:endParaRPr>
          </a:p>
        </p:txBody>
      </p:sp>
      <p:sp>
        <p:nvSpPr>
          <p:cNvPr id="35" name="TextBox 34"/>
          <p:cNvSpPr txBox="1"/>
          <p:nvPr/>
        </p:nvSpPr>
        <p:spPr>
          <a:xfrm>
            <a:off x="2384848" y="28506152"/>
            <a:ext cx="3481466" cy="369332"/>
          </a:xfrm>
          <a:prstGeom prst="rect">
            <a:avLst/>
          </a:prstGeom>
          <a:noFill/>
        </p:spPr>
        <p:txBody>
          <a:bodyPr wrap="none" rtlCol="0">
            <a:spAutoFit/>
          </a:bodyPr>
          <a:lstStyle/>
          <a:p>
            <a:r>
              <a:rPr lang="el-GR" sz="1800" b="1" i="1" dirty="0" smtClean="0">
                <a:solidFill>
                  <a:srgbClr val="7030A0"/>
                </a:solidFill>
                <a:latin typeface="Arial" panose="020B0604020202020204" pitchFamily="34" charset="0"/>
                <a:cs typeface="Arial" panose="020B0604020202020204" pitchFamily="34" charset="0"/>
              </a:rPr>
              <a:t>Εικόνα  4</a:t>
            </a:r>
            <a:r>
              <a:rPr lang="el-GR" sz="1800" b="1" dirty="0" smtClean="0">
                <a:solidFill>
                  <a:srgbClr val="7030A0"/>
                </a:solidFill>
                <a:latin typeface="Arial" panose="020B0604020202020204" pitchFamily="34" charset="0"/>
                <a:cs typeface="Arial" panose="020B0604020202020204" pitchFamily="34" charset="0"/>
              </a:rPr>
              <a:t>: </a:t>
            </a:r>
            <a:r>
              <a:rPr lang="el-GR" sz="1800" dirty="0" smtClean="0">
                <a:solidFill>
                  <a:srgbClr val="7030A0"/>
                </a:solidFill>
                <a:latin typeface="Arial" panose="020B0604020202020204" pitchFamily="34" charset="0"/>
                <a:cs typeface="Arial" panose="020B0604020202020204" pitchFamily="34" charset="0"/>
              </a:rPr>
              <a:t>Εξάλειψη διακρίσεων</a:t>
            </a:r>
            <a:endParaRPr lang="en-GB" sz="1800" dirty="0">
              <a:solidFill>
                <a:srgbClr val="7030A0"/>
              </a:solidFill>
              <a:latin typeface="Arial" panose="020B0604020202020204" pitchFamily="34" charset="0"/>
              <a:cs typeface="Arial" panose="020B0604020202020204" pitchFamily="34" charset="0"/>
            </a:endParaRPr>
          </a:p>
        </p:txBody>
      </p:sp>
      <p:sp>
        <p:nvSpPr>
          <p:cNvPr id="36" name="TextBox 35"/>
          <p:cNvSpPr txBox="1"/>
          <p:nvPr/>
        </p:nvSpPr>
        <p:spPr>
          <a:xfrm>
            <a:off x="7273009" y="21530668"/>
            <a:ext cx="8208911" cy="1323439"/>
          </a:xfrm>
          <a:prstGeom prst="rect">
            <a:avLst/>
          </a:prstGeom>
          <a:noFill/>
        </p:spPr>
        <p:txBody>
          <a:bodyPr wrap="square" rtlCol="0">
            <a:spAutoFit/>
          </a:bodyPr>
          <a:lstStyle/>
          <a:p>
            <a:r>
              <a:rPr lang="el-GR" sz="2000" b="1" dirty="0" smtClean="0">
                <a:solidFill>
                  <a:srgbClr val="7030A0"/>
                </a:solidFill>
                <a:latin typeface="Arial" panose="020B0604020202020204" pitchFamily="34" charset="0"/>
                <a:cs typeface="Arial" panose="020B0604020202020204" pitchFamily="34" charset="0"/>
              </a:rPr>
              <a:t>ΥΠΟΜΝΗΜΑ</a:t>
            </a:r>
            <a:r>
              <a:rPr lang="el-GR" sz="2000" dirty="0" smtClean="0">
                <a:solidFill>
                  <a:srgbClr val="7030A0"/>
                </a:solidFill>
                <a:latin typeface="Arial" panose="020B0604020202020204" pitchFamily="34" charset="0"/>
                <a:cs typeface="Arial" panose="020B0604020202020204" pitchFamily="34" charset="0"/>
              </a:rPr>
              <a:t> </a:t>
            </a:r>
          </a:p>
          <a:p>
            <a:endParaRPr lang="el-GR" sz="2000" dirty="0" smtClean="0">
              <a:solidFill>
                <a:srgbClr val="7030A0"/>
              </a:solidFill>
              <a:latin typeface="Arial" panose="020B0604020202020204" pitchFamily="34" charset="0"/>
              <a:cs typeface="Arial" panose="020B0604020202020204" pitchFamily="34" charset="0"/>
            </a:endParaRPr>
          </a:p>
          <a:p>
            <a:r>
              <a:rPr lang="el-GR" sz="2000" dirty="0" smtClean="0">
                <a:solidFill>
                  <a:srgbClr val="7030A0"/>
                </a:solidFill>
                <a:latin typeface="Arial" panose="020B0604020202020204" pitchFamily="34" charset="0"/>
                <a:cs typeface="Arial" panose="020B0604020202020204" pitchFamily="34" charset="0"/>
              </a:rPr>
              <a:t>1:  ΥΠΑΡΧΟΥΝ ΕΞΟΠΛΙΣΜΕΝΑ ΕΡΓΑΣΤΗΡΙΑ</a:t>
            </a:r>
          </a:p>
          <a:p>
            <a:r>
              <a:rPr lang="el-GR" sz="2000" dirty="0" smtClean="0">
                <a:solidFill>
                  <a:srgbClr val="7030A0"/>
                </a:solidFill>
                <a:latin typeface="Arial" panose="020B0604020202020204" pitchFamily="34" charset="0"/>
                <a:cs typeface="Arial" panose="020B0604020202020204" pitchFamily="34" charset="0"/>
              </a:rPr>
              <a:t>2: ΥΠΑΡΧΟΥΝ ΕΠΑΡΚΕΙΣ ΟΙΚΟΝΟΜΙΚΟΙ  ΠΟΡΟΙ </a:t>
            </a:r>
          </a:p>
        </p:txBody>
      </p:sp>
      <p:sp>
        <p:nvSpPr>
          <p:cNvPr id="37" name="TextBox 36"/>
          <p:cNvSpPr txBox="1"/>
          <p:nvPr/>
        </p:nvSpPr>
        <p:spPr>
          <a:xfrm>
            <a:off x="6552928" y="23618900"/>
            <a:ext cx="8208911" cy="5324535"/>
          </a:xfrm>
          <a:prstGeom prst="rect">
            <a:avLst/>
          </a:prstGeom>
          <a:noFill/>
        </p:spPr>
        <p:txBody>
          <a:bodyPr wrap="square" rtlCol="0">
            <a:spAutoFit/>
          </a:bodyPr>
          <a:lstStyle/>
          <a:p>
            <a:r>
              <a:rPr lang="el-GR" sz="2000" b="1" dirty="0" smtClean="0">
                <a:solidFill>
                  <a:srgbClr val="7030A0"/>
                </a:solidFill>
                <a:latin typeface="Arial" panose="020B0604020202020204" pitchFamily="34" charset="0"/>
                <a:cs typeface="Arial" panose="020B0604020202020204" pitchFamily="34" charset="0"/>
              </a:rPr>
              <a:t>ΥΠΟΜΝΗΜΑ</a:t>
            </a:r>
            <a:r>
              <a:rPr lang="el-GR" sz="2000" dirty="0" smtClean="0">
                <a:solidFill>
                  <a:srgbClr val="7030A0"/>
                </a:solidFill>
                <a:latin typeface="Arial" panose="020B0604020202020204" pitchFamily="34" charset="0"/>
                <a:cs typeface="Arial" panose="020B0604020202020204" pitchFamily="34" charset="0"/>
              </a:rPr>
              <a:t> </a:t>
            </a:r>
          </a:p>
          <a:p>
            <a:endParaRPr lang="el-GR" sz="2000" dirty="0" smtClean="0">
              <a:solidFill>
                <a:srgbClr val="7030A0"/>
              </a:solidFill>
              <a:latin typeface="Arial" panose="020B0604020202020204" pitchFamily="34" charset="0"/>
              <a:cs typeface="Arial" panose="020B0604020202020204" pitchFamily="34" charset="0"/>
            </a:endParaRPr>
          </a:p>
          <a:p>
            <a:r>
              <a:rPr lang="el-GR" sz="2000" dirty="0" smtClean="0">
                <a:solidFill>
                  <a:srgbClr val="7030A0"/>
                </a:solidFill>
                <a:latin typeface="Arial" panose="020B0604020202020204" pitchFamily="34" charset="0"/>
                <a:cs typeface="Arial" panose="020B0604020202020204" pitchFamily="34" charset="0"/>
              </a:rPr>
              <a:t>1:ΠΙΣΤΕΥΕΤΕ ΟΤΙ ΓΙΝΟΝΤΑΙ ΔΙΑΚΡΙΣΕΙΣ ΑΝΑΜΕΣΑ ΣΤΑ ΔΥΟ ΦΥΛΑ </a:t>
            </a:r>
          </a:p>
          <a:p>
            <a:r>
              <a:rPr lang="el-GR" sz="2000" dirty="0">
                <a:solidFill>
                  <a:srgbClr val="7030A0"/>
                </a:solidFill>
                <a:latin typeface="Arial" panose="020B0604020202020204" pitchFamily="34" charset="0"/>
                <a:cs typeface="Arial" panose="020B0604020202020204" pitchFamily="34" charset="0"/>
              </a:rPr>
              <a:t> </a:t>
            </a:r>
            <a:r>
              <a:rPr lang="el-GR" sz="2000" dirty="0" smtClean="0">
                <a:solidFill>
                  <a:srgbClr val="7030A0"/>
                </a:solidFill>
                <a:latin typeface="Arial" panose="020B0604020202020204" pitchFamily="34" charset="0"/>
                <a:cs typeface="Arial" panose="020B0604020202020204" pitchFamily="34" charset="0"/>
              </a:rPr>
              <a:t>   ΕΚ ΜΕΡΟΥΣ ΚΑΘΗΓΗΤΩΝ;</a:t>
            </a:r>
          </a:p>
          <a:p>
            <a:r>
              <a:rPr lang="el-GR" sz="2000" smtClean="0">
                <a:solidFill>
                  <a:srgbClr val="7030A0"/>
                </a:solidFill>
                <a:latin typeface="Arial" panose="020B0604020202020204" pitchFamily="34" charset="0"/>
                <a:cs typeface="Arial" panose="020B0604020202020204" pitchFamily="34" charset="0"/>
              </a:rPr>
              <a:t>2: </a:t>
            </a:r>
            <a:r>
              <a:rPr lang="el-GR" sz="2000" dirty="0" smtClean="0">
                <a:solidFill>
                  <a:srgbClr val="7030A0"/>
                </a:solidFill>
                <a:latin typeface="Arial" panose="020B0604020202020204" pitchFamily="34" charset="0"/>
                <a:cs typeface="Arial" panose="020B0604020202020204" pitchFamily="34" charset="0"/>
              </a:rPr>
              <a:t>ΠΙΣΤΕΥΕΤΕ </a:t>
            </a:r>
            <a:r>
              <a:rPr lang="el-GR" sz="2000" dirty="0">
                <a:solidFill>
                  <a:srgbClr val="7030A0"/>
                </a:solidFill>
                <a:latin typeface="Arial" panose="020B0604020202020204" pitchFamily="34" charset="0"/>
                <a:cs typeface="Arial" panose="020B0604020202020204" pitchFamily="34" charset="0"/>
              </a:rPr>
              <a:t>ΟΤΙ ΓΙΝΟΝΤΑΙ ΔΙΑΚΡΙΣΕΙΣ ΑΝΑΜΕΣΑ ΣΤΑ ΔΥΟ ΦΥΛΑ </a:t>
            </a:r>
            <a:r>
              <a:rPr lang="el-GR" sz="2000" dirty="0" smtClean="0">
                <a:solidFill>
                  <a:srgbClr val="7030A0"/>
                </a:solidFill>
                <a:latin typeface="Arial" panose="020B0604020202020204" pitchFamily="34" charset="0"/>
                <a:cs typeface="Arial" panose="020B0604020202020204" pitchFamily="34" charset="0"/>
              </a:rPr>
              <a:t> </a:t>
            </a:r>
          </a:p>
          <a:p>
            <a:r>
              <a:rPr lang="el-GR" sz="2000" dirty="0">
                <a:solidFill>
                  <a:srgbClr val="7030A0"/>
                </a:solidFill>
                <a:latin typeface="Arial" panose="020B0604020202020204" pitchFamily="34" charset="0"/>
                <a:cs typeface="Arial" panose="020B0604020202020204" pitchFamily="34" charset="0"/>
              </a:rPr>
              <a:t> </a:t>
            </a:r>
            <a:r>
              <a:rPr lang="el-GR" sz="2000" dirty="0" smtClean="0">
                <a:solidFill>
                  <a:srgbClr val="7030A0"/>
                </a:solidFill>
                <a:latin typeface="Arial" panose="020B0604020202020204" pitchFamily="34" charset="0"/>
                <a:cs typeface="Arial" panose="020B0604020202020204" pitchFamily="34" charset="0"/>
              </a:rPr>
              <a:t>   ΕΚ </a:t>
            </a:r>
            <a:r>
              <a:rPr lang="el-GR" sz="2000" dirty="0">
                <a:solidFill>
                  <a:srgbClr val="7030A0"/>
                </a:solidFill>
                <a:latin typeface="Arial" panose="020B0604020202020204" pitchFamily="34" charset="0"/>
                <a:cs typeface="Arial" panose="020B0604020202020204" pitchFamily="34" charset="0"/>
              </a:rPr>
              <a:t>ΜΕΡΟΥΣ </a:t>
            </a:r>
            <a:r>
              <a:rPr lang="el-GR" sz="2000" dirty="0" smtClean="0">
                <a:solidFill>
                  <a:srgbClr val="7030A0"/>
                </a:solidFill>
                <a:latin typeface="Arial" panose="020B0604020202020204" pitchFamily="34" charset="0"/>
                <a:cs typeface="Arial" panose="020B0604020202020204" pitchFamily="34" charset="0"/>
              </a:rPr>
              <a:t>ΜΑΘΗΤΩΝ;</a:t>
            </a:r>
          </a:p>
          <a:p>
            <a:r>
              <a:rPr lang="el-GR" sz="2000" dirty="0" smtClean="0">
                <a:solidFill>
                  <a:srgbClr val="7030A0"/>
                </a:solidFill>
                <a:latin typeface="Arial" panose="020B0604020202020204" pitchFamily="34" charset="0"/>
                <a:cs typeface="Arial" panose="020B0604020202020204" pitchFamily="34" charset="0"/>
              </a:rPr>
              <a:t>3: ΑΙΣΘΑΝΕΣΤΕ ΑΝΕΤΑ ΝΑ ΜΙΛΗΣΕΤΕ ΣΕ ΚΑΘΗΓΗΤΕΣ ΓΙΑ ΚΑΤΙ ΠΟΥ ΣΑΣ ΑΠΑΣΧΟΛΕΙ;</a:t>
            </a:r>
          </a:p>
          <a:p>
            <a:r>
              <a:rPr lang="el-GR" sz="2000" dirty="0" smtClean="0">
                <a:solidFill>
                  <a:srgbClr val="7030A0"/>
                </a:solidFill>
                <a:latin typeface="Arial" panose="020B0604020202020204" pitchFamily="34" charset="0"/>
                <a:cs typeface="Arial" panose="020B0604020202020204" pitchFamily="34" charset="0"/>
              </a:rPr>
              <a:t>4:ΑΙΣΘΑΝΕΣΤΕ ΑΝΕΤΑ ΝΑ ΕΚΦΡΑΣΕΤΕ ΤΗΝ ΑΠΟΨΗ ΣΑΣ;</a:t>
            </a:r>
          </a:p>
          <a:p>
            <a:r>
              <a:rPr lang="el-GR" sz="2000" dirty="0" smtClean="0">
                <a:solidFill>
                  <a:srgbClr val="7030A0"/>
                </a:solidFill>
                <a:latin typeface="Arial" panose="020B0604020202020204" pitchFamily="34" charset="0"/>
                <a:cs typeface="Arial" panose="020B0604020202020204" pitchFamily="34" charset="0"/>
              </a:rPr>
              <a:t>5:ΕΧΕΤΕ ΝΙΩΣΕΙ ΤΗΝ ΑΠΟΡΡΙΨΗ Η ΤΗΝ ΕΓΚΑΤΑΛΕΙΨΗ ΑΠΌ ΣΥΜΜΑΘΗΤΕΣ;</a:t>
            </a:r>
          </a:p>
          <a:p>
            <a:r>
              <a:rPr lang="el-GR" sz="2000" dirty="0" smtClean="0">
                <a:solidFill>
                  <a:srgbClr val="7030A0"/>
                </a:solidFill>
                <a:latin typeface="Arial" panose="020B0604020202020204" pitchFamily="34" charset="0"/>
                <a:cs typeface="Arial" panose="020B0604020202020204" pitchFamily="34" charset="0"/>
              </a:rPr>
              <a:t>6:ΔΙΝΟΝΤΑΙ ΙΣΕΣ ΕΥΚΑΙΡΙΕΣ ΣΕ ΜΑΘΗΤΕΣ ΓΙΑ ΕΝΔΟΣΧΟΛΙΚΕΣ ΔΡΑΣΤΗΡΙΟΤΗΤΕΣ;</a:t>
            </a:r>
          </a:p>
          <a:p>
            <a:r>
              <a:rPr lang="el-GR" sz="2000" dirty="0" smtClean="0">
                <a:solidFill>
                  <a:srgbClr val="7030A0"/>
                </a:solidFill>
                <a:latin typeface="Arial" panose="020B0604020202020204" pitchFamily="34" charset="0"/>
                <a:cs typeface="Arial" panose="020B0604020202020204" pitchFamily="34" charset="0"/>
              </a:rPr>
              <a:t>7:ΔΙΝΟΝΤΑΙ </a:t>
            </a:r>
            <a:r>
              <a:rPr lang="el-GR" sz="2000" dirty="0">
                <a:solidFill>
                  <a:srgbClr val="7030A0"/>
                </a:solidFill>
                <a:latin typeface="Arial" panose="020B0604020202020204" pitchFamily="34" charset="0"/>
                <a:cs typeface="Arial" panose="020B0604020202020204" pitchFamily="34" charset="0"/>
              </a:rPr>
              <a:t>ΙΣΕΣ ΕΥΚΑΙΡΙΕΣ ΣΕ ΜΑΘΗΤΕΣ ΓΙΑ </a:t>
            </a:r>
            <a:r>
              <a:rPr lang="el-GR" sz="2000" dirty="0" smtClean="0">
                <a:solidFill>
                  <a:srgbClr val="7030A0"/>
                </a:solidFill>
                <a:latin typeface="Arial" panose="020B0604020202020204" pitchFamily="34" charset="0"/>
                <a:cs typeface="Arial" panose="020B0604020202020204" pitchFamily="34" charset="0"/>
              </a:rPr>
              <a:t>ΕΞΩΣΧΟΛΙΚΕΣ ΔΡΑΣΤΗΡΙΟΤΗΤΕΣ;</a:t>
            </a:r>
            <a:endParaRPr lang="el-GR" sz="2000" dirty="0">
              <a:solidFill>
                <a:srgbClr val="7030A0"/>
              </a:solidFill>
              <a:latin typeface="Arial" panose="020B0604020202020204" pitchFamily="34" charset="0"/>
              <a:cs typeface="Arial" panose="020B0604020202020204" pitchFamily="34" charset="0"/>
            </a:endParaRPr>
          </a:p>
          <a:p>
            <a:r>
              <a:rPr lang="el-GR" sz="2000" dirty="0" smtClean="0">
                <a:solidFill>
                  <a:srgbClr val="7030A0"/>
                </a:solidFill>
                <a:latin typeface="Arial" panose="020B0604020202020204" pitchFamily="34" charset="0"/>
                <a:cs typeface="Arial" panose="020B0604020202020204" pitchFamily="34" charset="0"/>
              </a:rPr>
              <a:t>8: ΥΠΑΡΧΟΥΝ ΜΑΘΗΤΕΣ ΜΕ ΑΝΑΠΗΡΙΕΣ;</a:t>
            </a:r>
          </a:p>
          <a:p>
            <a:r>
              <a:rPr lang="el-GR" sz="2000" dirty="0" smtClean="0">
                <a:solidFill>
                  <a:srgbClr val="7030A0"/>
                </a:solidFill>
                <a:latin typeface="Arial" panose="020B0604020202020204" pitchFamily="34" charset="0"/>
                <a:cs typeface="Arial" panose="020B0604020202020204" pitchFamily="34" charset="0"/>
              </a:rPr>
              <a:t>9:ΥΠΑΡΧΕΙ ΙΣΟΤΙΜΗ ΠΡΟΣΒΑΣΗ ΣΤΗΝ ΕΚΠΑΙΔΕΥΣΗ;</a:t>
            </a:r>
            <a:endParaRPr lang="en-GB" sz="2000" dirty="0">
              <a:solidFill>
                <a:srgbClr val="7030A0"/>
              </a:solidFill>
              <a:latin typeface="Arial" panose="020B0604020202020204" pitchFamily="34" charset="0"/>
              <a:cs typeface="Arial" panose="020B0604020202020204" pitchFamily="34" charset="0"/>
            </a:endParaRPr>
          </a:p>
        </p:txBody>
      </p:sp>
      <p:sp>
        <p:nvSpPr>
          <p:cNvPr id="38" name="TextBox 37"/>
          <p:cNvSpPr txBox="1"/>
          <p:nvPr/>
        </p:nvSpPr>
        <p:spPr>
          <a:xfrm>
            <a:off x="1899806" y="16922156"/>
            <a:ext cx="2232248" cy="584775"/>
          </a:xfrm>
          <a:prstGeom prst="rect">
            <a:avLst/>
          </a:prstGeom>
          <a:noFill/>
        </p:spPr>
        <p:txBody>
          <a:bodyPr wrap="square" rtlCol="0">
            <a:spAutoFit/>
          </a:bodyPr>
          <a:lstStyle/>
          <a:p>
            <a:r>
              <a:rPr lang="el-GR" sz="1600" dirty="0" smtClean="0"/>
              <a:t>ΝΑΙ</a:t>
            </a:r>
          </a:p>
          <a:p>
            <a:r>
              <a:rPr lang="el-GR" sz="1600" dirty="0" smtClean="0"/>
              <a:t>ΟΧΙ</a:t>
            </a:r>
            <a:endParaRPr lang="en-GB" sz="1600" dirty="0"/>
          </a:p>
        </p:txBody>
      </p:sp>
      <p:grpSp>
        <p:nvGrpSpPr>
          <p:cNvPr id="39" name="Group 38"/>
          <p:cNvGrpSpPr/>
          <p:nvPr/>
        </p:nvGrpSpPr>
        <p:grpSpPr>
          <a:xfrm>
            <a:off x="1800400" y="17002875"/>
            <a:ext cx="108012" cy="360040"/>
            <a:chOff x="2016424" y="14185851"/>
            <a:chExt cx="108012" cy="360040"/>
          </a:xfrm>
        </p:grpSpPr>
        <p:sp>
          <p:nvSpPr>
            <p:cNvPr id="40" name="Rectangle 39"/>
            <p:cNvSpPr/>
            <p:nvPr/>
          </p:nvSpPr>
          <p:spPr>
            <a:xfrm>
              <a:off x="2016424" y="14185851"/>
              <a:ext cx="108012" cy="1440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1" name="Rectangle 40"/>
            <p:cNvSpPr/>
            <p:nvPr/>
          </p:nvSpPr>
          <p:spPr>
            <a:xfrm>
              <a:off x="2016424" y="14401875"/>
              <a:ext cx="108012" cy="14401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TextBox 41"/>
          <p:cNvSpPr txBox="1"/>
          <p:nvPr/>
        </p:nvSpPr>
        <p:spPr>
          <a:xfrm>
            <a:off x="2052206" y="21305933"/>
            <a:ext cx="2232248" cy="584775"/>
          </a:xfrm>
          <a:prstGeom prst="rect">
            <a:avLst/>
          </a:prstGeom>
          <a:noFill/>
        </p:spPr>
        <p:txBody>
          <a:bodyPr wrap="square" rtlCol="0">
            <a:spAutoFit/>
          </a:bodyPr>
          <a:lstStyle/>
          <a:p>
            <a:r>
              <a:rPr lang="el-GR" sz="1600" dirty="0" smtClean="0"/>
              <a:t>ΝΑΙ</a:t>
            </a:r>
          </a:p>
          <a:p>
            <a:r>
              <a:rPr lang="el-GR" sz="1600" dirty="0" smtClean="0"/>
              <a:t>ΟΧΙ</a:t>
            </a:r>
            <a:endParaRPr lang="en-GB" sz="1600" dirty="0"/>
          </a:p>
        </p:txBody>
      </p:sp>
      <p:grpSp>
        <p:nvGrpSpPr>
          <p:cNvPr id="43" name="Group 42"/>
          <p:cNvGrpSpPr/>
          <p:nvPr/>
        </p:nvGrpSpPr>
        <p:grpSpPr>
          <a:xfrm>
            <a:off x="1952800" y="21386652"/>
            <a:ext cx="108012" cy="360040"/>
            <a:chOff x="2016424" y="14185851"/>
            <a:chExt cx="108012" cy="360040"/>
          </a:xfrm>
        </p:grpSpPr>
        <p:sp>
          <p:nvSpPr>
            <p:cNvPr id="44" name="Rectangle 43"/>
            <p:cNvSpPr/>
            <p:nvPr/>
          </p:nvSpPr>
          <p:spPr>
            <a:xfrm>
              <a:off x="2016424" y="14185851"/>
              <a:ext cx="108012" cy="144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5" name="Rectangle 44"/>
            <p:cNvSpPr/>
            <p:nvPr/>
          </p:nvSpPr>
          <p:spPr>
            <a:xfrm>
              <a:off x="2016424" y="14401875"/>
              <a:ext cx="108012" cy="1440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6" name="TextBox 45"/>
          <p:cNvSpPr txBox="1"/>
          <p:nvPr/>
        </p:nvSpPr>
        <p:spPr>
          <a:xfrm>
            <a:off x="1971814" y="24555004"/>
            <a:ext cx="2232248" cy="584775"/>
          </a:xfrm>
          <a:prstGeom prst="rect">
            <a:avLst/>
          </a:prstGeom>
          <a:noFill/>
        </p:spPr>
        <p:txBody>
          <a:bodyPr wrap="square" rtlCol="0">
            <a:spAutoFit/>
          </a:bodyPr>
          <a:lstStyle/>
          <a:p>
            <a:r>
              <a:rPr lang="el-GR" sz="1600" dirty="0" smtClean="0"/>
              <a:t>ΝΑΙ</a:t>
            </a:r>
          </a:p>
          <a:p>
            <a:r>
              <a:rPr lang="el-GR" sz="1600" dirty="0" smtClean="0"/>
              <a:t>ΟΧΙ</a:t>
            </a:r>
            <a:endParaRPr lang="en-GB" sz="1600" dirty="0"/>
          </a:p>
        </p:txBody>
      </p:sp>
      <p:grpSp>
        <p:nvGrpSpPr>
          <p:cNvPr id="47" name="Group 46"/>
          <p:cNvGrpSpPr/>
          <p:nvPr/>
        </p:nvGrpSpPr>
        <p:grpSpPr>
          <a:xfrm>
            <a:off x="1872408" y="24635723"/>
            <a:ext cx="108012" cy="360040"/>
            <a:chOff x="2016424" y="14185851"/>
            <a:chExt cx="108012" cy="360040"/>
          </a:xfrm>
        </p:grpSpPr>
        <p:sp>
          <p:nvSpPr>
            <p:cNvPr id="48" name="Rectangle 47"/>
            <p:cNvSpPr/>
            <p:nvPr/>
          </p:nvSpPr>
          <p:spPr>
            <a:xfrm>
              <a:off x="2016424" y="14185851"/>
              <a:ext cx="108012"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9" name="Rectangle 48"/>
            <p:cNvSpPr/>
            <p:nvPr/>
          </p:nvSpPr>
          <p:spPr>
            <a:xfrm>
              <a:off x="2016424" y="14401875"/>
              <a:ext cx="108012" cy="14401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p:cNvSpPr txBox="1"/>
          <p:nvPr/>
        </p:nvSpPr>
        <p:spPr>
          <a:xfrm>
            <a:off x="17642160" y="12385652"/>
            <a:ext cx="7416824" cy="523220"/>
          </a:xfrm>
          <a:prstGeom prst="rect">
            <a:avLst/>
          </a:prstGeom>
          <a:solidFill>
            <a:schemeClr val="bg1"/>
          </a:solidFill>
          <a:ln cmpd="sng">
            <a:noFill/>
          </a:ln>
          <a:effectLst>
            <a:softEdge rad="12700"/>
          </a:effectLst>
        </p:spPr>
        <p:txBody>
          <a:bodyPr wrap="square" rtlCol="0">
            <a:spAutoFit/>
          </a:bodyPr>
          <a:lstStyle/>
          <a:p>
            <a:pPr algn="ctr"/>
            <a:r>
              <a:rPr lang="el-GR" sz="2800" b="1" dirty="0">
                <a:solidFill>
                  <a:srgbClr val="7030A0"/>
                </a:solidFill>
                <a:latin typeface="Arial" panose="020B0604020202020204" pitchFamily="34" charset="0"/>
                <a:cs typeface="Arial" panose="020B0604020202020204" pitchFamily="34" charset="0"/>
              </a:rPr>
              <a:t>ΠΑΡΑΡΤΗΜΑ  </a:t>
            </a:r>
            <a:r>
              <a:rPr lang="el-GR" sz="2800" b="1" dirty="0" smtClean="0">
                <a:solidFill>
                  <a:srgbClr val="7030A0"/>
                </a:solidFill>
                <a:latin typeface="Arial" panose="020B0604020202020204" pitchFamily="34" charset="0"/>
                <a:cs typeface="Arial" panose="020B0604020202020204" pitchFamily="34" charset="0"/>
              </a:rPr>
              <a:t>ΦΩΤΟΓΡΑΦΙΩΝ</a:t>
            </a:r>
            <a:endParaRPr lang="en-GB" sz="2800" b="1" dirty="0" smtClean="0">
              <a:solidFill>
                <a:srgbClr val="7030A0"/>
              </a:solidFill>
              <a:latin typeface="Arial" panose="020B0604020202020204" pitchFamily="34" charset="0"/>
              <a:cs typeface="Arial" panose="020B0604020202020204" pitchFamily="34" charset="0"/>
            </a:endParaRPr>
          </a:p>
        </p:txBody>
      </p:sp>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29992" y="17066172"/>
            <a:ext cx="6397104" cy="3598371"/>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154328" y="13236158"/>
            <a:ext cx="4819264" cy="36139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descr="C:\Users\maria\Desktop\IMG_5399.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121880" y="20960057"/>
            <a:ext cx="4351014" cy="26588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0" name="Picture 16" descr="C:\Users\maria\Desktop\IMG_5277.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524" r="37021"/>
          <a:stretch/>
        </p:blipFill>
        <p:spPr bwMode="auto">
          <a:xfrm rot="5400000">
            <a:off x="24593722" y="20123722"/>
            <a:ext cx="2852776" cy="42265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5-Point Star 20"/>
          <p:cNvSpPr/>
          <p:nvPr/>
        </p:nvSpPr>
        <p:spPr>
          <a:xfrm rot="517850">
            <a:off x="22148681" y="15410325"/>
            <a:ext cx="5966977" cy="5777337"/>
          </a:xfrm>
          <a:prstGeom prst="star5">
            <a:avLst>
              <a:gd name="adj" fmla="val 25400"/>
              <a:gd name="hf" fmla="val 105146"/>
              <a:gd name="vf" fmla="val 110557"/>
            </a:avLst>
          </a:prstGeom>
          <a:ln>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2000" b="1" dirty="0" smtClean="0">
                <a:solidFill>
                  <a:srgbClr val="7030A0"/>
                </a:solidFill>
                <a:latin typeface="Arial" panose="020B0604020202020204" pitchFamily="34" charset="0"/>
                <a:cs typeface="Arial" panose="020B0604020202020204" pitchFamily="34" charset="0"/>
              </a:rPr>
              <a:t>ΤΟ ΣΧΟΛΕΙΟ ΜΑΣ ΜΠΟΡΕΙ ΝΑ ΧΡΕΙΑΖΕΤΑΙ ΒΕΛΤΙΩΣΗ ΣΤΗΝ ΥΛΙΚΟΤΕΧΝΙΚΗ ΥΠΟΔΟΜΗ</a:t>
            </a:r>
            <a:endParaRPr lang="en-GB" sz="2000" b="1" dirty="0">
              <a:solidFill>
                <a:srgbClr val="7030A0"/>
              </a:solidFill>
              <a:latin typeface="Arial" panose="020B0604020202020204" pitchFamily="34" charset="0"/>
              <a:cs typeface="Arial" panose="020B0604020202020204" pitchFamily="34" charset="0"/>
            </a:endParaRPr>
          </a:p>
        </p:txBody>
      </p:sp>
      <p:sp>
        <p:nvSpPr>
          <p:cNvPr id="65" name="5-Point Star 64"/>
          <p:cNvSpPr/>
          <p:nvPr/>
        </p:nvSpPr>
        <p:spPr>
          <a:xfrm rot="20611102">
            <a:off x="14035314" y="23190792"/>
            <a:ext cx="7127318" cy="5340779"/>
          </a:xfrm>
          <a:prstGeom prst="star5">
            <a:avLst>
              <a:gd name="adj" fmla="val 24160"/>
              <a:gd name="hf" fmla="val 105146"/>
              <a:gd name="vf" fmla="val 110557"/>
            </a:avLst>
          </a:prstGeom>
          <a:ln>
            <a:solidFill>
              <a:srgbClr val="CC99FF"/>
            </a:solidFill>
          </a:ln>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1800" b="1" dirty="0">
                <a:solidFill>
                  <a:srgbClr val="7030A0"/>
                </a:solidFill>
                <a:latin typeface="Arial" panose="020B0604020202020204" pitchFamily="34" charset="0"/>
                <a:cs typeface="Arial" panose="020B0604020202020204" pitchFamily="34" charset="0"/>
              </a:rPr>
              <a:t>ΌΜΩΣ…. ΣΕ ΑΥΤΌ ΚΑΛΛΙΕΡΓΟΥΝΤΑΙ ΣΤΑΣΕΙΣ ΚΑΙ ΔΕΞΙΟΤΗΤΕΣ ΜΕΣΩ ΕΝΔΟΣΧΟΛΙΚΩΝ ΚΑΙ ΕΞΩΣΧΟΛΙΚΩΝ ΔΡΑΣΤΗΡΙΟΤΗΤΩΝ ΤΩΝ ΜΑΘΗΤΩΝ,  ΕΞΑΣΦΑΛΙΖΟΝΤΑΣ ΣΤΟΧΟΥΣ </a:t>
            </a:r>
            <a:r>
              <a:rPr lang="el-GR" sz="1800" b="1" dirty="0" smtClean="0">
                <a:solidFill>
                  <a:srgbClr val="7030A0"/>
                </a:solidFill>
                <a:latin typeface="Arial" panose="020B0604020202020204" pitchFamily="34" charset="0"/>
                <a:cs typeface="Arial" panose="020B0604020202020204" pitchFamily="34" charset="0"/>
              </a:rPr>
              <a:t>ΤΗΣ </a:t>
            </a:r>
            <a:r>
              <a:rPr lang="el-GR" sz="1800" b="1" dirty="0">
                <a:solidFill>
                  <a:srgbClr val="7030A0"/>
                </a:solidFill>
                <a:latin typeface="Arial" panose="020B0604020202020204" pitchFamily="34" charset="0"/>
                <a:cs typeface="Arial" panose="020B0604020202020204" pitchFamily="34" charset="0"/>
              </a:rPr>
              <a:t>ΠΟΙΟΤΙΚΗΣ ΕΚΠΑΙΔΕΥΣΗΣ</a:t>
            </a:r>
            <a:endParaRPr lang="en-GB" sz="1800" b="1" dirty="0">
              <a:solidFill>
                <a:srgbClr val="7030A0"/>
              </a:solidFill>
              <a:latin typeface="Arial" panose="020B0604020202020204" pitchFamily="34" charset="0"/>
              <a:cs typeface="Arial" panose="020B0604020202020204" pitchFamily="34" charset="0"/>
            </a:endParaRPr>
          </a:p>
        </p:txBody>
      </p:sp>
      <p:sp>
        <p:nvSpPr>
          <p:cNvPr id="5" name="Rectangle 4"/>
          <p:cNvSpPr/>
          <p:nvPr/>
        </p:nvSpPr>
        <p:spPr>
          <a:xfrm>
            <a:off x="19658382" y="36220299"/>
            <a:ext cx="8640961" cy="3240360"/>
          </a:xfrm>
          <a:prstGeom prst="rect">
            <a:avLst/>
          </a:prstGeom>
          <a:noFill/>
          <a:ln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n w="18415" cmpd="sng">
                  <a:solidFill>
                    <a:schemeClr val="accent4"/>
                  </a:solidFill>
                  <a:prstDash val="solid"/>
                </a:ln>
                <a:solidFill>
                  <a:schemeClr val="accent4">
                    <a:lumMod val="40000"/>
                    <a:lumOff val="60000"/>
                  </a:schemeClr>
                </a:solidFill>
                <a:latin typeface="Arial" panose="020B0604020202020204" pitchFamily="34" charset="0"/>
                <a:cs typeface="Arial" panose="020B0604020202020204" pitchFamily="34" charset="0"/>
              </a:rPr>
              <a:t>ΜΑΘΗΤΙΚΗ ΟΜΑΔΑ: ΦΩΚΑ ΧΑΡΑ, ΣΩΤΗΡΙΟΥ ΒΑΣΙΛΙΚΗ, ΠΑΥΛΟΥ ΜΑΡΙΑ, ΤΣΙΛΙΜΙΔΟΥ ΣΤΥΛΙΑΝΗ,</a:t>
            </a:r>
          </a:p>
          <a:p>
            <a:pPr algn="ctr"/>
            <a:r>
              <a:rPr lang="el-GR" sz="2400" dirty="0" smtClean="0">
                <a:ln w="18415" cmpd="sng">
                  <a:solidFill>
                    <a:schemeClr val="accent4"/>
                  </a:solidFill>
                  <a:prstDash val="solid"/>
                </a:ln>
                <a:solidFill>
                  <a:schemeClr val="accent4">
                    <a:lumMod val="40000"/>
                    <a:lumOff val="60000"/>
                  </a:schemeClr>
                </a:solidFill>
                <a:latin typeface="Arial" panose="020B0604020202020204" pitchFamily="34" charset="0"/>
                <a:cs typeface="Arial" panose="020B0604020202020204" pitchFamily="34" charset="0"/>
              </a:rPr>
              <a:t> ΧΡΙΣΤΟΔΟΥΛΟΥ ΜΑΡΙΑ, ΦΛΟΥΡΕΝΤΖΟΥ ΜΙΡΑΝΤΑ</a:t>
            </a:r>
          </a:p>
          <a:p>
            <a:pPr algn="ctr"/>
            <a:r>
              <a:rPr lang="el-GR" sz="2400" dirty="0" smtClean="0">
                <a:ln w="18415" cmpd="sng">
                  <a:solidFill>
                    <a:schemeClr val="accent4"/>
                  </a:solidFill>
                  <a:prstDash val="solid"/>
                </a:ln>
                <a:solidFill>
                  <a:schemeClr val="accent4">
                    <a:lumMod val="40000"/>
                    <a:lumOff val="60000"/>
                  </a:schemeClr>
                </a:solidFill>
                <a:latin typeface="Arial" panose="020B0604020202020204" pitchFamily="34" charset="0"/>
                <a:cs typeface="Arial" panose="020B0604020202020204" pitchFamily="34" charset="0"/>
              </a:rPr>
              <a:t>ΣΧΟΛΙΚΗ ΧΡΟΝΙΑ: 2018-2019</a:t>
            </a:r>
          </a:p>
          <a:p>
            <a:pPr algn="ctr"/>
            <a:r>
              <a:rPr lang="el-GR" sz="2400" dirty="0" smtClean="0">
                <a:ln w="18415" cmpd="sng">
                  <a:solidFill>
                    <a:schemeClr val="accent4"/>
                  </a:solidFill>
                  <a:prstDash val="solid"/>
                </a:ln>
                <a:solidFill>
                  <a:schemeClr val="accent4">
                    <a:lumMod val="40000"/>
                    <a:lumOff val="60000"/>
                  </a:schemeClr>
                </a:solidFill>
                <a:latin typeface="Arial" panose="020B0604020202020204" pitchFamily="34" charset="0"/>
                <a:cs typeface="Arial" panose="020B0604020202020204" pitchFamily="34" charset="0"/>
              </a:rPr>
              <a:t>ΣΧΟΛΕΙΟ: ΓΥΜΝΑΣΙΟ ΔΡΟΣΙΑΣ ΛΑΡΝΑΚΑΣ</a:t>
            </a:r>
          </a:p>
          <a:p>
            <a:pPr algn="ctr"/>
            <a:r>
              <a:rPr lang="el-GR" sz="2400" dirty="0" smtClean="0">
                <a:ln w="18415" cmpd="sng">
                  <a:solidFill>
                    <a:schemeClr val="accent4"/>
                  </a:solidFill>
                  <a:prstDash val="solid"/>
                </a:ln>
                <a:solidFill>
                  <a:schemeClr val="accent4">
                    <a:lumMod val="40000"/>
                    <a:lumOff val="60000"/>
                  </a:schemeClr>
                </a:solidFill>
                <a:latin typeface="Arial" panose="020B0604020202020204" pitchFamily="34" charset="0"/>
                <a:cs typeface="Arial" panose="020B0604020202020204" pitchFamily="34" charset="0"/>
              </a:rPr>
              <a:t>ΥΠΕΥΘΥΝΗ ΚΑΘΗΓΗΤΡΙΑ:  ΕΥΘΥΜΙΟΥ ΜΑΡΙΑ</a:t>
            </a:r>
            <a:endParaRPr lang="en-GB" sz="2400" dirty="0">
              <a:ln w="18415" cmpd="sng">
                <a:solidFill>
                  <a:schemeClr val="accent4"/>
                </a:solidFill>
                <a:prstDash val="solid"/>
              </a:ln>
              <a:solidFill>
                <a:schemeClr val="accent4">
                  <a:lumMod val="40000"/>
                  <a:lumOff val="60000"/>
                </a:schemeClr>
              </a:solidFill>
              <a:latin typeface="Arial" panose="020B0604020202020204" pitchFamily="34" charset="0"/>
              <a:cs typeface="Arial" panose="020B0604020202020204" pitchFamily="34" charset="0"/>
            </a:endParaRPr>
          </a:p>
        </p:txBody>
      </p:sp>
      <p:sp>
        <p:nvSpPr>
          <p:cNvPr id="67" name="Rectangle 66"/>
          <p:cNvSpPr/>
          <p:nvPr/>
        </p:nvSpPr>
        <p:spPr>
          <a:xfrm>
            <a:off x="469196" y="29307531"/>
            <a:ext cx="27830147" cy="6552727"/>
          </a:xfrm>
          <a:prstGeom prst="rect">
            <a:avLst/>
          </a:prstGeom>
          <a:solidFill>
            <a:srgbClr val="CCCCF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l-GR" sz="2400" b="1" dirty="0" smtClean="0">
              <a:solidFill>
                <a:srgbClr val="7030A0"/>
              </a:solidFill>
              <a:latin typeface="Arial" panose="020B0604020202020204" pitchFamily="34" charset="0"/>
              <a:cs typeface="Arial" panose="020B0604020202020204" pitchFamily="34" charset="0"/>
            </a:endParaRPr>
          </a:p>
          <a:p>
            <a:pPr algn="just"/>
            <a:endParaRPr lang="el-GR" sz="2400" b="1" dirty="0" smtClean="0">
              <a:solidFill>
                <a:srgbClr val="7030A0"/>
              </a:solidFill>
              <a:latin typeface="Arial" panose="020B0604020202020204" pitchFamily="34" charset="0"/>
              <a:cs typeface="Arial" panose="020B0604020202020204" pitchFamily="34" charset="0"/>
            </a:endParaRPr>
          </a:p>
          <a:p>
            <a:pPr algn="just"/>
            <a:r>
              <a:rPr lang="el-GR" sz="2400" b="1" dirty="0" smtClean="0">
                <a:solidFill>
                  <a:srgbClr val="7030A0"/>
                </a:solidFill>
                <a:latin typeface="Arial" panose="020B0604020202020204" pitchFamily="34" charset="0"/>
                <a:cs typeface="Arial" panose="020B0604020202020204" pitchFamily="34" charset="0"/>
              </a:rPr>
              <a:t>ΣΥΖΗΤΗΣΗ-ΣΥΜΠΕΡΑΣΜΑΤΑ</a:t>
            </a:r>
            <a:endParaRPr lang="el-GR" sz="2400" b="1" dirty="0">
              <a:solidFill>
                <a:srgbClr val="7030A0"/>
              </a:solidFill>
              <a:latin typeface="Arial" panose="020B0604020202020204" pitchFamily="34" charset="0"/>
              <a:cs typeface="Arial" panose="020B0604020202020204" pitchFamily="34" charset="0"/>
            </a:endParaRPr>
          </a:p>
          <a:p>
            <a:pPr algn="just"/>
            <a:r>
              <a:rPr lang="el-GR" sz="2400" dirty="0" smtClean="0">
                <a:solidFill>
                  <a:srgbClr val="7030A0"/>
                </a:solidFill>
                <a:latin typeface="Arial" panose="020B0604020202020204" pitchFamily="34" charset="0"/>
                <a:cs typeface="Arial" panose="020B0604020202020204" pitchFamily="34" charset="0"/>
              </a:rPr>
              <a:t>         Η </a:t>
            </a:r>
            <a:r>
              <a:rPr lang="el-GR" sz="2400" dirty="0">
                <a:solidFill>
                  <a:srgbClr val="7030A0"/>
                </a:solidFill>
                <a:latin typeface="Arial" panose="020B0604020202020204" pitchFamily="34" charset="0"/>
                <a:cs typeface="Arial" panose="020B0604020202020204" pitchFamily="34" charset="0"/>
              </a:rPr>
              <a:t>παρούσα εργασία έδειξε ότι με τα σχολικά εγχειρίδια που χρησιμοποιούνται , τα οποία οι μαθητές θεωρούν ότι παρέχουν έγκυρη επιστημονική γνώση σε μεγάλο ποσοστό, εξασφαλίζεται ισότητα ευκαιριών μεταξύ μαθητών διαφορετικών δυνατοτήτων, διαφορετικής πολιτισμικής και γεωγραφικής προέλευσης. Δίνεται ικανοποιητικό χρόνος για τη διδασκαλία των μαθημάτων και μέσα από τα αποτελέσματα φαίνεται η στήριξη που παρέχεται σε μαθητές μέσω προγραμμάτων αλφαβητισμού και στήριξης αφού όλοι οι μαθητές που συμμετείχαν στην έρευνα </a:t>
            </a:r>
            <a:r>
              <a:rPr lang="el-GR" sz="2400" dirty="0" smtClean="0">
                <a:solidFill>
                  <a:srgbClr val="7030A0"/>
                </a:solidFill>
                <a:latin typeface="Arial" panose="020B0604020202020204" pitchFamily="34" charset="0"/>
                <a:cs typeface="Arial" panose="020B0604020202020204" pitchFamily="34" charset="0"/>
              </a:rPr>
              <a:t>απάντησαν </a:t>
            </a:r>
            <a:r>
              <a:rPr lang="el-GR" sz="2400" dirty="0">
                <a:solidFill>
                  <a:srgbClr val="7030A0"/>
                </a:solidFill>
                <a:latin typeface="Arial" panose="020B0604020202020204" pitchFamily="34" charset="0"/>
                <a:cs typeface="Arial" panose="020B0604020202020204" pitchFamily="34" charset="0"/>
              </a:rPr>
              <a:t>θετικά. </a:t>
            </a:r>
          </a:p>
          <a:p>
            <a:pPr algn="just"/>
            <a:r>
              <a:rPr lang="el-GR" sz="2400" dirty="0">
                <a:solidFill>
                  <a:srgbClr val="7030A0"/>
                </a:solidFill>
                <a:latin typeface="Arial" panose="020B0604020202020204" pitchFamily="34" charset="0"/>
                <a:cs typeface="Arial" panose="020B0604020202020204" pitchFamily="34" charset="0"/>
              </a:rPr>
              <a:t>Σε αντίθεση με τα παιδαγωγικό πλαίσιο , το σχολείο μας φαίνεται ότι υστερεί στην υλικοτεχνική υποδομή, αφού καταρχήν είναι ένα πολύ παλιό κτίσμα (παράρτημα φωτογραφιών). Συγκεκριμένα δεν υπάρχουν αρκετές αίθουσες διδασκαλίας εξοπλισμένες με υπολογιστή και βιντεοπροβολέα. Οι ίδιοι οι μαθητές δεν νοιώθουν ασφαλής στο κτίριο σε περίπτωση σεισμού.  Αντιθέτως νοιώθουν ασφαλείς σε φαινόμενα βίας. Αυτό συμφωνεί με τα ευρήματα μας ότι οι μαθητές πιστεύουν ότι το σχολείο δεν έχει επαρκείς οικονομικούς πόρους επίσης, για να υπάρχουν επαρκών εξοπλισμένα εργαστήρια</a:t>
            </a:r>
            <a:r>
              <a:rPr lang="el-GR" sz="2400" dirty="0" smtClean="0">
                <a:solidFill>
                  <a:srgbClr val="7030A0"/>
                </a:solidFill>
                <a:latin typeface="Arial" panose="020B0604020202020204" pitchFamily="34" charset="0"/>
                <a:cs typeface="Arial" panose="020B0604020202020204" pitchFamily="34" charset="0"/>
              </a:rPr>
              <a:t>.</a:t>
            </a:r>
          </a:p>
          <a:p>
            <a:pPr algn="just"/>
            <a:r>
              <a:rPr lang="el-GR" sz="2400" dirty="0" smtClean="0">
                <a:solidFill>
                  <a:srgbClr val="7030A0"/>
                </a:solidFill>
                <a:latin typeface="Arial" panose="020B0604020202020204" pitchFamily="34" charset="0"/>
                <a:cs typeface="Arial" panose="020B0604020202020204" pitchFamily="34" charset="0"/>
              </a:rPr>
              <a:t>Οι διακρίσεις μεταξύ των δύο φύλων στο σχολείο μας δεν υπάρχουν από την πλευρά των καθηγητών αλλά  φαίνεται να σχετίζεται με την ηλικία των μαθητών  (εφηβεία) αφού οι μισοί μαθητές απάντησαν ότι γίνονται διακρίσεις μεταξύ των μαθητών, ενώ οι υπόλοιποι μισοί ανέφεραν ότι δεν γίνονται.  Ιδιαίτερη όμως εντύπωση μας έκανε το γεγονός ότι οι μαθητές νοιώθουν πολύ άνετα να εκφράσουν την άποψη τους στην τάξη αλλά και να συζητήσουν κάτι που τους απασχολεί με τους καθηγητές. Επιπρόσθετα, οι μαθητές πιστεύουν ότι δίνονται ίσες  ευκαιρίες για την ενεργό συμμετοχή τους σε εξωσχολικές δράσεις του σχολείου και ότι υπάρχει ισότιμη πλέον πρόσβαση των μαθητών στην εκπαίδευση. </a:t>
            </a:r>
          </a:p>
          <a:p>
            <a:pPr algn="just"/>
            <a:r>
              <a:rPr lang="el-GR" sz="2400" dirty="0">
                <a:solidFill>
                  <a:srgbClr val="7030A0"/>
                </a:solidFill>
                <a:latin typeface="Arial" panose="020B0604020202020204" pitchFamily="34" charset="0"/>
                <a:cs typeface="Arial" panose="020B0604020202020204" pitchFamily="34" charset="0"/>
              </a:rPr>
              <a:t> </a:t>
            </a:r>
            <a:r>
              <a:rPr lang="el-GR" sz="2400" dirty="0" smtClean="0">
                <a:solidFill>
                  <a:srgbClr val="7030A0"/>
                </a:solidFill>
                <a:latin typeface="Arial" panose="020B0604020202020204" pitchFamily="34" charset="0"/>
                <a:cs typeface="Arial" panose="020B0604020202020204" pitchFamily="34" charset="0"/>
              </a:rPr>
              <a:t>        Με την παρούσα εργασία, </a:t>
            </a:r>
            <a:r>
              <a:rPr lang="en-GB" sz="2400" dirty="0">
                <a:solidFill>
                  <a:srgbClr val="7030A0"/>
                </a:solidFill>
                <a:latin typeface="Arial" panose="020B0604020202020204" pitchFamily="34" charset="0"/>
                <a:cs typeface="Arial" panose="020B0604020202020204" pitchFamily="34" charset="0"/>
              </a:rPr>
              <a:t> </a:t>
            </a:r>
            <a:r>
              <a:rPr lang="el-GR" sz="2400" dirty="0" smtClean="0">
                <a:solidFill>
                  <a:srgbClr val="7030A0"/>
                </a:solidFill>
                <a:latin typeface="Arial" panose="020B0604020202020204" pitchFamily="34" charset="0"/>
                <a:cs typeface="Arial" panose="020B0604020202020204" pitchFamily="34" charset="0"/>
              </a:rPr>
              <a:t>το Γυμνάσιο μας,   ικανοποιεί  σε μεγάλο βαθμό   τις απαραίτητες προϋποθέσεις για μία ποιοτική εκπαίδευση. Εξαίρεση αποτελεί η υλικοτεχνική υποδομή, για την οποία έχουν ενημερωθεί  οι  Αρμόδιες Υπηρεσίες και αναμένεται η  άμεση  αντιμετώπιση  των προβλημάτων που υπάρχουν. Έτσι  στοχεύουμε στην βελτίωση της ποιότητας της εκπαίδευσης. Έχουμε χρέος ως μέλη αυτής της κοινωνίας να εξελίξουμε την εκπαίδευση σε μία μορφή εκπαίδευσης για τη βελτίωση  της  ζωής μας, την κριτική συμμετοχή και την ανάληψη προσωπικής ευθύνης όχι μόνο σε περιβαλλοντικά θέματα, αλλά  και θέματα που αφορούν  το κοινωνικό πολιτισμικό  περιβάλλον.</a:t>
            </a:r>
          </a:p>
          <a:p>
            <a:pPr algn="just"/>
            <a:endParaRPr lang="el-GR" sz="2400" dirty="0">
              <a:solidFill>
                <a:srgbClr val="7030A0"/>
              </a:solidFill>
              <a:latin typeface="Arial" panose="020B0604020202020204" pitchFamily="34" charset="0"/>
              <a:cs typeface="Arial" panose="020B0604020202020204" pitchFamily="34" charset="0"/>
            </a:endParaRPr>
          </a:p>
          <a:p>
            <a:pPr algn="just"/>
            <a:r>
              <a:rPr lang="el-GR" sz="2400" dirty="0" smtClean="0">
                <a:solidFill>
                  <a:srgbClr val="7030A0"/>
                </a:solidFill>
                <a:latin typeface="Arial" panose="020B0604020202020204" pitchFamily="34" charset="0"/>
                <a:cs typeface="Arial" panose="020B0604020202020204" pitchFamily="34" charset="0"/>
              </a:rPr>
              <a:t>  </a:t>
            </a:r>
            <a:endParaRPr lang="en-GB" sz="2400" dirty="0">
              <a:solidFill>
                <a:srgbClr val="7030A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TotalTime>
  <Words>1065</Words>
  <Application>Microsoft Office PowerPoint</Application>
  <PresentationFormat>Custom</PresentationFormat>
  <Paragraphs>111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ΠΟΙΟΤΙΚΗ  ΕΚΠΑΙΔΕΥΣΗ  </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Corporate Edition</dc:creator>
  <cp:lastModifiedBy>User</cp:lastModifiedBy>
  <cp:revision>188</cp:revision>
  <cp:lastPrinted>2019-03-07T09:39:15Z</cp:lastPrinted>
  <dcterms:created xsi:type="dcterms:W3CDTF">2016-02-17T19:28:22Z</dcterms:created>
  <dcterms:modified xsi:type="dcterms:W3CDTF">2019-03-08T12:11:09Z</dcterms:modified>
</cp:coreProperties>
</file>