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9" r:id="rId2"/>
  </p:sldIdLst>
  <p:sldSz cx="28800425" cy="39600188"/>
  <p:notesSz cx="6858000" cy="9144000"/>
  <p:defaultTextStyle>
    <a:defPPr>
      <a:defRPr lang="en-US"/>
    </a:defPPr>
    <a:lvl1pPr marL="0" algn="l" defTabSz="3110332" rtl="0" eaLnBrk="1" latinLnBrk="0" hangingPunct="1">
      <a:defRPr sz="6123" kern="1200">
        <a:solidFill>
          <a:schemeClr val="tx1"/>
        </a:solidFill>
        <a:latin typeface="+mn-lt"/>
        <a:ea typeface="+mn-ea"/>
        <a:cs typeface="+mn-cs"/>
      </a:defRPr>
    </a:lvl1pPr>
    <a:lvl2pPr marL="1555166" algn="l" defTabSz="3110332" rtl="0" eaLnBrk="1" latinLnBrk="0" hangingPunct="1">
      <a:defRPr sz="6123" kern="1200">
        <a:solidFill>
          <a:schemeClr val="tx1"/>
        </a:solidFill>
        <a:latin typeface="+mn-lt"/>
        <a:ea typeface="+mn-ea"/>
        <a:cs typeface="+mn-cs"/>
      </a:defRPr>
    </a:lvl2pPr>
    <a:lvl3pPr marL="3110332" algn="l" defTabSz="3110332" rtl="0" eaLnBrk="1" latinLnBrk="0" hangingPunct="1">
      <a:defRPr sz="6123" kern="1200">
        <a:solidFill>
          <a:schemeClr val="tx1"/>
        </a:solidFill>
        <a:latin typeface="+mn-lt"/>
        <a:ea typeface="+mn-ea"/>
        <a:cs typeface="+mn-cs"/>
      </a:defRPr>
    </a:lvl3pPr>
    <a:lvl4pPr marL="4665497" algn="l" defTabSz="3110332" rtl="0" eaLnBrk="1" latinLnBrk="0" hangingPunct="1">
      <a:defRPr sz="6123" kern="1200">
        <a:solidFill>
          <a:schemeClr val="tx1"/>
        </a:solidFill>
        <a:latin typeface="+mn-lt"/>
        <a:ea typeface="+mn-ea"/>
        <a:cs typeface="+mn-cs"/>
      </a:defRPr>
    </a:lvl4pPr>
    <a:lvl5pPr marL="6220663" algn="l" defTabSz="3110332" rtl="0" eaLnBrk="1" latinLnBrk="0" hangingPunct="1">
      <a:defRPr sz="6123" kern="1200">
        <a:solidFill>
          <a:schemeClr val="tx1"/>
        </a:solidFill>
        <a:latin typeface="+mn-lt"/>
        <a:ea typeface="+mn-ea"/>
        <a:cs typeface="+mn-cs"/>
      </a:defRPr>
    </a:lvl5pPr>
    <a:lvl6pPr marL="7775829" algn="l" defTabSz="3110332" rtl="0" eaLnBrk="1" latinLnBrk="0" hangingPunct="1">
      <a:defRPr sz="6123" kern="1200">
        <a:solidFill>
          <a:schemeClr val="tx1"/>
        </a:solidFill>
        <a:latin typeface="+mn-lt"/>
        <a:ea typeface="+mn-ea"/>
        <a:cs typeface="+mn-cs"/>
      </a:defRPr>
    </a:lvl6pPr>
    <a:lvl7pPr marL="9330995" algn="l" defTabSz="3110332" rtl="0" eaLnBrk="1" latinLnBrk="0" hangingPunct="1">
      <a:defRPr sz="6123" kern="1200">
        <a:solidFill>
          <a:schemeClr val="tx1"/>
        </a:solidFill>
        <a:latin typeface="+mn-lt"/>
        <a:ea typeface="+mn-ea"/>
        <a:cs typeface="+mn-cs"/>
      </a:defRPr>
    </a:lvl7pPr>
    <a:lvl8pPr marL="10886161" algn="l" defTabSz="3110332" rtl="0" eaLnBrk="1" latinLnBrk="0" hangingPunct="1">
      <a:defRPr sz="6123" kern="1200">
        <a:solidFill>
          <a:schemeClr val="tx1"/>
        </a:solidFill>
        <a:latin typeface="+mn-lt"/>
        <a:ea typeface="+mn-ea"/>
        <a:cs typeface="+mn-cs"/>
      </a:defRPr>
    </a:lvl8pPr>
    <a:lvl9pPr marL="12441326" algn="l" defTabSz="3110332" rtl="0" eaLnBrk="1" latinLnBrk="0" hangingPunct="1">
      <a:defRPr sz="6123"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472">
          <p15:clr>
            <a:srgbClr val="A4A3A4"/>
          </p15:clr>
        </p15:guide>
        <p15:guide id="2" pos="907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9467" autoAdjust="0"/>
  </p:normalViewPr>
  <p:slideViewPr>
    <p:cSldViewPr snapToGrid="0">
      <p:cViewPr>
        <p:scale>
          <a:sx n="30" d="100"/>
          <a:sy n="30" d="100"/>
        </p:scale>
        <p:origin x="-1123" y="1661"/>
      </p:cViewPr>
      <p:guideLst>
        <p:guide orient="horz" pos="12472"/>
        <p:guide pos="9071"/>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329248" y="7920038"/>
            <a:ext cx="25920383" cy="10560050"/>
          </a:xfrm>
        </p:spPr>
        <p:txBody>
          <a:bodyPr vert="horz" lIns="195430" tIns="0" rIns="195430" bIns="0" anchor="b">
            <a:normAutofit/>
            <a:scene3d>
              <a:camera prst="orthographicFront"/>
              <a:lightRig rig="soft" dir="t">
                <a:rot lat="0" lon="0" rev="17220000"/>
              </a:lightRig>
            </a:scene3d>
            <a:sp3d prstMaterial="softEdge">
              <a:bevelT w="38100" h="38100"/>
            </a:sp3d>
          </a:bodyPr>
          <a:lstStyle>
            <a:lvl1pPr>
              <a:defRPr sz="205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68652994-1801-4C9D-9D1A-66D00C83A42B}" type="datetimeFigureOut">
              <a:rPr lang="en-US" smtClean="0"/>
              <a:t>3/8/2019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8B1866F-3F7B-42C9-B112-F1AFD7D46739}" type="slidenum">
              <a:rPr lang="en-US" smtClean="0"/>
              <a:t>‹#›</a:t>
            </a:fld>
            <a:endParaRPr lang="en-US"/>
          </a:p>
        </p:txBody>
      </p:sp>
      <p:sp>
        <p:nvSpPr>
          <p:cNvPr id="9" name="Subtitle 8"/>
          <p:cNvSpPr>
            <a:spLocks noGrp="1"/>
          </p:cNvSpPr>
          <p:nvPr>
            <p:ph type="subTitle" idx="1"/>
          </p:nvPr>
        </p:nvSpPr>
        <p:spPr>
          <a:xfrm>
            <a:off x="4320064" y="19238243"/>
            <a:ext cx="20160298" cy="10120048"/>
          </a:xfrm>
        </p:spPr>
        <p:txBody>
          <a:bodyPr/>
          <a:lstStyle>
            <a:lvl1pPr marL="0" indent="0" algn="ctr">
              <a:buNone/>
              <a:defRPr>
                <a:solidFill>
                  <a:schemeClr val="tx1"/>
                </a:solidFill>
              </a:defRPr>
            </a:lvl1pPr>
            <a:lvl2pPr marL="1954301" indent="0" algn="ctr">
              <a:buNone/>
            </a:lvl2pPr>
            <a:lvl3pPr marL="3908603" indent="0" algn="ctr">
              <a:buNone/>
            </a:lvl3pPr>
            <a:lvl4pPr marL="5862904" indent="0" algn="ctr">
              <a:buNone/>
            </a:lvl4pPr>
            <a:lvl5pPr marL="7817206" indent="0" algn="ctr">
              <a:buNone/>
            </a:lvl5pPr>
            <a:lvl6pPr marL="9771507" indent="0" algn="ctr">
              <a:buNone/>
            </a:lvl6pPr>
            <a:lvl7pPr marL="11725808" indent="0" algn="ctr">
              <a:buNone/>
            </a:lvl7pPr>
            <a:lvl8pPr marL="13680110" indent="0" algn="ctr">
              <a:buNone/>
            </a:lvl8pPr>
            <a:lvl9pPr marL="15634411"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652994-1801-4C9D-9D1A-66D00C83A42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866F-3F7B-42C9-B112-F1AFD7D4673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0308" y="1585847"/>
            <a:ext cx="6480096" cy="33788494"/>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440021" y="1585847"/>
            <a:ext cx="18960280" cy="3378849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652994-1801-4C9D-9D1A-66D00C83A42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866F-3F7B-42C9-B112-F1AFD7D4673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8652994-1801-4C9D-9D1A-66D00C83A42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B1866F-3F7B-42C9-B112-F1AFD7D4673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040075" y="3520017"/>
            <a:ext cx="22320329" cy="1056005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205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040075" y="14480723"/>
            <a:ext cx="22320329" cy="8717538"/>
          </a:xfrm>
        </p:spPr>
        <p:txBody>
          <a:bodyPr anchor="t"/>
          <a:lstStyle>
            <a:lvl1pPr marL="312688" indent="0" algn="l">
              <a:buNone/>
              <a:defRPr sz="8500">
                <a:solidFill>
                  <a:schemeClr val="tx1"/>
                </a:solidFill>
              </a:defRPr>
            </a:lvl1pPr>
            <a:lvl2pPr>
              <a:buNone/>
              <a:defRPr sz="7700">
                <a:solidFill>
                  <a:schemeClr val="tx1">
                    <a:tint val="75000"/>
                  </a:schemeClr>
                </a:solidFill>
              </a:defRPr>
            </a:lvl2pPr>
            <a:lvl3pPr>
              <a:buNone/>
              <a:defRPr sz="6800">
                <a:solidFill>
                  <a:schemeClr val="tx1">
                    <a:tint val="75000"/>
                  </a:schemeClr>
                </a:solidFill>
              </a:defRPr>
            </a:lvl3pPr>
            <a:lvl4pPr>
              <a:buNone/>
              <a:defRPr sz="6000">
                <a:solidFill>
                  <a:schemeClr val="tx1">
                    <a:tint val="75000"/>
                  </a:schemeClr>
                </a:solidFill>
              </a:defRPr>
            </a:lvl4pPr>
            <a:lvl5pPr>
              <a:buNone/>
              <a:defRPr sz="60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8652994-1801-4C9D-9D1A-66D00C83A42B}" type="datetimeFigureOut">
              <a:rPr lang="en-US" smtClean="0"/>
              <a:t>3/8/2019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24960369" y="37051846"/>
            <a:ext cx="2400035" cy="2108343"/>
          </a:xfrm>
        </p:spPr>
        <p:txBody>
          <a:bodyPr/>
          <a:lstStyle/>
          <a:p>
            <a:fld id="{B8B1866F-3F7B-42C9-B112-F1AFD7D4673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40021" y="9240047"/>
            <a:ext cx="12720188" cy="26134294"/>
          </a:xfrm>
        </p:spPr>
        <p:txBody>
          <a:bodyPr/>
          <a:lstStyle>
            <a:lvl1pPr>
              <a:defRPr sz="11100"/>
            </a:lvl1pPr>
            <a:lvl2pPr>
              <a:defRPr sz="10300"/>
            </a:lvl2pPr>
            <a:lvl3pPr>
              <a:defRPr sz="8500"/>
            </a:lvl3pPr>
            <a:lvl4pPr>
              <a:defRPr sz="7700"/>
            </a:lvl4pPr>
            <a:lvl5pPr>
              <a:defRPr sz="7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4640216" y="9240047"/>
            <a:ext cx="12720188" cy="26134294"/>
          </a:xfrm>
        </p:spPr>
        <p:txBody>
          <a:bodyPr/>
          <a:lstStyle>
            <a:lvl1pPr>
              <a:defRPr sz="11100"/>
            </a:lvl1pPr>
            <a:lvl2pPr>
              <a:defRPr sz="10300"/>
            </a:lvl2pPr>
            <a:lvl3pPr>
              <a:defRPr sz="8500"/>
            </a:lvl3pPr>
            <a:lvl4pPr>
              <a:defRPr sz="7700"/>
            </a:lvl4pPr>
            <a:lvl5pPr>
              <a:defRPr sz="7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652994-1801-4C9D-9D1A-66D00C83A42B}"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866F-3F7B-42C9-B112-F1AFD7D4673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021" y="1576674"/>
            <a:ext cx="25920383" cy="6600031"/>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440021" y="8864209"/>
            <a:ext cx="12725189" cy="4335851"/>
          </a:xfrm>
        </p:spPr>
        <p:txBody>
          <a:bodyPr anchor="ctr"/>
          <a:lstStyle>
            <a:lvl1pPr marL="0" indent="0">
              <a:buNone/>
              <a:defRPr sz="10300" b="0" cap="all" baseline="0">
                <a:solidFill>
                  <a:schemeClr val="tx1"/>
                </a:solidFill>
              </a:defRPr>
            </a:lvl1pPr>
            <a:lvl2pPr>
              <a:buNone/>
              <a:defRPr sz="8500" b="1"/>
            </a:lvl2pPr>
            <a:lvl3pPr>
              <a:buNone/>
              <a:defRPr sz="7700" b="1"/>
            </a:lvl3pPr>
            <a:lvl4pPr>
              <a:buNone/>
              <a:defRPr sz="6800" b="1"/>
            </a:lvl4pPr>
            <a:lvl5pPr>
              <a:buNone/>
              <a:defRPr sz="68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4630217" y="8864209"/>
            <a:ext cx="12730188" cy="4335851"/>
          </a:xfrm>
        </p:spPr>
        <p:txBody>
          <a:bodyPr anchor="ctr"/>
          <a:lstStyle>
            <a:lvl1pPr marL="0" indent="0">
              <a:buNone/>
              <a:defRPr sz="10300" b="0" cap="all" baseline="0">
                <a:solidFill>
                  <a:schemeClr val="tx1"/>
                </a:solidFill>
              </a:defRPr>
            </a:lvl1pPr>
            <a:lvl2pPr>
              <a:buNone/>
              <a:defRPr sz="8500" b="1"/>
            </a:lvl2pPr>
            <a:lvl3pPr>
              <a:buNone/>
              <a:defRPr sz="7700" b="1"/>
            </a:lvl3pPr>
            <a:lvl4pPr>
              <a:buNone/>
              <a:defRPr sz="6800" b="1"/>
            </a:lvl4pPr>
            <a:lvl5pPr>
              <a:buNone/>
              <a:defRPr sz="68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1440021" y="13640068"/>
            <a:ext cx="12725189" cy="21734273"/>
          </a:xfrm>
        </p:spPr>
        <p:txBody>
          <a:bodyPr/>
          <a:lstStyle>
            <a:lvl1pPr>
              <a:defRPr sz="10300"/>
            </a:lvl1pPr>
            <a:lvl2pPr>
              <a:defRPr sz="8500"/>
            </a:lvl2pPr>
            <a:lvl3pPr>
              <a:defRPr sz="7700"/>
            </a:lvl3pPr>
            <a:lvl4pPr>
              <a:defRPr sz="6800"/>
            </a:lvl4pPr>
            <a:lvl5pPr>
              <a:defRPr sz="6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14630217" y="13640068"/>
            <a:ext cx="12730188" cy="21734273"/>
          </a:xfrm>
        </p:spPr>
        <p:txBody>
          <a:bodyPr/>
          <a:lstStyle>
            <a:lvl1pPr>
              <a:defRPr sz="10300"/>
            </a:lvl1pPr>
            <a:lvl2pPr>
              <a:defRPr sz="8500"/>
            </a:lvl2pPr>
            <a:lvl3pPr>
              <a:defRPr sz="7700"/>
            </a:lvl3pPr>
            <a:lvl4pPr>
              <a:defRPr sz="6800"/>
            </a:lvl4pPr>
            <a:lvl5pPr>
              <a:defRPr sz="6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8652994-1801-4C9D-9D1A-66D00C83A42B}" type="datetimeFigureOut">
              <a:rPr lang="en-US" smtClean="0"/>
              <a:t>3/8/2019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B1866F-3F7B-42C9-B112-F1AFD7D4673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8652994-1801-4C9D-9D1A-66D00C83A42B}" type="datetimeFigureOut">
              <a:rPr lang="en-US" smtClean="0"/>
              <a:t>3/8/2019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B1866F-3F7B-42C9-B112-F1AFD7D4673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52994-1801-4C9D-9D1A-66D00C83A42B}" type="datetimeFigureOut">
              <a:rPr lang="en-US" smtClean="0"/>
              <a:t>3/8/2019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B1866F-3F7B-42C9-B112-F1AFD7D4673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023" y="1576674"/>
            <a:ext cx="9475141" cy="6710032"/>
          </a:xfrm>
        </p:spPr>
        <p:txBody>
          <a:bodyPr vert="horz" anchor="b">
            <a:normAutofit/>
            <a:sp3d prstMaterial="softEdge"/>
          </a:bodyPr>
          <a:lstStyle>
            <a:lvl1pPr algn="l">
              <a:buNone/>
              <a:defRPr sz="94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440023" y="8800045"/>
            <a:ext cx="9475141" cy="26574296"/>
          </a:xfrm>
        </p:spPr>
        <p:txBody>
          <a:bodyPr/>
          <a:lstStyle>
            <a:lvl1pPr marL="0" indent="0">
              <a:buNone/>
              <a:defRPr sz="6000"/>
            </a:lvl1pPr>
            <a:lvl2pPr>
              <a:buNone/>
              <a:defRPr sz="5100"/>
            </a:lvl2pPr>
            <a:lvl3pPr>
              <a:buNone/>
              <a:defRPr sz="4300"/>
            </a:lvl3pPr>
            <a:lvl4pPr>
              <a:buNone/>
              <a:defRPr sz="3800"/>
            </a:lvl4pPr>
            <a:lvl5pPr>
              <a:buNone/>
              <a:defRPr sz="38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1260166" y="1576677"/>
            <a:ext cx="16100238" cy="33797663"/>
          </a:xfrm>
        </p:spPr>
        <p:txBody>
          <a:bodyPr/>
          <a:lstStyle>
            <a:lvl1pPr>
              <a:defRPr sz="11100"/>
            </a:lvl1pPr>
            <a:lvl2pPr>
              <a:defRPr sz="10300"/>
            </a:lvl2pPr>
            <a:lvl3pPr>
              <a:defRPr sz="9400"/>
            </a:lvl3pPr>
            <a:lvl4pPr>
              <a:defRPr sz="8500"/>
            </a:lvl4pPr>
            <a:lvl5pPr>
              <a:defRPr sz="77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8652994-1801-4C9D-9D1A-66D00C83A42B}"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866F-3F7B-42C9-B112-F1AFD7D4673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60085" y="3520016"/>
            <a:ext cx="17280255" cy="3015851"/>
          </a:xfrm>
        </p:spPr>
        <p:txBody>
          <a:bodyPr lIns="195430" rIns="195430" bIns="0" anchor="b">
            <a:sp3d prstMaterial="softEdge"/>
          </a:bodyPr>
          <a:lstStyle>
            <a:lvl1pPr algn="ctr">
              <a:buNone/>
              <a:defRPr sz="85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5760085" y="10578383"/>
            <a:ext cx="17280255" cy="22880109"/>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137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5760085" y="6737385"/>
            <a:ext cx="17280255" cy="3062415"/>
          </a:xfrm>
        </p:spPr>
        <p:txBody>
          <a:bodyPr lIns="195430" tIns="195430" rIns="195430" anchor="t"/>
          <a:lstStyle>
            <a:lvl1pPr marL="0" indent="0" algn="ctr">
              <a:buNone/>
              <a:defRPr sz="6000"/>
            </a:lvl1pPr>
            <a:lvl2pPr>
              <a:defRPr sz="5100"/>
            </a:lvl2pPr>
            <a:lvl3pPr>
              <a:defRPr sz="4300"/>
            </a:lvl3pPr>
            <a:lvl4pPr>
              <a:defRPr sz="3800"/>
            </a:lvl4pPr>
            <a:lvl5pPr>
              <a:defRPr sz="38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8652994-1801-4C9D-9D1A-66D00C83A42B}" type="datetimeFigureOut">
              <a:rPr lang="en-US" smtClean="0"/>
              <a:t>3/8/2019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B1866F-3F7B-42C9-B112-F1AFD7D4673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440021" y="1585844"/>
            <a:ext cx="25920383" cy="6600031"/>
          </a:xfrm>
          <a:prstGeom prst="rect">
            <a:avLst/>
          </a:prstGeom>
        </p:spPr>
        <p:txBody>
          <a:bodyPr vert="horz" lIns="390860" tIns="195430" rIns="390860" bIns="195430"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440021" y="9240044"/>
            <a:ext cx="25920383" cy="27192129"/>
          </a:xfrm>
          <a:prstGeom prst="rect">
            <a:avLst/>
          </a:prstGeom>
        </p:spPr>
        <p:txBody>
          <a:bodyPr vert="horz" lIns="390860" tIns="195430" rIns="390860" bIns="19543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1440021" y="37051846"/>
            <a:ext cx="6720099" cy="2108343"/>
          </a:xfrm>
          <a:prstGeom prst="rect">
            <a:avLst/>
          </a:prstGeom>
        </p:spPr>
        <p:txBody>
          <a:bodyPr vert="horz" lIns="390860" tIns="195430" rIns="390860" bIns="195430" anchor="b"/>
          <a:lstStyle>
            <a:lvl1pPr algn="l" eaLnBrk="1" latinLnBrk="0" hangingPunct="1">
              <a:defRPr kumimoji="0" sz="5100">
                <a:solidFill>
                  <a:schemeClr val="tx1">
                    <a:shade val="50000"/>
                  </a:schemeClr>
                </a:solidFill>
              </a:defRPr>
            </a:lvl1pPr>
          </a:lstStyle>
          <a:p>
            <a:fld id="{68652994-1801-4C9D-9D1A-66D00C83A42B}" type="datetimeFigureOut">
              <a:rPr lang="en-US" smtClean="0"/>
              <a:t>3/8/2019</a:t>
            </a:fld>
            <a:endParaRPr lang="en-US"/>
          </a:p>
        </p:txBody>
      </p:sp>
      <p:sp>
        <p:nvSpPr>
          <p:cNvPr id="3" name="Footer Placeholder 2"/>
          <p:cNvSpPr>
            <a:spLocks noGrp="1"/>
          </p:cNvSpPr>
          <p:nvPr>
            <p:ph type="ftr" sz="quarter" idx="3"/>
          </p:nvPr>
        </p:nvSpPr>
        <p:spPr>
          <a:xfrm>
            <a:off x="9840145" y="37051846"/>
            <a:ext cx="9120135" cy="2108343"/>
          </a:xfrm>
          <a:prstGeom prst="rect">
            <a:avLst/>
          </a:prstGeom>
        </p:spPr>
        <p:txBody>
          <a:bodyPr vert="horz" lIns="390860" tIns="195430" rIns="390860" bIns="195430" anchor="b"/>
          <a:lstStyle>
            <a:lvl1pPr algn="ctr" eaLnBrk="1" latinLnBrk="0" hangingPunct="1">
              <a:defRPr kumimoji="0" sz="51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24960369" y="37051846"/>
            <a:ext cx="2400035" cy="2108343"/>
          </a:xfrm>
          <a:prstGeom prst="rect">
            <a:avLst/>
          </a:prstGeom>
        </p:spPr>
        <p:txBody>
          <a:bodyPr vert="horz" lIns="0" tIns="195430" rIns="0" bIns="195430" anchor="b"/>
          <a:lstStyle>
            <a:lvl1pPr algn="r" eaLnBrk="1" latinLnBrk="0" hangingPunct="1">
              <a:defRPr kumimoji="0" sz="5100">
                <a:solidFill>
                  <a:schemeClr val="tx1">
                    <a:shade val="50000"/>
                  </a:schemeClr>
                </a:solidFill>
              </a:defRPr>
            </a:lvl1pPr>
          </a:lstStyle>
          <a:p>
            <a:fld id="{B8B1866F-3F7B-42C9-B112-F1AFD7D4673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175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2345162" indent="-1758871" algn="l" rtl="0" eaLnBrk="1" latinLnBrk="0" hangingPunct="1">
        <a:spcBef>
          <a:spcPct val="20000"/>
        </a:spcBef>
        <a:buClr>
          <a:schemeClr val="tx1">
            <a:shade val="95000"/>
          </a:schemeClr>
        </a:buClr>
        <a:buSzPct val="65000"/>
        <a:buFont typeface="Wingdings 2"/>
        <a:buChar char=""/>
        <a:defRPr kumimoji="0" sz="12000" kern="1200">
          <a:solidFill>
            <a:schemeClr val="tx1"/>
          </a:solidFill>
          <a:latin typeface="+mn-lt"/>
          <a:ea typeface="+mn-ea"/>
          <a:cs typeface="+mn-cs"/>
        </a:defRPr>
      </a:lvl1pPr>
      <a:lvl2pPr marL="3713173" indent="-1211667" algn="l" rtl="0" eaLnBrk="1" latinLnBrk="0" hangingPunct="1">
        <a:spcBef>
          <a:spcPct val="20000"/>
        </a:spcBef>
        <a:buClr>
          <a:schemeClr val="tx1"/>
        </a:buClr>
        <a:buSzPct val="80000"/>
        <a:buFont typeface="Wingdings 2"/>
        <a:buChar char=""/>
        <a:defRPr kumimoji="0" sz="10300" kern="1200">
          <a:solidFill>
            <a:schemeClr val="tx1"/>
          </a:solidFill>
          <a:latin typeface="+mn-lt"/>
          <a:ea typeface="+mn-ea"/>
          <a:cs typeface="+mn-cs"/>
        </a:defRPr>
      </a:lvl2pPr>
      <a:lvl3pPr marL="4846667" indent="-977151" algn="l" rtl="0" eaLnBrk="1" latinLnBrk="0" hangingPunct="1">
        <a:spcBef>
          <a:spcPct val="20000"/>
        </a:spcBef>
        <a:buClr>
          <a:schemeClr val="tx1"/>
        </a:buClr>
        <a:buSzPct val="95000"/>
        <a:buFont typeface="Wingdings"/>
        <a:buChar char=""/>
        <a:defRPr kumimoji="0" sz="9400" kern="1200">
          <a:solidFill>
            <a:schemeClr val="tx1"/>
          </a:solidFill>
          <a:latin typeface="+mn-lt"/>
          <a:ea typeface="+mn-ea"/>
          <a:cs typeface="+mn-cs"/>
        </a:defRPr>
      </a:lvl3pPr>
      <a:lvl4pPr marL="5784732" indent="-781721" algn="l" rtl="0" eaLnBrk="1" latinLnBrk="0" hangingPunct="1">
        <a:spcBef>
          <a:spcPct val="20000"/>
        </a:spcBef>
        <a:buClr>
          <a:schemeClr val="tx1"/>
        </a:buClr>
        <a:buSzPct val="100000"/>
        <a:buFont typeface="Wingdings 3"/>
        <a:buChar char=""/>
        <a:defRPr kumimoji="0" sz="8500" kern="1200">
          <a:solidFill>
            <a:schemeClr val="tx1"/>
          </a:solidFill>
          <a:latin typeface="+mn-lt"/>
          <a:ea typeface="+mn-ea"/>
          <a:cs typeface="+mn-cs"/>
        </a:defRPr>
      </a:lvl4pPr>
      <a:lvl5pPr marL="6605539" indent="-781721" algn="l" rtl="0" eaLnBrk="1" latinLnBrk="0" hangingPunct="1">
        <a:spcBef>
          <a:spcPct val="20000"/>
        </a:spcBef>
        <a:buClr>
          <a:schemeClr val="tx1"/>
        </a:buClr>
        <a:buFont typeface="Wingdings 2"/>
        <a:buChar char=""/>
        <a:defRPr kumimoji="0" sz="8500" kern="1200">
          <a:solidFill>
            <a:schemeClr val="tx1"/>
          </a:solidFill>
          <a:latin typeface="+mn-lt"/>
          <a:ea typeface="+mn-ea"/>
          <a:cs typeface="+mn-cs"/>
        </a:defRPr>
      </a:lvl5pPr>
      <a:lvl6pPr marL="7543603" indent="-781721" algn="l" rtl="0" eaLnBrk="1" latinLnBrk="0" hangingPunct="1">
        <a:spcBef>
          <a:spcPct val="20000"/>
        </a:spcBef>
        <a:buClr>
          <a:schemeClr val="tx1"/>
        </a:buClr>
        <a:buFont typeface="Wingdings 3"/>
        <a:buChar char=""/>
        <a:defRPr kumimoji="0" sz="7700" kern="1200">
          <a:solidFill>
            <a:schemeClr val="tx1"/>
          </a:solidFill>
          <a:latin typeface="+mn-lt"/>
          <a:ea typeface="+mn-ea"/>
          <a:cs typeface="+mn-cs"/>
        </a:defRPr>
      </a:lvl6pPr>
      <a:lvl7pPr marL="8403496" indent="-781721" algn="l" rtl="0" eaLnBrk="1" latinLnBrk="0" hangingPunct="1">
        <a:spcBef>
          <a:spcPct val="20000"/>
        </a:spcBef>
        <a:buClr>
          <a:schemeClr val="tx1"/>
        </a:buClr>
        <a:buFont typeface="Wingdings 2"/>
        <a:buChar char=""/>
        <a:defRPr kumimoji="0" sz="6800" kern="1200">
          <a:solidFill>
            <a:schemeClr val="tx1"/>
          </a:solidFill>
          <a:latin typeface="+mn-lt"/>
          <a:ea typeface="+mn-ea"/>
          <a:cs typeface="+mn-cs"/>
        </a:defRPr>
      </a:lvl7pPr>
      <a:lvl8pPr marL="9263389" indent="-781721" algn="l" rtl="0" eaLnBrk="1" latinLnBrk="0" hangingPunct="1">
        <a:spcBef>
          <a:spcPct val="20000"/>
        </a:spcBef>
        <a:buClr>
          <a:schemeClr val="tx1"/>
        </a:buClr>
        <a:buFont typeface="Wingdings 2"/>
        <a:buChar char=""/>
        <a:defRPr kumimoji="0" sz="6000" kern="1200">
          <a:solidFill>
            <a:schemeClr val="tx1"/>
          </a:solidFill>
          <a:latin typeface="+mn-lt"/>
          <a:ea typeface="+mn-ea"/>
          <a:cs typeface="+mn-cs"/>
        </a:defRPr>
      </a:lvl8pPr>
      <a:lvl9pPr marL="10123281" indent="-781721" algn="l" rtl="0" eaLnBrk="1" latinLnBrk="0" hangingPunct="1">
        <a:spcBef>
          <a:spcPct val="20000"/>
        </a:spcBef>
        <a:buClr>
          <a:schemeClr val="tx1"/>
        </a:buClr>
        <a:buFont typeface="Wingdings 2"/>
        <a:buChar char=""/>
        <a:defRPr kumimoji="0" sz="60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954301" algn="l" rtl="0" eaLnBrk="1" latinLnBrk="0" hangingPunct="1">
        <a:defRPr kumimoji="0" kern="1200">
          <a:solidFill>
            <a:schemeClr val="tx1"/>
          </a:solidFill>
          <a:latin typeface="+mn-lt"/>
          <a:ea typeface="+mn-ea"/>
          <a:cs typeface="+mn-cs"/>
        </a:defRPr>
      </a:lvl2pPr>
      <a:lvl3pPr marL="3908603" algn="l" rtl="0" eaLnBrk="1" latinLnBrk="0" hangingPunct="1">
        <a:defRPr kumimoji="0" kern="1200">
          <a:solidFill>
            <a:schemeClr val="tx1"/>
          </a:solidFill>
          <a:latin typeface="+mn-lt"/>
          <a:ea typeface="+mn-ea"/>
          <a:cs typeface="+mn-cs"/>
        </a:defRPr>
      </a:lvl3pPr>
      <a:lvl4pPr marL="5862904" algn="l" rtl="0" eaLnBrk="1" latinLnBrk="0" hangingPunct="1">
        <a:defRPr kumimoji="0" kern="1200">
          <a:solidFill>
            <a:schemeClr val="tx1"/>
          </a:solidFill>
          <a:latin typeface="+mn-lt"/>
          <a:ea typeface="+mn-ea"/>
          <a:cs typeface="+mn-cs"/>
        </a:defRPr>
      </a:lvl4pPr>
      <a:lvl5pPr marL="7817206" algn="l" rtl="0" eaLnBrk="1" latinLnBrk="0" hangingPunct="1">
        <a:defRPr kumimoji="0" kern="1200">
          <a:solidFill>
            <a:schemeClr val="tx1"/>
          </a:solidFill>
          <a:latin typeface="+mn-lt"/>
          <a:ea typeface="+mn-ea"/>
          <a:cs typeface="+mn-cs"/>
        </a:defRPr>
      </a:lvl5pPr>
      <a:lvl6pPr marL="9771507" algn="l" rtl="0" eaLnBrk="1" latinLnBrk="0" hangingPunct="1">
        <a:defRPr kumimoji="0" kern="1200">
          <a:solidFill>
            <a:schemeClr val="tx1"/>
          </a:solidFill>
          <a:latin typeface="+mn-lt"/>
          <a:ea typeface="+mn-ea"/>
          <a:cs typeface="+mn-cs"/>
        </a:defRPr>
      </a:lvl6pPr>
      <a:lvl7pPr marL="11725808" algn="l" rtl="0" eaLnBrk="1" latinLnBrk="0" hangingPunct="1">
        <a:defRPr kumimoji="0" kern="1200">
          <a:solidFill>
            <a:schemeClr val="tx1"/>
          </a:solidFill>
          <a:latin typeface="+mn-lt"/>
          <a:ea typeface="+mn-ea"/>
          <a:cs typeface="+mn-cs"/>
        </a:defRPr>
      </a:lvl7pPr>
      <a:lvl8pPr marL="13680110" algn="l" rtl="0" eaLnBrk="1" latinLnBrk="0" hangingPunct="1">
        <a:defRPr kumimoji="0" kern="1200">
          <a:solidFill>
            <a:schemeClr val="tx1"/>
          </a:solidFill>
          <a:latin typeface="+mn-lt"/>
          <a:ea typeface="+mn-ea"/>
          <a:cs typeface="+mn-cs"/>
        </a:defRPr>
      </a:lvl8pPr>
      <a:lvl9pPr marL="15634411"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www.kathimerini.gr/968350/article/epikairothta/ellada/mesogeios-mia-8alassa-apo-plastiko" TargetMode="Externa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478179" y="559282"/>
            <a:ext cx="12606656" cy="2400657"/>
          </a:xfrm>
          <a:prstGeom prst="rect">
            <a:avLst/>
          </a:prstGeom>
        </p:spPr>
        <p:txBody>
          <a:bodyPr wrap="none">
            <a:spAutoFit/>
          </a:bodyPr>
          <a:lstStyle/>
          <a:p>
            <a:r>
              <a:rPr lang="el-GR" sz="15000" b="1" dirty="0">
                <a:latin typeface="Arial" panose="020B0604020202020204" pitchFamily="34" charset="0"/>
                <a:cs typeface="Arial" panose="020B0604020202020204" pitchFamily="34" charset="0"/>
              </a:rPr>
              <a:t>Απορρίμματα</a:t>
            </a:r>
            <a:endParaRPr lang="el-GR" sz="15000" dirty="0"/>
          </a:p>
        </p:txBody>
      </p:sp>
      <p:sp>
        <p:nvSpPr>
          <p:cNvPr id="6" name="Title 1"/>
          <p:cNvSpPr txBox="1">
            <a:spLocks/>
          </p:cNvSpPr>
          <p:nvPr/>
        </p:nvSpPr>
        <p:spPr>
          <a:xfrm>
            <a:off x="19544323" y="395458"/>
            <a:ext cx="8455025" cy="449574"/>
          </a:xfrm>
          <a:prstGeom prst="rect">
            <a:avLst/>
          </a:prstGeom>
        </p:spPr>
        <p:txBody>
          <a:bodyPr vert="horz" lIns="91440" tIns="45720" rIns="91440" bIns="45720" rtlCol="0" anchor="ctr">
            <a:noAutofit/>
          </a:bodyPr>
          <a:lst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a:lstStyle>
          <a:p>
            <a:r>
              <a:rPr lang="el-GR" sz="4000" dirty="0" smtClean="0">
                <a:latin typeface="Arial" panose="020B0604020202020204" pitchFamily="34" charset="0"/>
                <a:cs typeface="Arial" panose="020B0604020202020204" pitchFamily="34" charset="0"/>
              </a:rPr>
              <a:t>Οικολογικά Σχολεία Λύκειο Βεργίνας</a:t>
            </a:r>
            <a:endParaRPr lang="en-US" sz="4000" dirty="0">
              <a:latin typeface="Arial" panose="020B0604020202020204" pitchFamily="34" charset="0"/>
              <a:cs typeface="Arial" panose="020B0604020202020204" pitchFamily="34" charset="0"/>
            </a:endParaRPr>
          </a:p>
        </p:txBody>
      </p:sp>
      <p:sp>
        <p:nvSpPr>
          <p:cNvPr id="7" name="TextBox 6"/>
          <p:cNvSpPr txBox="1"/>
          <p:nvPr/>
        </p:nvSpPr>
        <p:spPr>
          <a:xfrm>
            <a:off x="560635" y="3152349"/>
            <a:ext cx="15064948" cy="6001603"/>
          </a:xfrm>
          <a:prstGeom prst="rect">
            <a:avLst/>
          </a:prstGeom>
          <a:noFill/>
        </p:spPr>
        <p:txBody>
          <a:bodyPr wrap="square" lIns="91405" tIns="45700" rIns="91405" bIns="45700" rtlCol="0">
            <a:spAutoFit/>
          </a:bodyPr>
          <a:lstStyle/>
          <a:p>
            <a:r>
              <a:rPr lang="el-GR" sz="3200" b="1" dirty="0">
                <a:latin typeface="Arial" pitchFamily="34" charset="0"/>
                <a:cs typeface="Arial" pitchFamily="34" charset="0"/>
              </a:rPr>
              <a:t>Περίληψη…</a:t>
            </a:r>
          </a:p>
          <a:p>
            <a:pPr algn="just"/>
            <a:r>
              <a:rPr lang="el-GR" sz="3200" dirty="0">
                <a:latin typeface="Arial" pitchFamily="34" charset="0"/>
                <a:cs typeface="Arial" pitchFamily="34" charset="0"/>
              </a:rPr>
              <a:t>Απορρίμματα </a:t>
            </a:r>
            <a:r>
              <a:rPr lang="el-GR" sz="3200" dirty="0" smtClean="0">
                <a:latin typeface="Arial" pitchFamily="34" charset="0"/>
                <a:cs typeface="Arial" pitchFamily="34" charset="0"/>
              </a:rPr>
              <a:t>αποτελούν οι </a:t>
            </a:r>
            <a:r>
              <a:rPr lang="el-GR" sz="3200" dirty="0">
                <a:latin typeface="Arial" pitchFamily="34" charset="0"/>
                <a:cs typeface="Arial" pitchFamily="34" charset="0"/>
              </a:rPr>
              <a:t>ουσίες ή τα αντικείμενα </a:t>
            </a:r>
            <a:r>
              <a:rPr lang="el-GR" sz="3200" dirty="0" smtClean="0">
                <a:latin typeface="Arial" pitchFamily="34" charset="0"/>
                <a:cs typeface="Arial" pitchFamily="34" charset="0"/>
              </a:rPr>
              <a:t>τα οποία ο </a:t>
            </a:r>
            <a:r>
              <a:rPr lang="el-GR" sz="3200" dirty="0">
                <a:latin typeface="Arial" pitchFamily="34" charset="0"/>
                <a:cs typeface="Arial" pitchFamily="34" charset="0"/>
              </a:rPr>
              <a:t>κάτοχός </a:t>
            </a:r>
            <a:r>
              <a:rPr lang="el-GR" sz="3200" dirty="0" smtClean="0">
                <a:latin typeface="Arial" pitchFamily="34" charset="0"/>
                <a:cs typeface="Arial" pitchFamily="34" charset="0"/>
              </a:rPr>
              <a:t>τους </a:t>
            </a:r>
            <a:r>
              <a:rPr lang="el-GR" sz="3200" dirty="0">
                <a:latin typeface="Arial" pitchFamily="34" charset="0"/>
                <a:cs typeface="Arial" pitchFamily="34" charset="0"/>
              </a:rPr>
              <a:t>θέλει </a:t>
            </a:r>
            <a:r>
              <a:rPr lang="el-GR" sz="3200" dirty="0" smtClean="0">
                <a:latin typeface="Arial" pitchFamily="34" charset="0"/>
                <a:cs typeface="Arial" pitchFamily="34" charset="0"/>
              </a:rPr>
              <a:t>πρέπει να απαλλαγεί γιατί έχουν παύσει να εξυπηρετούν </a:t>
            </a:r>
            <a:r>
              <a:rPr lang="el-GR" sz="3200" dirty="0">
                <a:latin typeface="Arial" pitchFamily="34" charset="0"/>
                <a:cs typeface="Arial" pitchFamily="34" charset="0"/>
              </a:rPr>
              <a:t>τον σκοπό για τον οποίο πρωτοκατασκευάστηκαν (</a:t>
            </a:r>
            <a:r>
              <a:rPr lang="el-GR" sz="3200" dirty="0" err="1" smtClean="0">
                <a:latin typeface="Arial" pitchFamily="34" charset="0"/>
                <a:cs typeface="Arial" pitchFamily="34" charset="0"/>
              </a:rPr>
              <a:t>Αλεβίζος</a:t>
            </a:r>
            <a:r>
              <a:rPr lang="el-GR" sz="3200" dirty="0" smtClean="0">
                <a:latin typeface="Arial" pitchFamily="34" charset="0"/>
                <a:cs typeface="Arial" pitchFamily="34" charset="0"/>
              </a:rPr>
              <a:t>, 2017). </a:t>
            </a:r>
            <a:endParaRPr lang="en-US" sz="3200" dirty="0" smtClean="0">
              <a:latin typeface="Arial" pitchFamily="34" charset="0"/>
              <a:cs typeface="Arial" pitchFamily="34" charset="0"/>
            </a:endParaRPr>
          </a:p>
          <a:p>
            <a:pPr algn="just"/>
            <a:r>
              <a:rPr lang="el-GR" sz="3200" dirty="0" smtClean="0">
                <a:latin typeface="Arial" pitchFamily="34" charset="0"/>
                <a:cs typeface="Arial" pitchFamily="34" charset="0"/>
              </a:rPr>
              <a:t>Ο </a:t>
            </a:r>
            <a:r>
              <a:rPr lang="el-GR" sz="3200" dirty="0">
                <a:latin typeface="Arial" pitchFamily="34" charset="0"/>
                <a:cs typeface="Arial" pitchFamily="34" charset="0"/>
              </a:rPr>
              <a:t>σύγχρονος τρόπος ζωής, </a:t>
            </a:r>
            <a:r>
              <a:rPr lang="el-GR" sz="3200" dirty="0" smtClean="0">
                <a:latin typeface="Arial" pitchFamily="34" charset="0"/>
                <a:cs typeface="Arial" pitchFamily="34" charset="0"/>
              </a:rPr>
              <a:t>οι καταναλωτικές </a:t>
            </a:r>
            <a:r>
              <a:rPr lang="el-GR" sz="3200" dirty="0">
                <a:latin typeface="Arial" pitchFamily="34" charset="0"/>
                <a:cs typeface="Arial" pitchFamily="34" charset="0"/>
              </a:rPr>
              <a:t>συνήθειες των πολιτών και </a:t>
            </a:r>
            <a:r>
              <a:rPr lang="el-GR" sz="3200" dirty="0" smtClean="0">
                <a:latin typeface="Arial" pitchFamily="34" charset="0"/>
                <a:cs typeface="Arial" pitchFamily="34" charset="0"/>
              </a:rPr>
              <a:t>η βελτίωση </a:t>
            </a:r>
            <a:r>
              <a:rPr lang="el-GR" sz="3200" dirty="0">
                <a:latin typeface="Arial" pitchFamily="34" charset="0"/>
                <a:cs typeface="Arial" pitchFamily="34" charset="0"/>
              </a:rPr>
              <a:t>του βιοτικού επιπέδου τους λόγω της οικονομικής και τεχνολογικής ανάπτυξης </a:t>
            </a:r>
            <a:r>
              <a:rPr lang="el-GR" sz="3200" dirty="0" smtClean="0">
                <a:latin typeface="Arial" pitchFamily="34" charset="0"/>
                <a:cs typeface="Arial" pitchFamily="34" charset="0"/>
              </a:rPr>
              <a:t>των τελευταίων ετών είναι </a:t>
            </a:r>
            <a:r>
              <a:rPr lang="el-GR" sz="3200" dirty="0">
                <a:latin typeface="Arial" pitchFamily="34" charset="0"/>
                <a:cs typeface="Arial" pitchFamily="34" charset="0"/>
              </a:rPr>
              <a:t>όλοι παράγοντες που συντείνουν στην αύξηση της ποσότητας των απορριμμάτων. </a:t>
            </a:r>
            <a:r>
              <a:rPr lang="el-GR" sz="3200" dirty="0" smtClean="0">
                <a:latin typeface="Arial" pitchFamily="34" charset="0"/>
                <a:cs typeface="Arial" pitchFamily="34" charset="0"/>
              </a:rPr>
              <a:t>Η  </a:t>
            </a:r>
            <a:r>
              <a:rPr lang="el-GR" sz="3200" dirty="0">
                <a:latin typeface="Arial" pitchFamily="34" charset="0"/>
                <a:cs typeface="Arial" pitchFamily="34" charset="0"/>
              </a:rPr>
              <a:t>συνεχώς αυξανόμενη ποσότητα των απορριμμάτων είναι ένα πολυδιάστατο πρόβλημα με πολλές αρνητικές επιπτώσεις. Σύμφωνα με μελέτη της περιβαλλοντικής οργάνωσης WWF, κάθε χρόνο καταλήγουν στη Μεσόγειο από 100.000 έως 300.000 τόνοι πλαστικών. 134 μεσογειακά είδη έχουν καταπιεί πλαστικά μεταξύ άλλων.  </a:t>
            </a:r>
          </a:p>
        </p:txBody>
      </p:sp>
      <p:sp>
        <p:nvSpPr>
          <p:cNvPr id="8" name="Rectangle 7"/>
          <p:cNvSpPr/>
          <p:nvPr/>
        </p:nvSpPr>
        <p:spPr>
          <a:xfrm>
            <a:off x="16035098" y="3127216"/>
            <a:ext cx="12114155" cy="12526506"/>
          </a:xfrm>
          <a:prstGeom prst="rect">
            <a:avLst/>
          </a:prstGeom>
        </p:spPr>
        <p:txBody>
          <a:bodyPr wrap="square">
            <a:spAutoFit/>
          </a:bodyPr>
          <a:lstStyle/>
          <a:p>
            <a:r>
              <a:rPr lang="el-GR" sz="4800" b="1" dirty="0" smtClean="0"/>
              <a:t>Η Δράση μας…</a:t>
            </a:r>
          </a:p>
          <a:p>
            <a:pPr marL="571500" indent="-571500">
              <a:buFont typeface="Arial" pitchFamily="34" charset="0"/>
              <a:buChar char="•"/>
            </a:pPr>
            <a:r>
              <a:rPr lang="el-GR" sz="4000" dirty="0" smtClean="0"/>
              <a:t>Βιβλιογραφική ανασκόπηση</a:t>
            </a:r>
          </a:p>
          <a:p>
            <a:pPr marL="571500" indent="-571500">
              <a:buFont typeface="Arial" pitchFamily="34" charset="0"/>
              <a:buChar char="•"/>
            </a:pPr>
            <a:r>
              <a:rPr lang="el-GR" sz="4000" dirty="0" smtClean="0"/>
              <a:t>Διεξαγωγή έρευνας </a:t>
            </a:r>
            <a:r>
              <a:rPr lang="el-GR" sz="4000" dirty="0"/>
              <a:t>με θέμα: </a:t>
            </a:r>
            <a:r>
              <a:rPr lang="el-GR" sz="4000" dirty="0" smtClean="0"/>
              <a:t>«Γνώσεις </a:t>
            </a:r>
            <a:r>
              <a:rPr lang="el-GR" sz="4000" dirty="0"/>
              <a:t>και Στάσεις των Μαθητών και Καθηγητών του Λυκείου Βεργίνας για τη διαχείριση </a:t>
            </a:r>
            <a:r>
              <a:rPr lang="el-GR" sz="4000" dirty="0" smtClean="0"/>
              <a:t>απορριμμάτων»</a:t>
            </a:r>
          </a:p>
          <a:p>
            <a:pPr marL="571500" indent="-571500">
              <a:buFont typeface="Arial" pitchFamily="34" charset="0"/>
              <a:buChar char="•"/>
            </a:pPr>
            <a:r>
              <a:rPr lang="el-GR" sz="4000" dirty="0" smtClean="0"/>
              <a:t>Επίσκεψη στο Κέντρο Περιβαλλοντικής Εκπαίδευσης Κάβο Γκρέκο</a:t>
            </a:r>
          </a:p>
          <a:p>
            <a:pPr marL="571500" indent="-571500">
              <a:buFont typeface="Arial" pitchFamily="34" charset="0"/>
              <a:buChar char="•"/>
            </a:pPr>
            <a:r>
              <a:rPr lang="el-GR" sz="4000" dirty="0" smtClean="0"/>
              <a:t>Συμμετοχή με τη δημιουργία </a:t>
            </a:r>
            <a:r>
              <a:rPr lang="el-GR" sz="4000" dirty="0"/>
              <a:t>αφίσας </a:t>
            </a:r>
            <a:r>
              <a:rPr lang="el-GR" sz="4000" dirty="0" smtClean="0"/>
              <a:t>στην περιβαλλοντική δραστηριότητα </a:t>
            </a:r>
            <a:r>
              <a:rPr lang="el-GR" sz="4000" dirty="0"/>
              <a:t>«Σκέψου, Δράσε, Άλλαξε κι εσύ: Λέμε όχι στις πλαστικές σακούλες</a:t>
            </a:r>
            <a:r>
              <a:rPr lang="el-GR" sz="4000" dirty="0" smtClean="0"/>
              <a:t>»</a:t>
            </a:r>
            <a:endParaRPr lang="en-US" sz="4000" dirty="0" smtClean="0"/>
          </a:p>
          <a:p>
            <a:pPr marL="571500" indent="-571500">
              <a:buFont typeface="Arial" pitchFamily="34" charset="0"/>
              <a:buChar char="•"/>
            </a:pPr>
            <a:r>
              <a:rPr lang="el-GR" sz="4000" dirty="0"/>
              <a:t>Δημιουργία χριστουγεννιάτικων στολιδιών από ανακυκλώσιμα υλικά.</a:t>
            </a:r>
          </a:p>
          <a:p>
            <a:pPr marL="571500" indent="-571500">
              <a:buFont typeface="Arial" pitchFamily="34" charset="0"/>
              <a:buChar char="•"/>
            </a:pPr>
            <a:r>
              <a:rPr lang="el-GR" sz="4000" dirty="0"/>
              <a:t>Ετοιμασία και ανάρτηση του οικολογικού κώδικα</a:t>
            </a:r>
          </a:p>
          <a:p>
            <a:pPr marL="571500" indent="-571500">
              <a:buFont typeface="Arial" pitchFamily="34" charset="0"/>
              <a:buChar char="•"/>
            </a:pPr>
            <a:r>
              <a:rPr lang="el-GR" sz="4000" dirty="0"/>
              <a:t>Ετοιμασία </a:t>
            </a:r>
            <a:r>
              <a:rPr lang="el-GR" sz="4000" dirty="0" smtClean="0"/>
              <a:t>ενημερωτικού</a:t>
            </a:r>
            <a:r>
              <a:rPr lang="en-US" sz="4000" dirty="0" smtClean="0"/>
              <a:t> </a:t>
            </a:r>
            <a:r>
              <a:rPr lang="el-GR" sz="4000" dirty="0" smtClean="0"/>
              <a:t>φυλλαδίου </a:t>
            </a:r>
            <a:r>
              <a:rPr lang="el-GR" sz="4000" dirty="0"/>
              <a:t>για τη σημασία των δέντρων το οποίο προωθήσαμε σε όλο τον μαθητικό </a:t>
            </a:r>
            <a:r>
              <a:rPr lang="el-GR" sz="4000" dirty="0" smtClean="0"/>
              <a:t>πληθυσμό</a:t>
            </a:r>
            <a:endParaRPr lang="en-US" sz="4000" dirty="0" smtClean="0"/>
          </a:p>
          <a:p>
            <a:pPr marL="571500" indent="-571500">
              <a:buFont typeface="Arial" pitchFamily="34" charset="0"/>
              <a:buChar char="•"/>
            </a:pPr>
            <a:r>
              <a:rPr lang="el-GR" sz="4000" dirty="0" err="1" smtClean="0"/>
              <a:t>Φιλοτέχνηση</a:t>
            </a:r>
            <a:r>
              <a:rPr lang="el-GR" sz="4000" dirty="0" smtClean="0"/>
              <a:t> πινακίδας</a:t>
            </a:r>
            <a:r>
              <a:rPr lang="en-US" sz="4000" dirty="0" smtClean="0"/>
              <a:t> </a:t>
            </a:r>
            <a:r>
              <a:rPr lang="el-GR" sz="4000" dirty="0" smtClean="0"/>
              <a:t>για </a:t>
            </a:r>
            <a:r>
              <a:rPr lang="el-GR" sz="4000" dirty="0"/>
              <a:t>την εβδομάδα του δέντρου</a:t>
            </a:r>
          </a:p>
          <a:p>
            <a:pPr marL="571500" indent="-571500">
              <a:buFont typeface="Arial" pitchFamily="34" charset="0"/>
              <a:buChar char="•"/>
            </a:pPr>
            <a:r>
              <a:rPr lang="el-GR" sz="4000" dirty="0"/>
              <a:t>Ετοιμασία πινακίδας στην οποία παρουσιάζεται η δράση μας ως «Οικολογικό Σχολείο»</a:t>
            </a:r>
          </a:p>
          <a:p>
            <a:pPr marL="571500" indent="-571500">
              <a:buFont typeface="Arial" pitchFamily="34" charset="0"/>
              <a:buChar char="•"/>
            </a:pPr>
            <a:r>
              <a:rPr lang="el-GR" sz="4000" dirty="0"/>
              <a:t>Προώθηση ανακύκλωσης στο χώρο του σχολείου</a:t>
            </a:r>
            <a:r>
              <a:rPr lang="el-GR" sz="4000" dirty="0" smtClean="0"/>
              <a:t>.</a:t>
            </a:r>
            <a:endParaRPr lang="el-GR" sz="4000" dirty="0"/>
          </a:p>
        </p:txBody>
      </p:sp>
      <p:sp>
        <p:nvSpPr>
          <p:cNvPr id="17" name="Rectangle 16"/>
          <p:cNvSpPr/>
          <p:nvPr/>
        </p:nvSpPr>
        <p:spPr>
          <a:xfrm>
            <a:off x="326175" y="38133079"/>
            <a:ext cx="7175509" cy="646331"/>
          </a:xfrm>
          <a:prstGeom prst="rect">
            <a:avLst/>
          </a:prstGeom>
          <a:ln w="12700">
            <a:solidFill>
              <a:schemeClr val="tx1"/>
            </a:solidFill>
          </a:ln>
        </p:spPr>
        <p:txBody>
          <a:bodyPr wrap="square">
            <a:spAutoFit/>
          </a:bodyPr>
          <a:lstStyle/>
          <a:p>
            <a:r>
              <a:rPr lang="el-GR" sz="1200" dirty="0"/>
              <a:t>Βιβλιογραφία:</a:t>
            </a:r>
            <a:endParaRPr lang="en-US" sz="1200" dirty="0" smtClean="0"/>
          </a:p>
          <a:p>
            <a:r>
              <a:rPr lang="en-US" sz="1200" dirty="0" smtClean="0">
                <a:hlinkClick r:id="rId2"/>
              </a:rPr>
              <a:t>http</a:t>
            </a:r>
            <a:r>
              <a:rPr lang="en-US" sz="1200" dirty="0">
                <a:hlinkClick r:id="rId2"/>
              </a:rPr>
              <a:t>://</a:t>
            </a:r>
            <a:r>
              <a:rPr lang="en-US" sz="1200" dirty="0" smtClean="0">
                <a:hlinkClick r:id="rId2"/>
              </a:rPr>
              <a:t>www.kathimerini.gr/968350/article/epikairothta/ellada/mesogeios-mia-8alassa-apo-plastiko</a:t>
            </a:r>
            <a:endParaRPr lang="el-GR" sz="1200" dirty="0" smtClean="0"/>
          </a:p>
          <a:p>
            <a:r>
              <a:rPr lang="en-US" sz="1200" dirty="0"/>
              <a:t>http://</a:t>
            </a:r>
            <a:r>
              <a:rPr lang="en-US" sz="1200" dirty="0" smtClean="0"/>
              <a:t>www.kathimerini.gr/968350/article/epikairothta/ellada/mesogeios-mia-8alassa-apo-plastiko</a:t>
            </a:r>
            <a:endParaRPr lang="en-US" sz="1200" dirty="0"/>
          </a:p>
        </p:txBody>
      </p:sp>
      <p:sp>
        <p:nvSpPr>
          <p:cNvPr id="18" name="TextBox 17"/>
          <p:cNvSpPr txBox="1"/>
          <p:nvPr/>
        </p:nvSpPr>
        <p:spPr>
          <a:xfrm>
            <a:off x="274825" y="31440505"/>
            <a:ext cx="28048372" cy="5693866"/>
          </a:xfrm>
          <a:prstGeom prst="rect">
            <a:avLst/>
          </a:prstGeom>
          <a:noFill/>
          <a:ln w="127000" cap="sq">
            <a:solidFill>
              <a:schemeClr val="tx1"/>
            </a:solidFill>
            <a:miter lim="800000"/>
          </a:ln>
        </p:spPr>
        <p:txBody>
          <a:bodyPr wrap="square" rtlCol="0">
            <a:spAutoFit/>
          </a:bodyPr>
          <a:lstStyle/>
          <a:p>
            <a:r>
              <a:rPr lang="el-GR" sz="4000" b="1" i="1" u="sng" dirty="0" smtClean="0"/>
              <a:t>Συμπεράσματα έρευνας:</a:t>
            </a:r>
          </a:p>
          <a:p>
            <a:pPr marL="571500" indent="-571500">
              <a:buFont typeface="Arial" pitchFamily="34" charset="0"/>
              <a:buChar char="•"/>
            </a:pPr>
            <a:r>
              <a:rPr lang="el-GR" sz="3600" b="1" dirty="0" smtClean="0"/>
              <a:t>Παρόλο που ένα μεγάλο ποσοστό των μαθητών του σχολείου μας ανακυκλώνει, δεν ανακυκλώνει συστηματικά, ούτε όλα τα ανακυκλώσιμα είδη.</a:t>
            </a:r>
          </a:p>
          <a:p>
            <a:pPr marL="685800" indent="-685800">
              <a:buFont typeface="Arial" panose="020B0604020202020204" pitchFamily="34" charset="0"/>
              <a:buChar char="•"/>
            </a:pPr>
            <a:r>
              <a:rPr lang="el-GR" sz="3600" b="1" dirty="0" smtClean="0"/>
              <a:t>Το 46% των μαθητών δεν ανακυκλώνει σωστά, </a:t>
            </a:r>
            <a:r>
              <a:rPr lang="el-GR" sz="3600" b="1" dirty="0" err="1" smtClean="0"/>
              <a:t>π.χ</a:t>
            </a:r>
            <a:r>
              <a:rPr lang="el-GR" sz="3600" b="1" dirty="0" smtClean="0"/>
              <a:t> δεν ξεπλένει τις συσκευασίες.</a:t>
            </a:r>
          </a:p>
          <a:p>
            <a:pPr marL="685800" indent="-685800">
              <a:buFont typeface="Arial" panose="020B0604020202020204" pitchFamily="34" charset="0"/>
              <a:buChar char="•"/>
            </a:pPr>
            <a:r>
              <a:rPr lang="el-GR" sz="3600" b="1" dirty="0" smtClean="0"/>
              <a:t>Η ανακύκλωση δεν είναι απαραίτητα η καλύτερη λύση, καθώς καταναλώνονται καύσιμα και υλικά για τη μεταφορά και τις διαδικασίες ανακύκλωσης.</a:t>
            </a:r>
          </a:p>
          <a:p>
            <a:pPr marL="685800" indent="-685800">
              <a:buFont typeface="Arial" panose="020B0604020202020204" pitchFamily="34" charset="0"/>
              <a:buChar char="•"/>
            </a:pPr>
            <a:r>
              <a:rPr lang="el-GR" sz="3600" b="1" dirty="0" smtClean="0"/>
              <a:t>Η μείωση της άσκοπης υπερκατανάλωσης αγαθών, είναι πολύ σημαντική για να μειώσουμε την παραγωγή απορριμμάτων.</a:t>
            </a:r>
            <a:endParaRPr lang="en-US" sz="3600" b="1" dirty="0" smtClean="0"/>
          </a:p>
          <a:p>
            <a:pPr marL="685800" indent="-685800">
              <a:buFont typeface="Arial" panose="020B0604020202020204" pitchFamily="34" charset="0"/>
              <a:buChar char="•"/>
            </a:pPr>
            <a:r>
              <a:rPr lang="el-GR" sz="3600" b="1" dirty="0"/>
              <a:t>Η ορθή διαχείριση των απορριμμάτων αποτελεί ένα σωστό βήμα προς τη λύση στα μεγάλα περιβαλλοντικά προβλήματα που αντιμετωπίζει ο πλανήτης μας.  </a:t>
            </a:r>
            <a:endParaRPr lang="en-US" sz="3600" b="1" dirty="0" smtClean="0"/>
          </a:p>
          <a:p>
            <a:pPr marL="685800" indent="-685800">
              <a:buFont typeface="Arial" panose="020B0604020202020204" pitchFamily="34" charset="0"/>
              <a:buChar char="•"/>
            </a:pPr>
            <a:r>
              <a:rPr lang="el-GR" sz="3600" b="1" dirty="0" smtClean="0"/>
              <a:t>Πρέπει </a:t>
            </a:r>
            <a:r>
              <a:rPr lang="el-GR" sz="3600" b="1" dirty="0"/>
              <a:t>όλοι να συνεργαστούμε, να αλλάξουμε τον τρόπο ζωής μας για να διαφυλάξουμε την ποιότητα ζωής των μελλοντικών γενεών</a:t>
            </a:r>
            <a:r>
              <a:rPr lang="el-GR" sz="3600" dirty="0"/>
              <a:t>. </a:t>
            </a:r>
            <a:endParaRPr lang="el-GR" sz="36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635" y="9339837"/>
            <a:ext cx="6303962" cy="682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0"/>
          <p:cNvPicPr>
            <a:picLocks noChangeAspect="1"/>
          </p:cNvPicPr>
          <p:nvPr/>
        </p:nvPicPr>
        <p:blipFill>
          <a:blip r:embed="rId4"/>
          <a:stretch>
            <a:fillRect/>
          </a:stretch>
        </p:blipFill>
        <p:spPr>
          <a:xfrm>
            <a:off x="7289115" y="9449311"/>
            <a:ext cx="8519348" cy="6583132"/>
          </a:xfrm>
          <a:prstGeom prst="rect">
            <a:avLst/>
          </a:prstGeom>
          <a:solidFill>
            <a:srgbClr val="000000">
              <a:shade val="95000"/>
            </a:srgbClr>
          </a:solidFill>
          <a:ln w="127000" cap="sq">
            <a:solidFill>
              <a:srgbClr val="000000"/>
            </a:solidFill>
            <a:miter lim="800000"/>
          </a:ln>
          <a:effectLst>
            <a:outerShdw blurRad="254000" dist="190500" dir="2700000" sy="90000" algn="bl" rotWithShape="0">
              <a:srgbClr val="000000">
                <a:alpha val="40000"/>
              </a:srgbClr>
            </a:outerShdw>
          </a:effectLst>
        </p:spPr>
      </p:pic>
      <p:sp>
        <p:nvSpPr>
          <p:cNvPr id="9" name="Vertical Scroll 8"/>
          <p:cNvSpPr/>
          <p:nvPr/>
        </p:nvSpPr>
        <p:spPr>
          <a:xfrm>
            <a:off x="4008661" y="16564798"/>
            <a:ext cx="14556624" cy="667119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600" b="1" i="1" u="sng" dirty="0"/>
              <a:t>ΟΙΚΟΛΟΓΙΚΟΣ ΚΩΔΙΚΑΣ</a:t>
            </a:r>
            <a:endParaRPr lang="en-US" sz="2600" b="1" i="1" u="sng" dirty="0"/>
          </a:p>
          <a:p>
            <a:pPr marL="571500" lvl="0" indent="-571500">
              <a:buFont typeface="Arial" pitchFamily="34" charset="0"/>
              <a:buChar char="•"/>
            </a:pPr>
            <a:r>
              <a:rPr lang="el-GR" sz="2600" dirty="0"/>
              <a:t>Πετάμε τα απορρίμματά μας σε κάδους.</a:t>
            </a:r>
            <a:endParaRPr lang="en-US" sz="2600" dirty="0"/>
          </a:p>
          <a:p>
            <a:pPr marL="571500" lvl="0" indent="-571500">
              <a:buFont typeface="Arial" pitchFamily="34" charset="0"/>
              <a:buChar char="•"/>
            </a:pPr>
            <a:r>
              <a:rPr lang="el-GR" sz="2600" dirty="0"/>
              <a:t>Πετάμε τα ανακυκλώσιμα σε κάδους ανακύκλωσης. </a:t>
            </a:r>
            <a:endParaRPr lang="en-US" sz="2600" dirty="0"/>
          </a:p>
          <a:p>
            <a:pPr marL="571500" lvl="0" indent="-571500">
              <a:buFont typeface="Arial" pitchFamily="34" charset="0"/>
              <a:buChar char="•"/>
            </a:pPr>
            <a:r>
              <a:rPr lang="el-GR" sz="2600" dirty="0"/>
              <a:t>Μαζεύουμε ρούχα, που είναι σε καλή κατάσταση (που δεν τα χρειαζόμαστε) και τα δωρίζουμε σε άλλα παιδιά.</a:t>
            </a:r>
            <a:endParaRPr lang="en-US" sz="2600" dirty="0"/>
          </a:p>
          <a:p>
            <a:pPr marL="571500" lvl="0" indent="-571500">
              <a:buFont typeface="Arial" pitchFamily="34" charset="0"/>
              <a:buChar char="•"/>
            </a:pPr>
            <a:r>
              <a:rPr lang="el-GR" sz="2600" dirty="0"/>
              <a:t>Επαναχρησιμοποιούμε κάποια υλικά (μπορούμε να μεταφέρουμε στο σχολείο πλαστικό μπουκάλι με νερό από το σπίτι το οποίο να χρησιμοποιείται πολλές φορές, ώστε να μην χρειάζεται να αγοράζουμε κάθε μέρα ένα καινούργιο).</a:t>
            </a:r>
            <a:endParaRPr lang="en-US" sz="2600" dirty="0"/>
          </a:p>
          <a:p>
            <a:pPr marL="571500" indent="-571500">
              <a:buFont typeface="Arial" pitchFamily="34" charset="0"/>
              <a:buChar char="•"/>
            </a:pPr>
            <a:r>
              <a:rPr lang="el-GR" sz="2600" dirty="0"/>
              <a:t>Μειώνουμε την άσκοπη υπερκατανάλωση αγαθών, έτσι ώστε να μειώσουμε την παραγωγή απορριμμάτων.</a:t>
            </a:r>
            <a:endParaRPr lang="en-US" sz="2600" dirty="0"/>
          </a:p>
          <a:p>
            <a:pPr marL="571500" indent="-571500">
              <a:buFont typeface="Arial" pitchFamily="34" charset="0"/>
              <a:buChar char="•"/>
            </a:pPr>
            <a:r>
              <a:rPr lang="el-GR" sz="2600" dirty="0"/>
              <a:t>Βοηθούμε στη συλλογή πωμάτων (τα οποία θα δοθούν στον  Φιλανθρωπικό Σύνδεσμο «Ευ Ζω» για την αγορά </a:t>
            </a:r>
            <a:r>
              <a:rPr lang="el-GR" sz="2600" dirty="0" err="1"/>
              <a:t>τροχοκαθισμάτων</a:t>
            </a:r>
            <a:r>
              <a:rPr lang="el-GR" sz="3200" dirty="0"/>
              <a:t>).</a:t>
            </a:r>
            <a:endParaRPr lang="en-US" sz="3200" b="1" i="1" u="sng" dirty="0"/>
          </a:p>
        </p:txBody>
      </p:sp>
      <p:sp>
        <p:nvSpPr>
          <p:cNvPr id="23" name="TextBox 22"/>
          <p:cNvSpPr txBox="1"/>
          <p:nvPr/>
        </p:nvSpPr>
        <p:spPr>
          <a:xfrm>
            <a:off x="326175" y="16993482"/>
            <a:ext cx="4487596" cy="5693866"/>
          </a:xfrm>
          <a:prstGeom prst="rect">
            <a:avLst/>
          </a:prstGeom>
          <a:noFill/>
          <a:ln>
            <a:noFill/>
          </a:ln>
        </p:spPr>
        <p:txBody>
          <a:bodyPr wrap="square" rtlCol="0">
            <a:spAutoFit/>
          </a:bodyPr>
          <a:lstStyle/>
          <a:p>
            <a:r>
              <a:rPr lang="el-GR" sz="2800" b="1" i="1" u="sng" dirty="0" smtClean="0"/>
              <a:t>Τι δεν ανακυκλώνεται:</a:t>
            </a:r>
            <a:r>
              <a:rPr lang="el-GR" sz="2800" b="1" i="1" u="sng" dirty="0"/>
              <a:t> </a:t>
            </a:r>
            <a:endParaRPr lang="en-US" sz="2800" b="1" i="1" u="sng" dirty="0" smtClean="0"/>
          </a:p>
          <a:p>
            <a:r>
              <a:rPr lang="el-GR" sz="2800" dirty="0" smtClean="0"/>
              <a:t>1. Οι </a:t>
            </a:r>
            <a:r>
              <a:rPr lang="el-GR" sz="2800" dirty="0"/>
              <a:t>συσκευασίες που </a:t>
            </a:r>
            <a:r>
              <a:rPr lang="el-GR" sz="2800" dirty="0" smtClean="0"/>
              <a:t>δεν είναι καθαρές.</a:t>
            </a:r>
            <a:r>
              <a:rPr lang="el-GR" sz="2800" dirty="0"/>
              <a:t/>
            </a:r>
            <a:br>
              <a:rPr lang="el-GR" sz="2800" dirty="0"/>
            </a:br>
            <a:r>
              <a:rPr lang="el-GR" sz="2800" dirty="0" smtClean="0"/>
              <a:t>2. </a:t>
            </a:r>
            <a:r>
              <a:rPr lang="el-GR" sz="2800" dirty="0"/>
              <a:t>Π</a:t>
            </a:r>
            <a:r>
              <a:rPr lang="el-GR" sz="2800" dirty="0" smtClean="0"/>
              <a:t>οτήρια</a:t>
            </a:r>
            <a:r>
              <a:rPr lang="el-GR" sz="2800" dirty="0"/>
              <a:t>, τζάμια, </a:t>
            </a:r>
            <a:r>
              <a:rPr lang="el-GR" sz="2800" dirty="0" smtClean="0"/>
              <a:t>καθρέπτες.</a:t>
            </a:r>
            <a:r>
              <a:rPr lang="el-GR" sz="2800" dirty="0"/>
              <a:t/>
            </a:r>
            <a:br>
              <a:rPr lang="el-GR" sz="2800" dirty="0"/>
            </a:br>
            <a:r>
              <a:rPr lang="el-GR" sz="2800" dirty="0" smtClean="0"/>
              <a:t>3. Φωτογραφίες .</a:t>
            </a:r>
            <a:r>
              <a:rPr lang="el-GR" sz="2800" dirty="0"/>
              <a:t/>
            </a:r>
            <a:br>
              <a:rPr lang="el-GR" sz="2800" dirty="0"/>
            </a:br>
            <a:r>
              <a:rPr lang="el-GR" sz="2800" dirty="0" smtClean="0"/>
              <a:t>4. </a:t>
            </a:r>
            <a:r>
              <a:rPr lang="el-GR" sz="2800" dirty="0"/>
              <a:t>Κουτιά πίτσας, κουτιά από ζαχαροπλαστεία ή κάθε είδους λερωμένο </a:t>
            </a:r>
            <a:r>
              <a:rPr lang="el-GR" sz="2800" dirty="0" smtClean="0"/>
              <a:t>χαρτί.</a:t>
            </a:r>
            <a:r>
              <a:rPr lang="el-GR" sz="2800" dirty="0"/>
              <a:t/>
            </a:r>
            <a:br>
              <a:rPr lang="el-GR" sz="2800" dirty="0"/>
            </a:br>
            <a:r>
              <a:rPr lang="el-GR" sz="2800" dirty="0" smtClean="0"/>
              <a:t>5. CD</a:t>
            </a:r>
            <a:r>
              <a:rPr lang="el-GR" sz="2800" dirty="0"/>
              <a:t>, κασέτες ήχου και </a:t>
            </a:r>
            <a:r>
              <a:rPr lang="el-GR" sz="2800" dirty="0" smtClean="0"/>
              <a:t>βίντεο.</a:t>
            </a:r>
            <a:endParaRPr lang="el-GR" sz="2800" dirty="0"/>
          </a:p>
          <a:p>
            <a:r>
              <a:rPr lang="el-GR" sz="2800" dirty="0" smtClean="0"/>
              <a:t>6. </a:t>
            </a:r>
            <a:r>
              <a:rPr lang="el-GR" sz="2800" dirty="0"/>
              <a:t>Σιδερένιες ή πλαστικές </a:t>
            </a:r>
            <a:r>
              <a:rPr lang="el-GR" sz="2800" dirty="0" smtClean="0"/>
              <a:t>κρεμάστρες.</a:t>
            </a:r>
            <a:endParaRPr lang="el-GR" sz="2800" dirty="0"/>
          </a:p>
        </p:txBody>
      </p:sp>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17184" y="17552226"/>
            <a:ext cx="9089556" cy="6817167"/>
          </a:xfrm>
          <a:prstGeom prst="rect">
            <a:avLst/>
          </a:prstGeom>
        </p:spPr>
      </p:pic>
      <p:sp>
        <p:nvSpPr>
          <p:cNvPr id="25" name="TextBox 24"/>
          <p:cNvSpPr txBox="1"/>
          <p:nvPr/>
        </p:nvSpPr>
        <p:spPr>
          <a:xfrm>
            <a:off x="21061163" y="16621724"/>
            <a:ext cx="4787336" cy="584775"/>
          </a:xfrm>
          <a:prstGeom prst="rect">
            <a:avLst/>
          </a:prstGeom>
          <a:noFill/>
          <a:ln>
            <a:solidFill>
              <a:schemeClr val="accent1"/>
            </a:solidFill>
          </a:ln>
        </p:spPr>
        <p:txBody>
          <a:bodyPr wrap="none" rtlCol="0">
            <a:spAutoFit/>
          </a:bodyPr>
          <a:lstStyle/>
          <a:p>
            <a:r>
              <a:rPr lang="en-US" sz="3200" b="1" dirty="0"/>
              <a:t>E</a:t>
            </a:r>
            <a:r>
              <a:rPr lang="el-GR" sz="3200" b="1" dirty="0"/>
              <a:t>κστρατεία </a:t>
            </a:r>
            <a:r>
              <a:rPr lang="el-GR" sz="3200" b="1" dirty="0" smtClean="0"/>
              <a:t>καθαριότητας</a:t>
            </a:r>
            <a:endParaRPr lang="en-US" sz="3200" b="1" dirty="0"/>
          </a:p>
        </p:txBody>
      </p:sp>
      <p:pic>
        <p:nvPicPr>
          <p:cNvPr id="26" name="Picture 25"/>
          <p:cNvPicPr>
            <a:picLocks noChangeAspect="1"/>
          </p:cNvPicPr>
          <p:nvPr/>
        </p:nvPicPr>
        <p:blipFill rotWithShape="1">
          <a:blip r:embed="rId6">
            <a:extLst>
              <a:ext uri="{28A0092B-C50C-407E-A947-70E740481C1C}">
                <a14:useLocalDpi xmlns:a14="http://schemas.microsoft.com/office/drawing/2010/main" val="0"/>
              </a:ext>
            </a:extLst>
          </a:blip>
          <a:srcRect t="15483" b="5951"/>
          <a:stretch/>
        </p:blipFill>
        <p:spPr>
          <a:xfrm>
            <a:off x="6803507" y="25178699"/>
            <a:ext cx="5833892" cy="6111220"/>
          </a:xfrm>
          <a:prstGeom prst="rect">
            <a:avLst/>
          </a:prstGeom>
        </p:spPr>
      </p:pic>
      <p:sp>
        <p:nvSpPr>
          <p:cNvPr id="27" name="TextBox 26"/>
          <p:cNvSpPr txBox="1"/>
          <p:nvPr/>
        </p:nvSpPr>
        <p:spPr>
          <a:xfrm>
            <a:off x="6526900" y="23502883"/>
            <a:ext cx="6816837" cy="1569660"/>
          </a:xfrm>
          <a:prstGeom prst="rect">
            <a:avLst/>
          </a:prstGeom>
          <a:noFill/>
          <a:ln>
            <a:solidFill>
              <a:schemeClr val="accent1"/>
            </a:solidFill>
          </a:ln>
        </p:spPr>
        <p:txBody>
          <a:bodyPr wrap="square" rtlCol="0">
            <a:spAutoFit/>
          </a:bodyPr>
          <a:lstStyle/>
          <a:p>
            <a:r>
              <a:rPr lang="el-GR" sz="3200" b="1" dirty="0" smtClean="0"/>
              <a:t>Κατασκεύες με επαναχρησιμοποίησιμα υλικά για το φιλανθρωπικό παζαράκι</a:t>
            </a:r>
            <a:endParaRPr lang="en-US" sz="3200" b="1" dirty="0"/>
          </a:p>
        </p:txBody>
      </p:sp>
      <p:pic>
        <p:nvPicPr>
          <p:cNvPr id="28" name="Picture 27"/>
          <p:cNvPicPr>
            <a:picLocks noChangeAspect="1"/>
          </p:cNvPicPr>
          <p:nvPr/>
        </p:nvPicPr>
        <p:blipFill>
          <a:blip r:embed="rId7"/>
          <a:stretch>
            <a:fillRect/>
          </a:stretch>
        </p:blipFill>
        <p:spPr>
          <a:xfrm>
            <a:off x="914905" y="24040661"/>
            <a:ext cx="5303015" cy="6987884"/>
          </a:xfrm>
          <a:prstGeom prst="rect">
            <a:avLst/>
          </a:prstGeom>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361746" y="26019947"/>
            <a:ext cx="7241103" cy="4827403"/>
          </a:xfrm>
          <a:prstGeom prst="rect">
            <a:avLst/>
          </a:prstGeom>
        </p:spPr>
      </p:pic>
      <p:sp>
        <p:nvSpPr>
          <p:cNvPr id="32" name="TextBox 31"/>
          <p:cNvSpPr txBox="1"/>
          <p:nvPr/>
        </p:nvSpPr>
        <p:spPr>
          <a:xfrm>
            <a:off x="14170927" y="25236352"/>
            <a:ext cx="5476438" cy="477054"/>
          </a:xfrm>
          <a:prstGeom prst="rect">
            <a:avLst/>
          </a:prstGeom>
          <a:noFill/>
          <a:ln>
            <a:solidFill>
              <a:schemeClr val="accent1"/>
            </a:solidFill>
          </a:ln>
        </p:spPr>
        <p:txBody>
          <a:bodyPr wrap="square" rtlCol="0">
            <a:spAutoFit/>
          </a:bodyPr>
          <a:lstStyle/>
          <a:p>
            <a:r>
              <a:rPr lang="el-GR" sz="2500" b="1" dirty="0" smtClean="0"/>
              <a:t>Επίσκεψη στο ΚΠΕ Κάβο Γκρέκο</a:t>
            </a:r>
            <a:endParaRPr lang="en-US" sz="2500" b="1" dirty="0"/>
          </a:p>
        </p:txBody>
      </p:sp>
      <p:sp>
        <p:nvSpPr>
          <p:cNvPr id="33" name="TextBox 32"/>
          <p:cNvSpPr txBox="1"/>
          <p:nvPr/>
        </p:nvSpPr>
        <p:spPr>
          <a:xfrm>
            <a:off x="21061163" y="24400006"/>
            <a:ext cx="7262034" cy="6894195"/>
          </a:xfrm>
          <a:prstGeom prst="rect">
            <a:avLst/>
          </a:prstGeom>
          <a:noFill/>
          <a:ln>
            <a:noFill/>
          </a:ln>
        </p:spPr>
        <p:txBody>
          <a:bodyPr wrap="square" rtlCol="0">
            <a:spAutoFit/>
          </a:bodyPr>
          <a:lstStyle/>
          <a:p>
            <a:r>
              <a:rPr lang="el-GR" sz="2600" b="1" i="1" u="sng" dirty="0" smtClean="0"/>
              <a:t>Ανακυκλώσιμα:</a:t>
            </a:r>
          </a:p>
          <a:p>
            <a:r>
              <a:rPr lang="el-GR" sz="2600" dirty="0" smtClean="0"/>
              <a:t>Χαρτί</a:t>
            </a:r>
            <a:endParaRPr lang="el-GR" sz="2600" dirty="0"/>
          </a:p>
          <a:p>
            <a:r>
              <a:rPr lang="el-GR" sz="2600" dirty="0"/>
              <a:t>Πλαστικά (PET, HDPE, PVC, LDPE, PP, PS και άλλα πλαστικά χωρίς κωδικό)</a:t>
            </a:r>
          </a:p>
          <a:p>
            <a:r>
              <a:rPr lang="el-GR" sz="2600" dirty="0"/>
              <a:t>Αλουμίνιο</a:t>
            </a:r>
          </a:p>
          <a:p>
            <a:r>
              <a:rPr lang="el-GR" sz="2600" dirty="0"/>
              <a:t>Γυαλί</a:t>
            </a:r>
          </a:p>
          <a:p>
            <a:r>
              <a:rPr lang="el-GR" sz="2600" dirty="0"/>
              <a:t>Λευκοσίδηρος</a:t>
            </a:r>
          </a:p>
          <a:p>
            <a:r>
              <a:rPr lang="el-GR" sz="2600" dirty="0"/>
              <a:t>Αυτοκίνητα</a:t>
            </a:r>
          </a:p>
          <a:p>
            <a:r>
              <a:rPr lang="el-GR" sz="2600" dirty="0"/>
              <a:t>Ελαστικά Αυτοκινήτων</a:t>
            </a:r>
          </a:p>
          <a:p>
            <a:r>
              <a:rPr lang="el-GR" sz="2600" dirty="0"/>
              <a:t>Μπαταρίες (όλων των ειδών)</a:t>
            </a:r>
          </a:p>
          <a:p>
            <a:r>
              <a:rPr lang="el-GR" sz="2600" dirty="0"/>
              <a:t>Ιστία (πανιά ιστιοπλοϊκών σκαφών)</a:t>
            </a:r>
          </a:p>
          <a:p>
            <a:r>
              <a:rPr lang="el-GR" sz="2600" dirty="0"/>
              <a:t>Ξύλο</a:t>
            </a:r>
          </a:p>
          <a:p>
            <a:r>
              <a:rPr lang="el-GR" sz="2600" dirty="0" smtClean="0"/>
              <a:t>Λάδια (καμένων</a:t>
            </a:r>
            <a:r>
              <a:rPr lang="el-GR" sz="2600" dirty="0"/>
              <a:t>, βιομηχανικά)</a:t>
            </a:r>
          </a:p>
          <a:p>
            <a:r>
              <a:rPr lang="el-GR" sz="2600" dirty="0"/>
              <a:t>Μέταλλα</a:t>
            </a:r>
          </a:p>
          <a:p>
            <a:r>
              <a:rPr lang="el-GR" sz="2600" dirty="0"/>
              <a:t>Ηλεκτρικές και Ηλεκτρονικές συσκευές</a:t>
            </a:r>
          </a:p>
          <a:p>
            <a:r>
              <a:rPr lang="el-GR" sz="2600" dirty="0"/>
              <a:t>Ρούχα και υποδήματα</a:t>
            </a:r>
          </a:p>
          <a:p>
            <a:r>
              <a:rPr lang="el-GR" sz="2600" dirty="0"/>
              <a:t>Μπάζα (πέτρες, τούβλα, γυψοσανίδες </a:t>
            </a:r>
            <a:r>
              <a:rPr lang="el-GR" sz="2600" dirty="0" err="1"/>
              <a:t>κ.τ.λ</a:t>
            </a:r>
            <a:r>
              <a:rPr lang="el-GR" sz="2600" dirty="0" smtClean="0"/>
              <a:t>)</a:t>
            </a:r>
            <a:endParaRPr lang="en-US" sz="3200" dirty="0"/>
          </a:p>
        </p:txBody>
      </p:sp>
      <p:sp>
        <p:nvSpPr>
          <p:cNvPr id="34" name="Subtitle 2"/>
          <p:cNvSpPr txBox="1">
            <a:spLocks/>
          </p:cNvSpPr>
          <p:nvPr/>
        </p:nvSpPr>
        <p:spPr>
          <a:xfrm>
            <a:off x="20543542" y="37272174"/>
            <a:ext cx="7779655" cy="2209800"/>
          </a:xfrm>
          <a:prstGeom prst="rect">
            <a:avLst/>
          </a:prstGeom>
          <a:ln w="12700">
            <a:solidFill>
              <a:schemeClr val="tx1"/>
            </a:solidFill>
          </a:ln>
        </p:spPr>
        <p:txBody>
          <a:bodyPr vert="horz" lIns="390860" tIns="195430" rIns="390860" bIns="195430">
            <a:normAutofit fontScale="77500" lnSpcReduction="20000"/>
          </a:bodyPr>
          <a:lstStyle>
            <a:lvl1pPr marL="2345162" indent="-1758871" algn="l" rtl="0" eaLnBrk="1" latinLnBrk="0" hangingPunct="1">
              <a:spcBef>
                <a:spcPct val="20000"/>
              </a:spcBef>
              <a:buClr>
                <a:schemeClr val="tx1">
                  <a:shade val="95000"/>
                </a:schemeClr>
              </a:buClr>
              <a:buSzPct val="65000"/>
              <a:buFont typeface="Wingdings 2"/>
              <a:buChar char=""/>
              <a:defRPr kumimoji="0" sz="12000" kern="1200">
                <a:solidFill>
                  <a:schemeClr val="tx1"/>
                </a:solidFill>
                <a:latin typeface="+mn-lt"/>
                <a:ea typeface="+mn-ea"/>
                <a:cs typeface="+mn-cs"/>
              </a:defRPr>
            </a:lvl1pPr>
            <a:lvl2pPr marL="3713173" indent="-1211667" algn="l" rtl="0" eaLnBrk="1" latinLnBrk="0" hangingPunct="1">
              <a:spcBef>
                <a:spcPct val="20000"/>
              </a:spcBef>
              <a:buClr>
                <a:schemeClr val="tx1"/>
              </a:buClr>
              <a:buSzPct val="80000"/>
              <a:buFont typeface="Wingdings 2"/>
              <a:buChar char=""/>
              <a:defRPr kumimoji="0" sz="10300" kern="1200">
                <a:solidFill>
                  <a:schemeClr val="tx1"/>
                </a:solidFill>
                <a:latin typeface="+mn-lt"/>
                <a:ea typeface="+mn-ea"/>
                <a:cs typeface="+mn-cs"/>
              </a:defRPr>
            </a:lvl2pPr>
            <a:lvl3pPr marL="4846667" indent="-977151" algn="l" rtl="0" eaLnBrk="1" latinLnBrk="0" hangingPunct="1">
              <a:spcBef>
                <a:spcPct val="20000"/>
              </a:spcBef>
              <a:buClr>
                <a:schemeClr val="tx1"/>
              </a:buClr>
              <a:buSzPct val="95000"/>
              <a:buFont typeface="Wingdings"/>
              <a:buChar char=""/>
              <a:defRPr kumimoji="0" sz="9400" kern="1200">
                <a:solidFill>
                  <a:schemeClr val="tx1"/>
                </a:solidFill>
                <a:latin typeface="+mn-lt"/>
                <a:ea typeface="+mn-ea"/>
                <a:cs typeface="+mn-cs"/>
              </a:defRPr>
            </a:lvl3pPr>
            <a:lvl4pPr marL="5784732" indent="-781721" algn="l" rtl="0" eaLnBrk="1" latinLnBrk="0" hangingPunct="1">
              <a:spcBef>
                <a:spcPct val="20000"/>
              </a:spcBef>
              <a:buClr>
                <a:schemeClr val="tx1"/>
              </a:buClr>
              <a:buSzPct val="100000"/>
              <a:buFont typeface="Wingdings 3"/>
              <a:buChar char=""/>
              <a:defRPr kumimoji="0" sz="8500" kern="1200">
                <a:solidFill>
                  <a:schemeClr val="tx1"/>
                </a:solidFill>
                <a:latin typeface="+mn-lt"/>
                <a:ea typeface="+mn-ea"/>
                <a:cs typeface="+mn-cs"/>
              </a:defRPr>
            </a:lvl4pPr>
            <a:lvl5pPr marL="6605539" indent="-781721" algn="l" rtl="0" eaLnBrk="1" latinLnBrk="0" hangingPunct="1">
              <a:spcBef>
                <a:spcPct val="20000"/>
              </a:spcBef>
              <a:buClr>
                <a:schemeClr val="tx1"/>
              </a:buClr>
              <a:buFont typeface="Wingdings 2"/>
              <a:buChar char=""/>
              <a:defRPr kumimoji="0" sz="8500" kern="1200">
                <a:solidFill>
                  <a:schemeClr val="tx1"/>
                </a:solidFill>
                <a:latin typeface="+mn-lt"/>
                <a:ea typeface="+mn-ea"/>
                <a:cs typeface="+mn-cs"/>
              </a:defRPr>
            </a:lvl5pPr>
            <a:lvl6pPr marL="7543603" indent="-781721" algn="l" rtl="0" eaLnBrk="1" latinLnBrk="0" hangingPunct="1">
              <a:spcBef>
                <a:spcPct val="20000"/>
              </a:spcBef>
              <a:buClr>
                <a:schemeClr val="tx1"/>
              </a:buClr>
              <a:buFont typeface="Wingdings 3"/>
              <a:buChar char=""/>
              <a:defRPr kumimoji="0" sz="7700" kern="1200">
                <a:solidFill>
                  <a:schemeClr val="tx1"/>
                </a:solidFill>
                <a:latin typeface="+mn-lt"/>
                <a:ea typeface="+mn-ea"/>
                <a:cs typeface="+mn-cs"/>
              </a:defRPr>
            </a:lvl6pPr>
            <a:lvl7pPr marL="8403496" indent="-781721" algn="l" rtl="0" eaLnBrk="1" latinLnBrk="0" hangingPunct="1">
              <a:spcBef>
                <a:spcPct val="20000"/>
              </a:spcBef>
              <a:buClr>
                <a:schemeClr val="tx1"/>
              </a:buClr>
              <a:buFont typeface="Wingdings 2"/>
              <a:buChar char=""/>
              <a:defRPr kumimoji="0" sz="6800" kern="1200">
                <a:solidFill>
                  <a:schemeClr val="tx1"/>
                </a:solidFill>
                <a:latin typeface="+mn-lt"/>
                <a:ea typeface="+mn-ea"/>
                <a:cs typeface="+mn-cs"/>
              </a:defRPr>
            </a:lvl7pPr>
            <a:lvl8pPr marL="9263389" indent="-781721" algn="l" rtl="0" eaLnBrk="1" latinLnBrk="0" hangingPunct="1">
              <a:spcBef>
                <a:spcPct val="20000"/>
              </a:spcBef>
              <a:buClr>
                <a:schemeClr val="tx1"/>
              </a:buClr>
              <a:buFont typeface="Wingdings 2"/>
              <a:buChar char=""/>
              <a:defRPr kumimoji="0" sz="6000" kern="1200">
                <a:solidFill>
                  <a:schemeClr val="tx1"/>
                </a:solidFill>
                <a:latin typeface="+mn-lt"/>
                <a:ea typeface="+mn-ea"/>
                <a:cs typeface="+mn-cs"/>
              </a:defRPr>
            </a:lvl8pPr>
            <a:lvl9pPr marL="10123281" indent="-781721" algn="l" rtl="0" eaLnBrk="1" latinLnBrk="0" hangingPunct="1">
              <a:spcBef>
                <a:spcPct val="20000"/>
              </a:spcBef>
              <a:buClr>
                <a:schemeClr val="tx1"/>
              </a:buClr>
              <a:buFont typeface="Wingdings 2"/>
              <a:buChar char=""/>
              <a:defRPr kumimoji="0" sz="6000" kern="1200" baseline="0">
                <a:solidFill>
                  <a:schemeClr val="tx1"/>
                </a:solidFill>
                <a:latin typeface="+mn-lt"/>
                <a:ea typeface="+mn-ea"/>
                <a:cs typeface="+mn-cs"/>
              </a:defRPr>
            </a:lvl9pPr>
          </a:lstStyle>
          <a:p>
            <a:pPr marL="586291" indent="0">
              <a:buNone/>
            </a:pPr>
            <a:r>
              <a:rPr lang="el-GR" sz="2700" dirty="0" smtClean="0">
                <a:latin typeface="Arial" panose="020B0604020202020204" pitchFamily="34" charset="0"/>
                <a:cs typeface="Arial" panose="020B0604020202020204" pitchFamily="34" charset="0"/>
              </a:rPr>
              <a:t>Μαθητική Ομάδα</a:t>
            </a:r>
            <a:r>
              <a:rPr lang="el-GR" sz="2700" smtClean="0">
                <a:latin typeface="Arial" panose="020B0604020202020204" pitchFamily="34" charset="0"/>
                <a:cs typeface="Arial" panose="020B0604020202020204" pitchFamily="34" charset="0"/>
              </a:rPr>
              <a:t>: Αγγέλικα Σάββα, Χριστίνα Κουπέπια, Χριστίνα Κόκκινου, Ιωάννα Παπαλεοντίου, Μαρία Αθανασίου, Ζήνα Νικολάου</a:t>
            </a:r>
            <a:endParaRPr lang="en-US" sz="2700" dirty="0" smtClean="0">
              <a:latin typeface="Arial" panose="020B0604020202020204" pitchFamily="34" charset="0"/>
              <a:cs typeface="Arial" panose="020B0604020202020204" pitchFamily="34" charset="0"/>
            </a:endParaRPr>
          </a:p>
          <a:p>
            <a:pPr marL="586291" indent="0">
              <a:buNone/>
            </a:pPr>
            <a:r>
              <a:rPr lang="el-GR" sz="2700" dirty="0" smtClean="0">
                <a:latin typeface="Arial" panose="020B0604020202020204" pitchFamily="34" charset="0"/>
                <a:cs typeface="Arial" panose="020B0604020202020204" pitchFamily="34" charset="0"/>
              </a:rPr>
              <a:t>Σχολική Χρονιά: 2018-19</a:t>
            </a:r>
            <a:endParaRPr lang="en-US" sz="2700" dirty="0" smtClean="0">
              <a:latin typeface="Arial" panose="020B0604020202020204" pitchFamily="34" charset="0"/>
              <a:cs typeface="Arial" panose="020B0604020202020204" pitchFamily="34" charset="0"/>
            </a:endParaRPr>
          </a:p>
          <a:p>
            <a:pPr marL="586291" indent="0">
              <a:buNone/>
            </a:pPr>
            <a:r>
              <a:rPr lang="el-GR" sz="2700" dirty="0" smtClean="0">
                <a:latin typeface="Arial" panose="020B0604020202020204" pitchFamily="34" charset="0"/>
                <a:cs typeface="Arial" panose="020B0604020202020204" pitchFamily="34" charset="0"/>
              </a:rPr>
              <a:t>Σχολείο:  Λύκειο Βεργίνας Λάρνακα</a:t>
            </a:r>
            <a:endParaRPr lang="en-US" sz="2700" dirty="0" smtClean="0">
              <a:latin typeface="Arial" panose="020B0604020202020204" pitchFamily="34" charset="0"/>
              <a:cs typeface="Arial" panose="020B0604020202020204" pitchFamily="34" charset="0"/>
            </a:endParaRPr>
          </a:p>
          <a:p>
            <a:pPr marL="586291" indent="0">
              <a:buNone/>
            </a:pPr>
            <a:r>
              <a:rPr lang="el-GR" sz="2700" dirty="0" smtClean="0">
                <a:latin typeface="Arial" panose="020B0604020202020204" pitchFamily="34" charset="0"/>
                <a:cs typeface="Arial" panose="020B0604020202020204" pitchFamily="34" charset="0"/>
              </a:rPr>
              <a:t>Υπεύθυνοι Καθηγητές: Όλγα </a:t>
            </a:r>
            <a:r>
              <a:rPr lang="el-GR" sz="2700" dirty="0" err="1" smtClean="0">
                <a:latin typeface="Arial" panose="020B0604020202020204" pitchFamily="34" charset="0"/>
                <a:cs typeface="Arial" panose="020B0604020202020204" pitchFamily="34" charset="0"/>
              </a:rPr>
              <a:t>Γιαννικούρη</a:t>
            </a:r>
            <a:r>
              <a:rPr lang="el-GR" sz="2700" dirty="0" smtClean="0">
                <a:latin typeface="Arial" panose="020B0604020202020204" pitchFamily="34" charset="0"/>
                <a:cs typeface="Arial" panose="020B0604020202020204" pitchFamily="34" charset="0"/>
              </a:rPr>
              <a:t>, Χάρις Πιερή</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551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1937</TotalTime>
  <Words>591</Words>
  <Application>Microsoft Office PowerPoint</Application>
  <PresentationFormat>Custom</PresentationFormat>
  <Paragraphs>59</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Apex</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Οικολογικά σχολεία Λύκειο Βεργίνας</dc:title>
  <dc:creator>Biology</dc:creator>
  <cp:lastModifiedBy>User</cp:lastModifiedBy>
  <cp:revision>41</cp:revision>
  <dcterms:created xsi:type="dcterms:W3CDTF">2019-02-18T09:24:15Z</dcterms:created>
  <dcterms:modified xsi:type="dcterms:W3CDTF">2019-03-08T12:14:07Z</dcterms:modified>
</cp:coreProperties>
</file>