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32399288" cy="432006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606">
          <p15:clr>
            <a:srgbClr val="A4A3A4"/>
          </p15:clr>
        </p15:guide>
        <p15:guide id="2" pos="10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C00"/>
    <a:srgbClr val="663300"/>
    <a:srgbClr val="CC3300"/>
    <a:srgbClr val="9A6836"/>
    <a:srgbClr val="A47B3E"/>
    <a:srgbClr val="5D4917"/>
    <a:srgbClr val="4455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15" d="100"/>
          <a:sy n="15" d="100"/>
        </p:scale>
        <p:origin x="-2314" y="-48"/>
      </p:cViewPr>
      <p:guideLst>
        <p:guide orient="horz" pos="13606"/>
        <p:guide pos="10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24B4D-7898-4389-99A9-C1EC473CE08F}" type="doc">
      <dgm:prSet loTypeId="urn:microsoft.com/office/officeart/2005/8/layout/hProcess9" loCatId="process" qsTypeId="urn:microsoft.com/office/officeart/2005/8/quickstyle/simple1" qsCatId="simple" csTypeId="urn:microsoft.com/office/officeart/2005/8/colors/accent6_4" csCatId="accent6" phldr="1"/>
      <dgm:spPr/>
    </dgm:pt>
    <dgm:pt modelId="{30CA2D50-B419-4520-B99A-58DF5B31B46B}">
      <dgm:prSet phldrT="[Text]" custT="1"/>
      <dgm:spPr>
        <a:ln w="165100">
          <a:solidFill>
            <a:srgbClr val="C00000"/>
          </a:solidFill>
        </a:ln>
      </dgm:spPr>
      <dgm:t>
        <a:bodyPr/>
        <a:lstStyle/>
        <a:p>
          <a:r>
            <a:rPr lang="el-GR" sz="2800" dirty="0"/>
            <a:t> </a:t>
          </a:r>
          <a:r>
            <a:rPr lang="el-GR" sz="2800" b="1" u="sng" dirty="0">
              <a:solidFill>
                <a:srgbClr val="C00000"/>
              </a:solidFill>
              <a:latin typeface="Arial" panose="020B0604020202020204" pitchFamily="34" charset="0"/>
              <a:cs typeface="Arial" panose="020B0604020202020204" pitchFamily="34" charset="0"/>
            </a:rPr>
            <a:t>Επεξεργασία δεδομένων - Αποτελέσματα</a:t>
          </a:r>
        </a:p>
        <a:p>
          <a:r>
            <a:rPr lang="el-GR" sz="2800" b="1" dirty="0">
              <a:solidFill>
                <a:srgbClr val="FFEAD5"/>
              </a:solidFill>
              <a:latin typeface="Arial" panose="020B0604020202020204" pitchFamily="34" charset="0"/>
              <a:cs typeface="Arial" panose="020B0604020202020204" pitchFamily="34" charset="0"/>
            </a:rPr>
            <a:t>1. Δημιουργία βάσης δεδομένων</a:t>
          </a:r>
        </a:p>
        <a:p>
          <a:r>
            <a:rPr lang="el-GR" sz="2800" b="1" dirty="0">
              <a:solidFill>
                <a:srgbClr val="FFEAD5"/>
              </a:solidFill>
              <a:latin typeface="Arial" panose="020B0604020202020204" pitchFamily="34" charset="0"/>
              <a:cs typeface="Arial" panose="020B0604020202020204" pitchFamily="34" charset="0"/>
            </a:rPr>
            <a:t>2. Δημιουργία χάρτη κατανομής </a:t>
          </a:r>
        </a:p>
        <a:p>
          <a:r>
            <a:rPr lang="el-GR" sz="2800" b="0" dirty="0">
              <a:solidFill>
                <a:srgbClr val="FFEAD5"/>
              </a:solidFill>
              <a:latin typeface="Arial" panose="020B0604020202020204" pitchFamily="34" charset="0"/>
              <a:cs typeface="Arial" panose="020B0604020202020204" pitchFamily="34" charset="0"/>
            </a:rPr>
            <a:t>(</a:t>
          </a:r>
          <a:r>
            <a:rPr lang="el-GR" sz="2800" dirty="0">
              <a:solidFill>
                <a:srgbClr val="FFEAD5"/>
              </a:solidFill>
              <a:latin typeface="Arial" panose="020B0604020202020204" pitchFamily="34" charset="0"/>
              <a:cs typeface="Arial" panose="020B0604020202020204" pitchFamily="34" charset="0"/>
            </a:rPr>
            <a:t>με βάση τον αριθμό ατόμων σε κάθε σημείο)</a:t>
          </a:r>
        </a:p>
        <a:p>
          <a:r>
            <a:rPr lang="el-GR" sz="2800" b="1" dirty="0">
              <a:solidFill>
                <a:srgbClr val="FFEAD5"/>
              </a:solidFill>
              <a:latin typeface="Arial" panose="020B0604020202020204" pitchFamily="34" charset="0"/>
              <a:cs typeface="Arial" panose="020B0604020202020204" pitchFamily="34" charset="0"/>
            </a:rPr>
            <a:t>3. Στατιστική επεξεργασία</a:t>
          </a:r>
        </a:p>
      </dgm:t>
    </dgm:pt>
    <dgm:pt modelId="{E412B927-D94A-44DB-9ADE-D22E0AE7C453}" type="parTrans" cxnId="{0BE823CD-4AD5-43FD-9C87-EFF485B44F15}">
      <dgm:prSet/>
      <dgm:spPr/>
      <dgm:t>
        <a:bodyPr/>
        <a:lstStyle/>
        <a:p>
          <a:endParaRPr lang="el-GR"/>
        </a:p>
      </dgm:t>
    </dgm:pt>
    <dgm:pt modelId="{5EEE76F3-1089-4153-8853-255A00C1A72F}" type="sibTrans" cxnId="{0BE823CD-4AD5-43FD-9C87-EFF485B44F15}">
      <dgm:prSet/>
      <dgm:spPr/>
      <dgm:t>
        <a:bodyPr/>
        <a:lstStyle/>
        <a:p>
          <a:endParaRPr lang="el-GR"/>
        </a:p>
      </dgm:t>
    </dgm:pt>
    <dgm:pt modelId="{C6ED7409-B4B7-4450-927A-2318563D86A9}">
      <dgm:prSet phldrT="[Text]" custT="1"/>
      <dgm:spPr>
        <a:ln w="165100">
          <a:solidFill>
            <a:srgbClr val="C00000"/>
          </a:solidFill>
        </a:ln>
      </dgm:spPr>
      <dgm:t>
        <a:bodyPr/>
        <a:lstStyle/>
        <a:p>
          <a:r>
            <a:rPr lang="el-GR" sz="2800" b="1" dirty="0">
              <a:solidFill>
                <a:srgbClr val="582C00"/>
              </a:solidFill>
              <a:latin typeface="Arial" panose="020B0604020202020204" pitchFamily="34" charset="0"/>
              <a:cs typeface="Arial" panose="020B0604020202020204" pitchFamily="34" charset="0"/>
            </a:rPr>
            <a:t>  </a:t>
          </a:r>
          <a:r>
            <a:rPr lang="el-GR" sz="2800" b="1" dirty="0">
              <a:solidFill>
                <a:srgbClr val="C00000"/>
              </a:solidFill>
              <a:latin typeface="Arial" panose="020B0604020202020204" pitchFamily="34" charset="0"/>
              <a:cs typeface="Arial" panose="020B0604020202020204" pitchFamily="34" charset="0"/>
            </a:rPr>
            <a:t>Συζήτηση -Συμπεράσματα</a:t>
          </a:r>
        </a:p>
      </dgm:t>
    </dgm:pt>
    <dgm:pt modelId="{BC8034C1-7F1F-49E3-9A7C-E783137DEA0A}" type="parTrans" cxnId="{39E83E03-47CB-4796-9BD2-DA64AD07B8C3}">
      <dgm:prSet/>
      <dgm:spPr/>
      <dgm:t>
        <a:bodyPr/>
        <a:lstStyle/>
        <a:p>
          <a:endParaRPr lang="el-GR"/>
        </a:p>
      </dgm:t>
    </dgm:pt>
    <dgm:pt modelId="{4C06089D-8F02-4207-99DA-8D0AE6FFE4E5}" type="sibTrans" cxnId="{39E83E03-47CB-4796-9BD2-DA64AD07B8C3}">
      <dgm:prSet/>
      <dgm:spPr/>
      <dgm:t>
        <a:bodyPr/>
        <a:lstStyle/>
        <a:p>
          <a:endParaRPr lang="el-GR"/>
        </a:p>
      </dgm:t>
    </dgm:pt>
    <dgm:pt modelId="{61FEEFAB-48C6-42CC-AE83-F8ABE78ED619}">
      <dgm:prSet custT="1"/>
      <dgm:spPr>
        <a:solidFill>
          <a:srgbClr val="99C184"/>
        </a:solidFill>
        <a:ln w="165100">
          <a:solidFill>
            <a:srgbClr val="C00000"/>
          </a:solidFill>
        </a:ln>
      </dgm:spPr>
      <dgm:t>
        <a:bodyPr/>
        <a:lstStyle/>
        <a:p>
          <a:pPr algn="ctr"/>
          <a:r>
            <a:rPr lang="el-GR" sz="2800" b="1" u="sng" dirty="0">
              <a:solidFill>
                <a:srgbClr val="C00000"/>
              </a:solidFill>
              <a:latin typeface="Arial" panose="020B0604020202020204" pitchFamily="34" charset="0"/>
              <a:cs typeface="Arial" panose="020B0604020202020204" pitchFamily="34" charset="0"/>
            </a:rPr>
            <a:t>Εργασία πεδίου</a:t>
          </a:r>
        </a:p>
        <a:p>
          <a:pPr algn="ctr"/>
          <a:r>
            <a:rPr lang="el-GR" sz="2800" b="1" dirty="0">
              <a:solidFill>
                <a:srgbClr val="FFEAD5"/>
              </a:solidFill>
              <a:latin typeface="Arial" panose="020B0604020202020204" pitchFamily="34" charset="0"/>
              <a:cs typeface="Arial" panose="020B0604020202020204" pitchFamily="34" charset="0"/>
            </a:rPr>
            <a:t>1. Φωτογραφική καταγραφή</a:t>
          </a:r>
        </a:p>
        <a:p>
          <a:pPr algn="ctr"/>
          <a:r>
            <a:rPr lang="el-GR" sz="2800" dirty="0">
              <a:solidFill>
                <a:srgbClr val="FFEAD5"/>
              </a:solidFill>
              <a:latin typeface="Arial" panose="020B0604020202020204" pitchFamily="34" charset="0"/>
              <a:cs typeface="Arial" panose="020B0604020202020204" pitchFamily="34" charset="0"/>
            </a:rPr>
            <a:t>(</a:t>
          </a:r>
          <a:r>
            <a:rPr lang="el-GR" sz="2800" dirty="0" err="1">
              <a:solidFill>
                <a:srgbClr val="FFEAD5"/>
              </a:solidFill>
              <a:latin typeface="Arial" panose="020B0604020202020204" pitchFamily="34" charset="0"/>
              <a:cs typeface="Arial" panose="020B0604020202020204" pitchFamily="34" charset="0"/>
            </a:rPr>
            <a:t>GPS,υψόμετρο</a:t>
          </a:r>
          <a:r>
            <a:rPr lang="el-GR" sz="2800" dirty="0">
              <a:solidFill>
                <a:srgbClr val="FFEAD5"/>
              </a:solidFill>
              <a:latin typeface="Arial" panose="020B0604020202020204" pitchFamily="34" charset="0"/>
              <a:cs typeface="Arial" panose="020B0604020202020204" pitchFamily="34" charset="0"/>
            </a:rPr>
            <a:t>)</a:t>
          </a:r>
        </a:p>
        <a:p>
          <a:pPr algn="ctr"/>
          <a:r>
            <a:rPr lang="el-GR" sz="2800" b="1" dirty="0">
              <a:solidFill>
                <a:srgbClr val="FFEAD5"/>
              </a:solidFill>
              <a:latin typeface="Arial" panose="020B0604020202020204" pitchFamily="34" charset="0"/>
              <a:cs typeface="Arial" panose="020B0604020202020204" pitchFamily="34" charset="0"/>
            </a:rPr>
            <a:t>2. Συμπλήρωση πρωτοκόλλων</a:t>
          </a:r>
        </a:p>
        <a:p>
          <a:pPr algn="ctr"/>
          <a:r>
            <a:rPr lang="el-GR" sz="2800" dirty="0">
              <a:solidFill>
                <a:srgbClr val="FFEAD5"/>
              </a:solidFill>
              <a:latin typeface="Arial" panose="020B0604020202020204" pitchFamily="34" charset="0"/>
              <a:cs typeface="Arial" panose="020B0604020202020204" pitchFamily="34" charset="0"/>
            </a:rPr>
            <a:t> (είδος, </a:t>
          </a:r>
          <a:r>
            <a:rPr lang="el-GR" sz="2800" dirty="0" err="1">
              <a:solidFill>
                <a:srgbClr val="FFEAD5"/>
              </a:solidFill>
              <a:latin typeface="Arial" panose="020B0604020202020204" pitchFamily="34" charset="0"/>
              <a:cs typeface="Arial" panose="020B0604020202020204" pitchFamily="34" charset="0"/>
            </a:rPr>
            <a:t>καταγραφέας</a:t>
          </a:r>
          <a:r>
            <a:rPr lang="el-GR" sz="2800" dirty="0">
              <a:solidFill>
                <a:srgbClr val="FFEAD5"/>
              </a:solidFill>
              <a:latin typeface="Arial" panose="020B0604020202020204" pitchFamily="34" charset="0"/>
              <a:cs typeface="Arial" panose="020B0604020202020204" pitchFamily="34" charset="0"/>
            </a:rPr>
            <a:t>, αριθμός ατόμων, διαταραγμένη ή όχι περιοχή)</a:t>
          </a:r>
          <a:endParaRPr lang="en-US" sz="2800" dirty="0">
            <a:solidFill>
              <a:srgbClr val="FFEAD5"/>
            </a:solidFill>
            <a:latin typeface="Arial" panose="020B0604020202020204" pitchFamily="34" charset="0"/>
            <a:cs typeface="Arial" panose="020B0604020202020204" pitchFamily="34" charset="0"/>
          </a:endParaRPr>
        </a:p>
        <a:p>
          <a:pPr algn="ctr"/>
          <a:r>
            <a:rPr lang="el-GR" sz="2800" b="1" dirty="0">
              <a:solidFill>
                <a:srgbClr val="FFEAD5"/>
              </a:solidFill>
              <a:latin typeface="Arial" panose="020B0604020202020204" pitchFamily="34" charset="0"/>
              <a:cs typeface="Arial" panose="020B0604020202020204" pitchFamily="34" charset="0"/>
            </a:rPr>
            <a:t>3. Καταγραφή παρατηρήσεων</a:t>
          </a:r>
        </a:p>
      </dgm:t>
    </dgm:pt>
    <dgm:pt modelId="{D7168432-395E-4C74-B567-F73AAF3A9FF8}" type="parTrans" cxnId="{BE7F6481-C27F-41EB-AA2A-7191316950BF}">
      <dgm:prSet/>
      <dgm:spPr/>
      <dgm:t>
        <a:bodyPr/>
        <a:lstStyle/>
        <a:p>
          <a:endParaRPr lang="el-GR"/>
        </a:p>
      </dgm:t>
    </dgm:pt>
    <dgm:pt modelId="{B516D015-02A5-44F1-A098-21689CCC3829}" type="sibTrans" cxnId="{BE7F6481-C27F-41EB-AA2A-7191316950BF}">
      <dgm:prSet/>
      <dgm:spPr/>
      <dgm:t>
        <a:bodyPr/>
        <a:lstStyle/>
        <a:p>
          <a:endParaRPr lang="el-GR"/>
        </a:p>
      </dgm:t>
    </dgm:pt>
    <dgm:pt modelId="{6C33E961-DF44-4B70-9257-A5646733D789}" type="pres">
      <dgm:prSet presAssocID="{B4224B4D-7898-4389-99A9-C1EC473CE08F}" presName="CompostProcess" presStyleCnt="0">
        <dgm:presLayoutVars>
          <dgm:dir/>
          <dgm:resizeHandles val="exact"/>
        </dgm:presLayoutVars>
      </dgm:prSet>
      <dgm:spPr/>
    </dgm:pt>
    <dgm:pt modelId="{899A4943-0FD6-40BD-9692-A58B94D0ABD4}" type="pres">
      <dgm:prSet presAssocID="{B4224B4D-7898-4389-99A9-C1EC473CE08F}" presName="arrow" presStyleLbl="bgShp" presStyleIdx="0" presStyleCnt="1" custLinFactNeighborX="-8606" custLinFactNeighborY="717"/>
      <dgm:spPr>
        <a:ln w="165100">
          <a:solidFill>
            <a:srgbClr val="C00000"/>
          </a:solidFill>
        </a:ln>
      </dgm:spPr>
    </dgm:pt>
    <dgm:pt modelId="{30284D1D-0F52-49BC-88D9-8D53965534D6}" type="pres">
      <dgm:prSet presAssocID="{B4224B4D-7898-4389-99A9-C1EC473CE08F}" presName="linearProcess" presStyleCnt="0"/>
      <dgm:spPr/>
    </dgm:pt>
    <dgm:pt modelId="{CEDC4C4D-BB89-47F9-A473-943AC455ED47}" type="pres">
      <dgm:prSet presAssocID="{61FEEFAB-48C6-42CC-AE83-F8ABE78ED619}" presName="textNode" presStyleLbl="node1" presStyleIdx="0" presStyleCnt="3" custScaleX="116097" custScaleY="235347" custLinFactNeighborX="9364" custLinFactNeighborY="882">
        <dgm:presLayoutVars>
          <dgm:bulletEnabled val="1"/>
        </dgm:presLayoutVars>
      </dgm:prSet>
      <dgm:spPr/>
      <dgm:t>
        <a:bodyPr/>
        <a:lstStyle/>
        <a:p>
          <a:endParaRPr lang="en-US"/>
        </a:p>
      </dgm:t>
    </dgm:pt>
    <dgm:pt modelId="{D5A2E4CD-72AF-4027-8A76-A8E5D1328195}" type="pres">
      <dgm:prSet presAssocID="{B516D015-02A5-44F1-A098-21689CCC3829}" presName="sibTrans" presStyleCnt="0"/>
      <dgm:spPr/>
    </dgm:pt>
    <dgm:pt modelId="{8B8A7BCB-D771-4D3A-88E6-4F6B6DB2D1B9}" type="pres">
      <dgm:prSet presAssocID="{30CA2D50-B419-4520-B99A-58DF5B31B46B}" presName="textNode" presStyleLbl="node1" presStyleIdx="1" presStyleCnt="3" custScaleX="101092" custScaleY="232361" custLinFactNeighborX="-37801" custLinFactNeighborY="-611">
        <dgm:presLayoutVars>
          <dgm:bulletEnabled val="1"/>
        </dgm:presLayoutVars>
      </dgm:prSet>
      <dgm:spPr/>
      <dgm:t>
        <a:bodyPr/>
        <a:lstStyle/>
        <a:p>
          <a:endParaRPr lang="en-US"/>
        </a:p>
      </dgm:t>
    </dgm:pt>
    <dgm:pt modelId="{BDED2B20-45D2-4D3E-8ACD-36580C382B94}" type="pres">
      <dgm:prSet presAssocID="{5EEE76F3-1089-4153-8853-255A00C1A72F}" presName="sibTrans" presStyleCnt="0"/>
      <dgm:spPr/>
    </dgm:pt>
    <dgm:pt modelId="{640A9698-C7F4-4B0C-85C1-374A9BEEC7DC}" type="pres">
      <dgm:prSet presAssocID="{C6ED7409-B4B7-4450-927A-2318563D86A9}" presName="textNode" presStyleLbl="node1" presStyleIdx="2" presStyleCnt="3" custScaleX="61010" custScaleY="68217" custLinFactNeighborX="-69785" custLinFactNeighborY="134">
        <dgm:presLayoutVars>
          <dgm:bulletEnabled val="1"/>
        </dgm:presLayoutVars>
      </dgm:prSet>
      <dgm:spPr/>
      <dgm:t>
        <a:bodyPr/>
        <a:lstStyle/>
        <a:p>
          <a:endParaRPr lang="en-US"/>
        </a:p>
      </dgm:t>
    </dgm:pt>
  </dgm:ptLst>
  <dgm:cxnLst>
    <dgm:cxn modelId="{0E863353-54AA-4DAD-98AB-FB7D06186194}" type="presOf" srcId="{C6ED7409-B4B7-4450-927A-2318563D86A9}" destId="{640A9698-C7F4-4B0C-85C1-374A9BEEC7DC}" srcOrd="0" destOrd="0" presId="urn:microsoft.com/office/officeart/2005/8/layout/hProcess9"/>
    <dgm:cxn modelId="{0BE823CD-4AD5-43FD-9C87-EFF485B44F15}" srcId="{B4224B4D-7898-4389-99A9-C1EC473CE08F}" destId="{30CA2D50-B419-4520-B99A-58DF5B31B46B}" srcOrd="1" destOrd="0" parTransId="{E412B927-D94A-44DB-9ADE-D22E0AE7C453}" sibTransId="{5EEE76F3-1089-4153-8853-255A00C1A72F}"/>
    <dgm:cxn modelId="{8BE61C61-D74F-46D9-BCFE-1746A79D47CE}" type="presOf" srcId="{61FEEFAB-48C6-42CC-AE83-F8ABE78ED619}" destId="{CEDC4C4D-BB89-47F9-A473-943AC455ED47}" srcOrd="0" destOrd="0" presId="urn:microsoft.com/office/officeart/2005/8/layout/hProcess9"/>
    <dgm:cxn modelId="{3D6EC9D8-200B-4F96-9B3C-6D62518764DC}" type="presOf" srcId="{30CA2D50-B419-4520-B99A-58DF5B31B46B}" destId="{8B8A7BCB-D771-4D3A-88E6-4F6B6DB2D1B9}" srcOrd="0" destOrd="0" presId="urn:microsoft.com/office/officeart/2005/8/layout/hProcess9"/>
    <dgm:cxn modelId="{BE7F6481-C27F-41EB-AA2A-7191316950BF}" srcId="{B4224B4D-7898-4389-99A9-C1EC473CE08F}" destId="{61FEEFAB-48C6-42CC-AE83-F8ABE78ED619}" srcOrd="0" destOrd="0" parTransId="{D7168432-395E-4C74-B567-F73AAF3A9FF8}" sibTransId="{B516D015-02A5-44F1-A098-21689CCC3829}"/>
    <dgm:cxn modelId="{39E83E03-47CB-4796-9BD2-DA64AD07B8C3}" srcId="{B4224B4D-7898-4389-99A9-C1EC473CE08F}" destId="{C6ED7409-B4B7-4450-927A-2318563D86A9}" srcOrd="2" destOrd="0" parTransId="{BC8034C1-7F1F-49E3-9A7C-E783137DEA0A}" sibTransId="{4C06089D-8F02-4207-99DA-8D0AE6FFE4E5}"/>
    <dgm:cxn modelId="{E7D49F5A-7476-47F0-884A-78F7BA0C9AF2}" type="presOf" srcId="{B4224B4D-7898-4389-99A9-C1EC473CE08F}" destId="{6C33E961-DF44-4B70-9257-A5646733D789}" srcOrd="0" destOrd="0" presId="urn:microsoft.com/office/officeart/2005/8/layout/hProcess9"/>
    <dgm:cxn modelId="{7134A121-1D44-4FA9-938B-3EA4404C13D7}" type="presParOf" srcId="{6C33E961-DF44-4B70-9257-A5646733D789}" destId="{899A4943-0FD6-40BD-9692-A58B94D0ABD4}" srcOrd="0" destOrd="0" presId="urn:microsoft.com/office/officeart/2005/8/layout/hProcess9"/>
    <dgm:cxn modelId="{58C619A8-BE62-4EB1-8023-AF0CFBF8FDDA}" type="presParOf" srcId="{6C33E961-DF44-4B70-9257-A5646733D789}" destId="{30284D1D-0F52-49BC-88D9-8D53965534D6}" srcOrd="1" destOrd="0" presId="urn:microsoft.com/office/officeart/2005/8/layout/hProcess9"/>
    <dgm:cxn modelId="{3648F5BF-4B7B-4D96-90F5-932196FCCB80}" type="presParOf" srcId="{30284D1D-0F52-49BC-88D9-8D53965534D6}" destId="{CEDC4C4D-BB89-47F9-A473-943AC455ED47}" srcOrd="0" destOrd="0" presId="urn:microsoft.com/office/officeart/2005/8/layout/hProcess9"/>
    <dgm:cxn modelId="{5689B161-3005-4450-A6D3-3DF4E873D83D}" type="presParOf" srcId="{30284D1D-0F52-49BC-88D9-8D53965534D6}" destId="{D5A2E4CD-72AF-4027-8A76-A8E5D1328195}" srcOrd="1" destOrd="0" presId="urn:microsoft.com/office/officeart/2005/8/layout/hProcess9"/>
    <dgm:cxn modelId="{866F7232-8A4C-401A-9122-8DBEFDA1E01C}" type="presParOf" srcId="{30284D1D-0F52-49BC-88D9-8D53965534D6}" destId="{8B8A7BCB-D771-4D3A-88E6-4F6B6DB2D1B9}" srcOrd="2" destOrd="0" presId="urn:microsoft.com/office/officeart/2005/8/layout/hProcess9"/>
    <dgm:cxn modelId="{0A881E80-9300-4153-8513-F3BEC34998F6}" type="presParOf" srcId="{30284D1D-0F52-49BC-88D9-8D53965534D6}" destId="{BDED2B20-45D2-4D3E-8ACD-36580C382B94}" srcOrd="3" destOrd="0" presId="urn:microsoft.com/office/officeart/2005/8/layout/hProcess9"/>
    <dgm:cxn modelId="{C3F98D33-97A2-433A-B6B8-75B529505335}" type="presParOf" srcId="{30284D1D-0F52-49BC-88D9-8D53965534D6}" destId="{640A9698-C7F4-4B0C-85C1-374A9BEEC7DC}" srcOrd="4" destOrd="0" presId="urn:microsoft.com/office/officeart/2005/8/layout/hProcess9"/>
  </dgm:cxnLst>
  <dgm:bg/>
  <dgm:whole>
    <a:ln>
      <a:noFill/>
    </a:ln>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A4943-0FD6-40BD-9692-A58B94D0ABD4}">
      <dsp:nvSpPr>
        <dsp:cNvPr id="0" name=""/>
        <dsp:cNvSpPr/>
      </dsp:nvSpPr>
      <dsp:spPr>
        <a:xfrm>
          <a:off x="35826" y="0"/>
          <a:ext cx="16469818" cy="5907674"/>
        </a:xfrm>
        <a:prstGeom prst="rightArrow">
          <a:avLst/>
        </a:prstGeom>
        <a:solidFill>
          <a:schemeClr val="accent6">
            <a:tint val="55000"/>
            <a:hueOff val="0"/>
            <a:satOff val="0"/>
            <a:lumOff val="0"/>
            <a:alphaOff val="0"/>
          </a:schemeClr>
        </a:solidFill>
        <a:ln w="165100">
          <a:solidFill>
            <a:srgbClr val="C00000"/>
          </a:solidFill>
        </a:ln>
        <a:effectLst/>
      </dsp:spPr>
      <dsp:style>
        <a:lnRef idx="0">
          <a:scrgbClr r="0" g="0" b="0"/>
        </a:lnRef>
        <a:fillRef idx="1">
          <a:scrgbClr r="0" g="0" b="0"/>
        </a:fillRef>
        <a:effectRef idx="0">
          <a:scrgbClr r="0" g="0" b="0"/>
        </a:effectRef>
        <a:fontRef idx="minor"/>
      </dsp:style>
    </dsp:sp>
    <dsp:sp modelId="{CEDC4C4D-BB89-47F9-A473-943AC455ED47}">
      <dsp:nvSpPr>
        <dsp:cNvPr id="0" name=""/>
        <dsp:cNvSpPr/>
      </dsp:nvSpPr>
      <dsp:spPr>
        <a:xfrm>
          <a:off x="355461" y="193972"/>
          <a:ext cx="7148790" cy="5561413"/>
        </a:xfrm>
        <a:prstGeom prst="roundRect">
          <a:avLst/>
        </a:prstGeom>
        <a:solidFill>
          <a:srgbClr val="99C184"/>
        </a:solidFill>
        <a:ln w="165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b="1" u="sng" kern="1200" dirty="0">
              <a:solidFill>
                <a:srgbClr val="C00000"/>
              </a:solidFill>
              <a:latin typeface="Arial" panose="020B0604020202020204" pitchFamily="34" charset="0"/>
              <a:cs typeface="Arial" panose="020B0604020202020204" pitchFamily="34" charset="0"/>
            </a:rPr>
            <a:t>Εργασία πεδίου</a:t>
          </a: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1. Φωτογραφική καταγραφή</a:t>
          </a:r>
        </a:p>
        <a:p>
          <a:pPr lvl="0" algn="ctr" defTabSz="1244600">
            <a:lnSpc>
              <a:spcPct val="90000"/>
            </a:lnSpc>
            <a:spcBef>
              <a:spcPct val="0"/>
            </a:spcBef>
            <a:spcAft>
              <a:spcPct val="35000"/>
            </a:spcAft>
          </a:pPr>
          <a:r>
            <a:rPr lang="el-GR" sz="2800" kern="1200" dirty="0">
              <a:solidFill>
                <a:srgbClr val="FFEAD5"/>
              </a:solidFill>
              <a:latin typeface="Arial" panose="020B0604020202020204" pitchFamily="34" charset="0"/>
              <a:cs typeface="Arial" panose="020B0604020202020204" pitchFamily="34" charset="0"/>
            </a:rPr>
            <a:t>(</a:t>
          </a:r>
          <a:r>
            <a:rPr lang="el-GR" sz="2800" kern="1200" dirty="0" err="1">
              <a:solidFill>
                <a:srgbClr val="FFEAD5"/>
              </a:solidFill>
              <a:latin typeface="Arial" panose="020B0604020202020204" pitchFamily="34" charset="0"/>
              <a:cs typeface="Arial" panose="020B0604020202020204" pitchFamily="34" charset="0"/>
            </a:rPr>
            <a:t>GPS,υψόμετρο</a:t>
          </a:r>
          <a:r>
            <a:rPr lang="el-GR" sz="2800" kern="1200" dirty="0">
              <a:solidFill>
                <a:srgbClr val="FFEAD5"/>
              </a:solidFill>
              <a:latin typeface="Arial" panose="020B0604020202020204" pitchFamily="34" charset="0"/>
              <a:cs typeface="Arial" panose="020B0604020202020204" pitchFamily="34" charset="0"/>
            </a:rPr>
            <a:t>)</a:t>
          </a: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2. Συμπλήρωση πρωτοκόλλων</a:t>
          </a:r>
        </a:p>
        <a:p>
          <a:pPr lvl="0" algn="ctr" defTabSz="1244600">
            <a:lnSpc>
              <a:spcPct val="90000"/>
            </a:lnSpc>
            <a:spcBef>
              <a:spcPct val="0"/>
            </a:spcBef>
            <a:spcAft>
              <a:spcPct val="35000"/>
            </a:spcAft>
          </a:pPr>
          <a:r>
            <a:rPr lang="el-GR" sz="2800" kern="1200" dirty="0">
              <a:solidFill>
                <a:srgbClr val="FFEAD5"/>
              </a:solidFill>
              <a:latin typeface="Arial" panose="020B0604020202020204" pitchFamily="34" charset="0"/>
              <a:cs typeface="Arial" panose="020B0604020202020204" pitchFamily="34" charset="0"/>
            </a:rPr>
            <a:t> (είδος, </a:t>
          </a:r>
          <a:r>
            <a:rPr lang="el-GR" sz="2800" kern="1200" dirty="0" err="1">
              <a:solidFill>
                <a:srgbClr val="FFEAD5"/>
              </a:solidFill>
              <a:latin typeface="Arial" panose="020B0604020202020204" pitchFamily="34" charset="0"/>
              <a:cs typeface="Arial" panose="020B0604020202020204" pitchFamily="34" charset="0"/>
            </a:rPr>
            <a:t>καταγραφέας</a:t>
          </a:r>
          <a:r>
            <a:rPr lang="el-GR" sz="2800" kern="1200" dirty="0">
              <a:solidFill>
                <a:srgbClr val="FFEAD5"/>
              </a:solidFill>
              <a:latin typeface="Arial" panose="020B0604020202020204" pitchFamily="34" charset="0"/>
              <a:cs typeface="Arial" panose="020B0604020202020204" pitchFamily="34" charset="0"/>
            </a:rPr>
            <a:t>, αριθμός ατόμων, διαταραγμένη ή όχι περιοχή)</a:t>
          </a:r>
          <a:endParaRPr lang="en-US" sz="2800" kern="1200" dirty="0">
            <a:solidFill>
              <a:srgbClr val="FFEAD5"/>
            </a:solidFill>
            <a:latin typeface="Arial" panose="020B0604020202020204" pitchFamily="34" charset="0"/>
            <a:cs typeface="Arial" panose="020B0604020202020204" pitchFamily="34" charset="0"/>
          </a:endParaRP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3. Καταγραφή παρατηρήσεων</a:t>
          </a:r>
        </a:p>
      </dsp:txBody>
      <dsp:txXfrm>
        <a:off x="626947" y="465458"/>
        <a:ext cx="6605818" cy="5018441"/>
      </dsp:txXfrm>
    </dsp:sp>
    <dsp:sp modelId="{8B8A7BCB-D771-4D3A-88E6-4F6B6DB2D1B9}">
      <dsp:nvSpPr>
        <dsp:cNvPr id="0" name=""/>
        <dsp:cNvSpPr/>
      </dsp:nvSpPr>
      <dsp:spPr>
        <a:xfrm>
          <a:off x="7951640" y="193972"/>
          <a:ext cx="6224842" cy="5490852"/>
        </a:xfrm>
        <a:prstGeom prst="roundRect">
          <a:avLst/>
        </a:prstGeom>
        <a:solidFill>
          <a:schemeClr val="accent6">
            <a:shade val="50000"/>
            <a:hueOff val="245616"/>
            <a:satOff val="-10737"/>
            <a:lumOff val="29307"/>
            <a:alphaOff val="0"/>
          </a:schemeClr>
        </a:solidFill>
        <a:ln w="165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a:t> </a:t>
          </a:r>
          <a:r>
            <a:rPr lang="el-GR" sz="2800" b="1" u="sng" kern="1200" dirty="0">
              <a:solidFill>
                <a:srgbClr val="C00000"/>
              </a:solidFill>
              <a:latin typeface="Arial" panose="020B0604020202020204" pitchFamily="34" charset="0"/>
              <a:cs typeface="Arial" panose="020B0604020202020204" pitchFamily="34" charset="0"/>
            </a:rPr>
            <a:t>Επεξεργασία δεδομένων - Αποτελέσματα</a:t>
          </a: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1. Δημιουργία βάσης δεδομένων</a:t>
          </a: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2. Δημιουργία χάρτη κατανομής </a:t>
          </a:r>
        </a:p>
        <a:p>
          <a:pPr lvl="0" algn="ctr" defTabSz="1244600">
            <a:lnSpc>
              <a:spcPct val="90000"/>
            </a:lnSpc>
            <a:spcBef>
              <a:spcPct val="0"/>
            </a:spcBef>
            <a:spcAft>
              <a:spcPct val="35000"/>
            </a:spcAft>
          </a:pPr>
          <a:r>
            <a:rPr lang="el-GR" sz="2800" b="0" kern="1200" dirty="0">
              <a:solidFill>
                <a:srgbClr val="FFEAD5"/>
              </a:solidFill>
              <a:latin typeface="Arial" panose="020B0604020202020204" pitchFamily="34" charset="0"/>
              <a:cs typeface="Arial" panose="020B0604020202020204" pitchFamily="34" charset="0"/>
            </a:rPr>
            <a:t>(</a:t>
          </a:r>
          <a:r>
            <a:rPr lang="el-GR" sz="2800" kern="1200" dirty="0">
              <a:solidFill>
                <a:srgbClr val="FFEAD5"/>
              </a:solidFill>
              <a:latin typeface="Arial" panose="020B0604020202020204" pitchFamily="34" charset="0"/>
              <a:cs typeface="Arial" panose="020B0604020202020204" pitchFamily="34" charset="0"/>
            </a:rPr>
            <a:t>με βάση τον αριθμό ατόμων σε κάθε σημείο)</a:t>
          </a:r>
        </a:p>
        <a:p>
          <a:pPr lvl="0" algn="ctr" defTabSz="1244600">
            <a:lnSpc>
              <a:spcPct val="90000"/>
            </a:lnSpc>
            <a:spcBef>
              <a:spcPct val="0"/>
            </a:spcBef>
            <a:spcAft>
              <a:spcPct val="35000"/>
            </a:spcAft>
          </a:pPr>
          <a:r>
            <a:rPr lang="el-GR" sz="2800" b="1" kern="1200" dirty="0">
              <a:solidFill>
                <a:srgbClr val="FFEAD5"/>
              </a:solidFill>
              <a:latin typeface="Arial" panose="020B0604020202020204" pitchFamily="34" charset="0"/>
              <a:cs typeface="Arial" panose="020B0604020202020204" pitchFamily="34" charset="0"/>
            </a:rPr>
            <a:t>3. Στατιστική επεξεργασία</a:t>
          </a:r>
        </a:p>
      </dsp:txBody>
      <dsp:txXfrm>
        <a:off x="8219681" y="462013"/>
        <a:ext cx="5688760" cy="4954770"/>
      </dsp:txXfrm>
    </dsp:sp>
    <dsp:sp modelId="{640A9698-C7F4-4B0C-85C1-374A9BEEC7DC}">
      <dsp:nvSpPr>
        <dsp:cNvPr id="0" name=""/>
        <dsp:cNvSpPr/>
      </dsp:nvSpPr>
      <dsp:spPr>
        <a:xfrm>
          <a:off x="14752418" y="2150995"/>
          <a:ext cx="3756752" cy="1612015"/>
        </a:xfrm>
        <a:prstGeom prst="roundRect">
          <a:avLst/>
        </a:prstGeom>
        <a:solidFill>
          <a:schemeClr val="accent6">
            <a:shade val="50000"/>
            <a:hueOff val="245616"/>
            <a:satOff val="-10737"/>
            <a:lumOff val="29307"/>
            <a:alphaOff val="0"/>
          </a:schemeClr>
        </a:solidFill>
        <a:ln w="165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b="1" kern="1200" dirty="0">
              <a:solidFill>
                <a:srgbClr val="582C00"/>
              </a:solidFill>
              <a:latin typeface="Arial" panose="020B0604020202020204" pitchFamily="34" charset="0"/>
              <a:cs typeface="Arial" panose="020B0604020202020204" pitchFamily="34" charset="0"/>
            </a:rPr>
            <a:t>  </a:t>
          </a:r>
          <a:r>
            <a:rPr lang="el-GR" sz="2800" b="1" kern="1200" dirty="0">
              <a:solidFill>
                <a:srgbClr val="C00000"/>
              </a:solidFill>
              <a:latin typeface="Arial" panose="020B0604020202020204" pitchFamily="34" charset="0"/>
              <a:cs typeface="Arial" panose="020B0604020202020204" pitchFamily="34" charset="0"/>
            </a:rPr>
            <a:t>Συζήτηση -Συμπεράσματα</a:t>
          </a:r>
        </a:p>
      </dsp:txBody>
      <dsp:txXfrm>
        <a:off x="14831110" y="2229687"/>
        <a:ext cx="3599368" cy="14546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n-US"/>
              <a:t>Click to edit Master title style</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36952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105584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276084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142178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n-US"/>
              <a:t>Click to edit Master title style</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70189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352779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4" name="Content Placeholder 3"/>
          <p:cNvSpPr>
            <a:spLocks noGrp="1"/>
          </p:cNvSpPr>
          <p:nvPr>
            <p:ph sz="half" idx="2"/>
          </p:nvPr>
        </p:nvSpPr>
        <p:spPr>
          <a:xfrm>
            <a:off x="2231675" y="15780233"/>
            <a:ext cx="13706415"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6" name="Content Placeholder 5"/>
          <p:cNvSpPr>
            <a:spLocks noGrp="1"/>
          </p:cNvSpPr>
          <p:nvPr>
            <p:ph sz="quarter" idx="4"/>
          </p:nvPr>
        </p:nvSpPr>
        <p:spPr>
          <a:xfrm>
            <a:off x="16402142" y="15780233"/>
            <a:ext cx="13773917"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120827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167804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337219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n-US"/>
              <a:t>Click to edit Master title style</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69863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a:t>Click icon to add picture</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A48F1538-A3CE-48A3-B1C6-1BA52EAD3AB3}" type="datetimeFigureOut">
              <a:rPr lang="en-GB" smtClean="0"/>
              <a:pPr/>
              <a:t>09/03/2019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44DC48-67EC-4BC8-99EB-9457277F5F6C}" type="slidenum">
              <a:rPr lang="en-GB" smtClean="0"/>
              <a:pPr/>
              <a:t>‹#›</a:t>
            </a:fld>
            <a:endParaRPr lang="en-GB"/>
          </a:p>
        </p:txBody>
      </p:sp>
    </p:spTree>
    <p:extLst>
      <p:ext uri="{BB962C8B-B14F-4D97-AF65-F5344CB8AC3E}">
        <p14:creationId xmlns:p14="http://schemas.microsoft.com/office/powerpoint/2010/main" val="75498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A48F1538-A3CE-48A3-B1C6-1BA52EAD3AB3}" type="datetimeFigureOut">
              <a:rPr lang="en-GB" smtClean="0"/>
              <a:pPr/>
              <a:t>09/03/2019</a:t>
            </a:fld>
            <a:endParaRPr lang="en-GB"/>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8544DC48-67EC-4BC8-99EB-9457277F5F6C}" type="slidenum">
              <a:rPr lang="en-GB" smtClean="0"/>
              <a:pPr/>
              <a:t>‹#›</a:t>
            </a:fld>
            <a:endParaRPr lang="en-GB"/>
          </a:p>
        </p:txBody>
      </p:sp>
    </p:spTree>
    <p:extLst>
      <p:ext uri="{BB962C8B-B14F-4D97-AF65-F5344CB8AC3E}">
        <p14:creationId xmlns:p14="http://schemas.microsoft.com/office/powerpoint/2010/main" val="31981597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3.png"/><Relationship Id="rId39" Type="http://schemas.openxmlformats.org/officeDocument/2006/relationships/image" Target="../media/image28.jpeg"/><Relationship Id="rId21" Type="http://schemas.openxmlformats.org/officeDocument/2006/relationships/image" Target="../media/image20.png"/><Relationship Id="rId34" Type="http://schemas.openxmlformats.org/officeDocument/2006/relationships/diagramData" Target="../diagrams/data1.xml"/><Relationship Id="rId42" Type="http://schemas.openxmlformats.org/officeDocument/2006/relationships/image" Target="../media/image31.jpeg"/><Relationship Id="rId7" Type="http://schemas.openxmlformats.org/officeDocument/2006/relationships/image" Target="../media/image6.jpeg"/><Relationship Id="rId2" Type="http://schemas.openxmlformats.org/officeDocument/2006/relationships/image" Target="../media/image1.jpeg"/><Relationship Id="rId16" Type="http://schemas.openxmlformats.org/officeDocument/2006/relationships/image" Target="../media/image15.jpe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2.png"/><Relationship Id="rId32" Type="http://schemas.microsoft.com/office/2007/relationships/hdphoto" Target="../media/hdphoto4.wdp"/><Relationship Id="rId37" Type="http://schemas.openxmlformats.org/officeDocument/2006/relationships/diagramColors" Target="../diagrams/colors1.xml"/><Relationship Id="rId40" Type="http://schemas.openxmlformats.org/officeDocument/2006/relationships/image" Target="../media/image29.png"/><Relationship Id="rId45" Type="http://schemas.openxmlformats.org/officeDocument/2006/relationships/image" Target="../media/image34.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1.png"/><Relationship Id="rId28" Type="http://schemas.openxmlformats.org/officeDocument/2006/relationships/image" Target="../media/image25.png"/><Relationship Id="rId36" Type="http://schemas.openxmlformats.org/officeDocument/2006/relationships/diagramQuickStyle" Target="../diagrams/quickStyle1.xml"/><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27.png"/><Relationship Id="rId44" Type="http://schemas.openxmlformats.org/officeDocument/2006/relationships/image" Target="../media/image33.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microsoft.com/office/2007/relationships/hdphoto" Target="../media/hdphoto1.wdp"/><Relationship Id="rId27" Type="http://schemas.openxmlformats.org/officeDocument/2006/relationships/image" Target="../media/image24.jpeg"/><Relationship Id="rId30" Type="http://schemas.microsoft.com/office/2007/relationships/hdphoto" Target="../media/hdphoto3.wdp"/><Relationship Id="rId35" Type="http://schemas.openxmlformats.org/officeDocument/2006/relationships/diagramLayout" Target="../diagrams/layout1.xml"/><Relationship Id="rId43" Type="http://schemas.openxmlformats.org/officeDocument/2006/relationships/image" Target="../media/image32.jpeg"/><Relationship Id="rId8" Type="http://schemas.openxmlformats.org/officeDocument/2006/relationships/image" Target="../media/image7.jpeg"/><Relationship Id="rId3" Type="http://schemas.openxmlformats.org/officeDocument/2006/relationships/image" Target="../media/image2.jpeg"/><Relationship Id="rId12" Type="http://schemas.openxmlformats.org/officeDocument/2006/relationships/image" Target="../media/image11.jpeg"/><Relationship Id="rId17" Type="http://schemas.openxmlformats.org/officeDocument/2006/relationships/image" Target="../media/image16.jpeg"/><Relationship Id="rId25" Type="http://schemas.microsoft.com/office/2007/relationships/hdphoto" Target="../media/hdphoto2.wdp"/><Relationship Id="rId33" Type="http://schemas.openxmlformats.org/officeDocument/2006/relationships/hyperlink" Target="https://el.yellowbreadshorts.com/4482-eucalyptus-description-photo-dignity-of-tree.html" TargetMode="External"/><Relationship Id="rId38" Type="http://schemas.microsoft.com/office/2007/relationships/diagramDrawing" Target="../diagrams/drawing1.xml"/><Relationship Id="rId20" Type="http://schemas.openxmlformats.org/officeDocument/2006/relationships/image" Target="../media/image19.jpeg"/><Relationship Id="rId4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52458981_557002728117934_6537373818640400384_n.jpg"/>
          <p:cNvPicPr>
            <a:picLocks noChangeAspect="1"/>
          </p:cNvPicPr>
          <p:nvPr/>
        </p:nvPicPr>
        <p:blipFill>
          <a:blip r:embed="rId2" cstate="print"/>
          <a:stretch>
            <a:fillRect/>
          </a:stretch>
        </p:blipFill>
        <p:spPr>
          <a:xfrm>
            <a:off x="21701228" y="34050758"/>
            <a:ext cx="2161976" cy="2901600"/>
          </a:xfrm>
          <a:prstGeom prst="rect">
            <a:avLst/>
          </a:prstGeom>
        </p:spPr>
      </p:pic>
      <p:pic>
        <p:nvPicPr>
          <p:cNvPr id="83" name="Content Placeholder 12" descr="52391223_150961039170207_7637022301254320128_n.jpg"/>
          <p:cNvPicPr>
            <a:picLocks noChangeAspect="1"/>
          </p:cNvPicPr>
          <p:nvPr/>
        </p:nvPicPr>
        <p:blipFill>
          <a:blip r:embed="rId3" cstate="print"/>
          <a:stretch>
            <a:fillRect/>
          </a:stretch>
        </p:blipFill>
        <p:spPr>
          <a:xfrm>
            <a:off x="21715351" y="37083940"/>
            <a:ext cx="2161976" cy="2901600"/>
          </a:xfrm>
          <a:prstGeom prst="rect">
            <a:avLst/>
          </a:prstGeom>
        </p:spPr>
      </p:pic>
      <p:pic>
        <p:nvPicPr>
          <p:cNvPr id="85" name="Picture 84" descr="52762369_452603741946432_1652420123752923136_n.jpg"/>
          <p:cNvPicPr>
            <a:picLocks noChangeAspect="1"/>
          </p:cNvPicPr>
          <p:nvPr/>
        </p:nvPicPr>
        <p:blipFill>
          <a:blip r:embed="rId4" cstate="print"/>
          <a:stretch>
            <a:fillRect/>
          </a:stretch>
        </p:blipFill>
        <p:spPr>
          <a:xfrm>
            <a:off x="19928645" y="34036634"/>
            <a:ext cx="2251418" cy="3021641"/>
          </a:xfrm>
          <a:prstGeom prst="rect">
            <a:avLst/>
          </a:prstGeom>
        </p:spPr>
      </p:pic>
      <p:pic>
        <p:nvPicPr>
          <p:cNvPr id="82" name="Picture 81" descr="IMG_20190210_164024.jpg"/>
          <p:cNvPicPr>
            <a:picLocks noChangeAspect="1"/>
          </p:cNvPicPr>
          <p:nvPr/>
        </p:nvPicPr>
        <p:blipFill>
          <a:blip r:embed="rId5" cstate="print"/>
          <a:stretch>
            <a:fillRect/>
          </a:stretch>
        </p:blipFill>
        <p:spPr>
          <a:xfrm>
            <a:off x="11992708" y="34065139"/>
            <a:ext cx="3868800" cy="2901600"/>
          </a:xfrm>
          <a:prstGeom prst="rect">
            <a:avLst/>
          </a:prstGeom>
        </p:spPr>
      </p:pic>
      <p:pic>
        <p:nvPicPr>
          <p:cNvPr id="78" name="Picture 77" descr="IMG_20190210_165018.jpg"/>
          <p:cNvPicPr>
            <a:picLocks noChangeAspect="1"/>
          </p:cNvPicPr>
          <p:nvPr/>
        </p:nvPicPr>
        <p:blipFill>
          <a:blip r:embed="rId6" cstate="print"/>
          <a:stretch>
            <a:fillRect/>
          </a:stretch>
        </p:blipFill>
        <p:spPr>
          <a:xfrm>
            <a:off x="19931804" y="37004600"/>
            <a:ext cx="2236217" cy="2981623"/>
          </a:xfrm>
          <a:prstGeom prst="rect">
            <a:avLst/>
          </a:prstGeom>
        </p:spPr>
      </p:pic>
      <p:pic>
        <p:nvPicPr>
          <p:cNvPr id="81" name="Picture 80" descr="IMG_20190210_164003.jpg"/>
          <p:cNvPicPr>
            <a:picLocks noChangeAspect="1"/>
          </p:cNvPicPr>
          <p:nvPr/>
        </p:nvPicPr>
        <p:blipFill>
          <a:blip r:embed="rId7" cstate="print"/>
          <a:srcRect l="57912" r="1269" b="49700"/>
          <a:stretch>
            <a:fillRect/>
          </a:stretch>
        </p:blipFill>
        <p:spPr>
          <a:xfrm>
            <a:off x="5858370" y="34062935"/>
            <a:ext cx="2150076" cy="1775461"/>
          </a:xfrm>
          <a:prstGeom prst="rect">
            <a:avLst/>
          </a:prstGeom>
        </p:spPr>
      </p:pic>
      <p:pic>
        <p:nvPicPr>
          <p:cNvPr id="76" name="Picture 75" descr="IMG_20190210_164003.jpg"/>
          <p:cNvPicPr>
            <a:picLocks noChangeAspect="1"/>
          </p:cNvPicPr>
          <p:nvPr/>
        </p:nvPicPr>
        <p:blipFill>
          <a:blip r:embed="rId7" cstate="print"/>
          <a:srcRect r="38804" b="49700"/>
          <a:stretch>
            <a:fillRect/>
          </a:stretch>
        </p:blipFill>
        <p:spPr>
          <a:xfrm>
            <a:off x="16695731" y="38221144"/>
            <a:ext cx="3223361" cy="1775461"/>
          </a:xfrm>
          <a:prstGeom prst="rect">
            <a:avLst/>
          </a:prstGeom>
        </p:spPr>
      </p:pic>
      <p:pic>
        <p:nvPicPr>
          <p:cNvPr id="79" name="Picture 78" descr="IMG_20190210_165150.jpg"/>
          <p:cNvPicPr>
            <a:picLocks noChangeAspect="1"/>
          </p:cNvPicPr>
          <p:nvPr/>
        </p:nvPicPr>
        <p:blipFill>
          <a:blip r:embed="rId8" cstate="print"/>
          <a:srcRect b="41259"/>
          <a:stretch>
            <a:fillRect/>
          </a:stretch>
        </p:blipFill>
        <p:spPr>
          <a:xfrm>
            <a:off x="14539052" y="38292182"/>
            <a:ext cx="2176200" cy="1704423"/>
          </a:xfrm>
          <a:prstGeom prst="rect">
            <a:avLst/>
          </a:prstGeom>
        </p:spPr>
      </p:pic>
      <p:pic>
        <p:nvPicPr>
          <p:cNvPr id="75" name="Picture 74" descr="IMG_20190210_163339.jpg"/>
          <p:cNvPicPr>
            <a:picLocks noChangeAspect="1"/>
          </p:cNvPicPr>
          <p:nvPr/>
        </p:nvPicPr>
        <p:blipFill>
          <a:blip r:embed="rId9" cstate="print"/>
          <a:stretch>
            <a:fillRect/>
          </a:stretch>
        </p:blipFill>
        <p:spPr>
          <a:xfrm>
            <a:off x="12359599" y="37107910"/>
            <a:ext cx="2176200" cy="2901600"/>
          </a:xfrm>
          <a:prstGeom prst="rect">
            <a:avLst/>
          </a:prstGeom>
        </p:spPr>
      </p:pic>
      <p:pic>
        <p:nvPicPr>
          <p:cNvPr id="80" name="Picture 79" descr="IMG_20190210_165200.jpg"/>
          <p:cNvPicPr>
            <a:picLocks noChangeAspect="1"/>
          </p:cNvPicPr>
          <p:nvPr/>
        </p:nvPicPr>
        <p:blipFill>
          <a:blip r:embed="rId10" cstate="print"/>
          <a:srcRect b="24620"/>
          <a:stretch>
            <a:fillRect/>
          </a:stretch>
        </p:blipFill>
        <p:spPr>
          <a:xfrm>
            <a:off x="10195123" y="37806831"/>
            <a:ext cx="2176200" cy="2187239"/>
          </a:xfrm>
          <a:prstGeom prst="rect">
            <a:avLst/>
          </a:prstGeom>
        </p:spPr>
      </p:pic>
      <p:pic>
        <p:nvPicPr>
          <p:cNvPr id="74" name="Content Placeholder 3" descr="IMG_20190210_163329.jpg"/>
          <p:cNvPicPr>
            <a:picLocks noChangeAspect="1"/>
          </p:cNvPicPr>
          <p:nvPr/>
        </p:nvPicPr>
        <p:blipFill>
          <a:blip r:embed="rId11" cstate="print"/>
          <a:stretch>
            <a:fillRect/>
          </a:stretch>
        </p:blipFill>
        <p:spPr>
          <a:xfrm>
            <a:off x="7996318" y="37079604"/>
            <a:ext cx="2176200" cy="2901600"/>
          </a:xfrm>
          <a:prstGeom prst="rect">
            <a:avLst/>
          </a:prstGeom>
        </p:spPr>
      </p:pic>
      <p:pic>
        <p:nvPicPr>
          <p:cNvPr id="77" name="Picture 76" descr="IMG_20190210_165004.jpg"/>
          <p:cNvPicPr>
            <a:picLocks noChangeAspect="1"/>
          </p:cNvPicPr>
          <p:nvPr/>
        </p:nvPicPr>
        <p:blipFill>
          <a:blip r:embed="rId12" cstate="print"/>
          <a:stretch>
            <a:fillRect/>
          </a:stretch>
        </p:blipFill>
        <p:spPr>
          <a:xfrm>
            <a:off x="5832388" y="37085807"/>
            <a:ext cx="2174789" cy="2899719"/>
          </a:xfrm>
          <a:prstGeom prst="rect">
            <a:avLst/>
          </a:prstGeom>
        </p:spPr>
      </p:pic>
      <p:pic>
        <p:nvPicPr>
          <p:cNvPr id="56" name="Content Placeholder 10" descr="IMG_0017.JPG"/>
          <p:cNvPicPr>
            <a:picLocks noChangeAspect="1"/>
          </p:cNvPicPr>
          <p:nvPr/>
        </p:nvPicPr>
        <p:blipFill>
          <a:blip r:embed="rId13" cstate="print"/>
          <a:stretch>
            <a:fillRect/>
          </a:stretch>
        </p:blipFill>
        <p:spPr>
          <a:xfrm rot="5400000">
            <a:off x="23019763" y="34423177"/>
            <a:ext cx="2997836" cy="2248377"/>
          </a:xfrm>
          <a:prstGeom prst="rect">
            <a:avLst/>
          </a:prstGeom>
        </p:spPr>
      </p:pic>
      <p:pic>
        <p:nvPicPr>
          <p:cNvPr id="57" name="Picture 56" descr="IMG_0019.JPG"/>
          <p:cNvPicPr>
            <a:picLocks noChangeAspect="1"/>
          </p:cNvPicPr>
          <p:nvPr/>
        </p:nvPicPr>
        <p:blipFill>
          <a:blip r:embed="rId14" cstate="print"/>
          <a:stretch>
            <a:fillRect/>
          </a:stretch>
        </p:blipFill>
        <p:spPr>
          <a:xfrm rot="5400000">
            <a:off x="27508187" y="34427086"/>
            <a:ext cx="3000001" cy="2250000"/>
          </a:xfrm>
          <a:prstGeom prst="rect">
            <a:avLst/>
          </a:prstGeom>
        </p:spPr>
      </p:pic>
      <p:pic>
        <p:nvPicPr>
          <p:cNvPr id="58" name="Picture 57" descr="IMG_0024.JPG"/>
          <p:cNvPicPr>
            <a:picLocks noChangeAspect="1"/>
          </p:cNvPicPr>
          <p:nvPr/>
        </p:nvPicPr>
        <p:blipFill>
          <a:blip r:embed="rId15" cstate="print"/>
          <a:stretch>
            <a:fillRect/>
          </a:stretch>
        </p:blipFill>
        <p:spPr>
          <a:xfrm rot="5400000">
            <a:off x="25265903" y="34419462"/>
            <a:ext cx="3000000" cy="2250000"/>
          </a:xfrm>
          <a:prstGeom prst="rect">
            <a:avLst/>
          </a:prstGeom>
        </p:spPr>
      </p:pic>
      <p:pic>
        <p:nvPicPr>
          <p:cNvPr id="61" name="Picture 60" descr="IMG_0031.JPG"/>
          <p:cNvPicPr>
            <a:picLocks noChangeAspect="1"/>
          </p:cNvPicPr>
          <p:nvPr/>
        </p:nvPicPr>
        <p:blipFill>
          <a:blip r:embed="rId16" cstate="print"/>
          <a:stretch>
            <a:fillRect/>
          </a:stretch>
        </p:blipFill>
        <p:spPr>
          <a:xfrm rot="5400000">
            <a:off x="29760649" y="34428541"/>
            <a:ext cx="3000000" cy="2250000"/>
          </a:xfrm>
          <a:prstGeom prst="rect">
            <a:avLst/>
          </a:prstGeom>
        </p:spPr>
      </p:pic>
      <p:pic>
        <p:nvPicPr>
          <p:cNvPr id="63" name="Picture 62" descr="IMG_0263.JPG"/>
          <p:cNvPicPr>
            <a:picLocks noChangeAspect="1"/>
          </p:cNvPicPr>
          <p:nvPr/>
        </p:nvPicPr>
        <p:blipFill>
          <a:blip r:embed="rId17" cstate="print"/>
          <a:stretch>
            <a:fillRect/>
          </a:stretch>
        </p:blipFill>
        <p:spPr>
          <a:xfrm rot="5400000">
            <a:off x="23033216" y="37426386"/>
            <a:ext cx="3000000" cy="2250000"/>
          </a:xfrm>
          <a:prstGeom prst="rect">
            <a:avLst/>
          </a:prstGeom>
        </p:spPr>
      </p:pic>
      <p:pic>
        <p:nvPicPr>
          <p:cNvPr id="64" name="Picture 63" descr="IMG_0269.JPG"/>
          <p:cNvPicPr>
            <a:picLocks noChangeAspect="1"/>
          </p:cNvPicPr>
          <p:nvPr/>
        </p:nvPicPr>
        <p:blipFill>
          <a:blip r:embed="rId18" cstate="print"/>
          <a:stretch>
            <a:fillRect/>
          </a:stretch>
        </p:blipFill>
        <p:spPr>
          <a:xfrm rot="5400000">
            <a:off x="25272952" y="37422915"/>
            <a:ext cx="3000000" cy="2250000"/>
          </a:xfrm>
          <a:prstGeom prst="rect">
            <a:avLst/>
          </a:prstGeom>
        </p:spPr>
      </p:pic>
      <p:pic>
        <p:nvPicPr>
          <p:cNvPr id="65" name="Picture 64" descr="viber image 2019-03-07 , 01.40.35.jpg"/>
          <p:cNvPicPr>
            <a:picLocks/>
          </p:cNvPicPr>
          <p:nvPr/>
        </p:nvPicPr>
        <p:blipFill>
          <a:blip r:embed="rId19"/>
          <a:stretch>
            <a:fillRect/>
          </a:stretch>
        </p:blipFill>
        <p:spPr>
          <a:xfrm>
            <a:off x="27881287" y="37053983"/>
            <a:ext cx="2296174" cy="2978446"/>
          </a:xfrm>
          <a:prstGeom prst="rect">
            <a:avLst/>
          </a:prstGeom>
        </p:spPr>
      </p:pic>
      <p:pic>
        <p:nvPicPr>
          <p:cNvPr id="66" name="Picture 65" descr="viber image 2019-03-07 , 01.45.14.jpg"/>
          <p:cNvPicPr>
            <a:picLocks/>
          </p:cNvPicPr>
          <p:nvPr/>
        </p:nvPicPr>
        <p:blipFill>
          <a:blip r:embed="rId20"/>
          <a:stretch>
            <a:fillRect/>
          </a:stretch>
        </p:blipFill>
        <p:spPr>
          <a:xfrm>
            <a:off x="30167288" y="37034283"/>
            <a:ext cx="2232000" cy="2977200"/>
          </a:xfrm>
          <a:prstGeom prst="rect">
            <a:avLst/>
          </a:prstGeom>
        </p:spPr>
      </p:pic>
      <p:grpSp>
        <p:nvGrpSpPr>
          <p:cNvPr id="9" name="Group 25"/>
          <p:cNvGrpSpPr/>
          <p:nvPr/>
        </p:nvGrpSpPr>
        <p:grpSpPr>
          <a:xfrm>
            <a:off x="23662632" y="5405391"/>
            <a:ext cx="9309165" cy="11536359"/>
            <a:chOff x="14282354" y="4320788"/>
            <a:chExt cx="9309165" cy="11536359"/>
          </a:xfrm>
        </p:grpSpPr>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9504" b="69862" l="51509" r="70690">
                          <a14:backgroundMark x1="57420" y1="65510" x2="62836" y2="65344"/>
                          <a14:backgroundMark x1="65854" y1="61983" x2="66887" y2="65179"/>
                          <a14:backgroundMark x1="66102" y1="57796" x2="66102" y2="6093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49419" t="38348" r="29162" b="30114"/>
            <a:stretch/>
          </p:blipFill>
          <p:spPr>
            <a:xfrm>
              <a:off x="17629630" y="9273467"/>
              <a:ext cx="5961889" cy="6583680"/>
            </a:xfrm>
            <a:prstGeom prst="rect">
              <a:avLst/>
            </a:prstGeom>
          </p:spPr>
        </p:pic>
        <p:pic>
          <p:nvPicPr>
            <p:cNvPr id="5" name="Picture 4"/>
            <p:cNvPicPr>
              <a:picLocks noChangeAspect="1"/>
            </p:cNvPicPr>
            <p:nvPr/>
          </p:nvPicPr>
          <p:blipFill rotWithShape="1">
            <a:blip r:embed="rId23" cstate="print">
              <a:extLst>
                <a:ext uri="{BEBA8EAE-BF5A-486C-A8C5-ECC9F3942E4B}">
                  <a14:imgProps xmlns:a14="http://schemas.microsoft.com/office/drawing/2010/main">
                    <a14:imgLayer r:embed="rId22">
                      <a14:imgEffect>
                        <a14:backgroundRemoval t="1598" b="42534" l="24556" r="89996">
                          <a14:foregroundMark x1="36503" y1="10689" x2="35387" y2="26777"/>
                          <a14:foregroundMark x1="36503" y1="27493" x2="47127" y2="37686"/>
                          <a14:foregroundMark x1="40719" y1="13994" x2="52170" y2="27603"/>
                          <a14:foregroundMark x1="53576" y1="13278" x2="54981" y2="31956"/>
                          <a14:foregroundMark x1="53865" y1="10964" x2="58371" y2="5124"/>
                          <a14:foregroundMark x1="29971" y1="11625" x2="29558" y2="9642"/>
                          <a14:foregroundMark x1="37826" y1="7328" x2="39148" y2="4959"/>
                          <a14:foregroundMark x1="55932" y1="42534" x2="57544" y2="42424"/>
                          <a14:backgroundMark x1="65440" y1="40386" x2="72096" y2="32893"/>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105" r="30998" b="55437"/>
            <a:stretch/>
          </p:blipFill>
          <p:spPr>
            <a:xfrm>
              <a:off x="14282354" y="4320788"/>
              <a:ext cx="8886825" cy="6766311"/>
            </a:xfrm>
            <a:prstGeom prst="rect">
              <a:avLst/>
            </a:prstGeom>
          </p:spPr>
        </p:pic>
        <p:sp>
          <p:nvSpPr>
            <p:cNvPr id="6" name="&quot;No&quot; Symbol 5"/>
            <p:cNvSpPr/>
            <p:nvPr/>
          </p:nvSpPr>
          <p:spPr>
            <a:xfrm>
              <a:off x="15452500" y="4864606"/>
              <a:ext cx="6840285" cy="6636585"/>
            </a:xfrm>
            <a:prstGeom prst="noSmoking">
              <a:avLst>
                <a:gd name="adj" fmla="val 485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10" name="Group 1029"/>
          <p:cNvGrpSpPr/>
          <p:nvPr/>
        </p:nvGrpSpPr>
        <p:grpSpPr>
          <a:xfrm>
            <a:off x="-332968" y="5613358"/>
            <a:ext cx="9358672" cy="9750877"/>
            <a:chOff x="4418734" y="8309210"/>
            <a:chExt cx="9358672" cy="9750877"/>
          </a:xfrm>
        </p:grpSpPr>
        <p:pic>
          <p:nvPicPr>
            <p:cNvPr id="11" name="Picture 10"/>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5185" b="93216" l="11952" r="91977">
                          <a14:foregroundMark x1="50165" y1="69333" x2="25682" y2="60949"/>
                          <a14:foregroundMark x1="24938" y1="46884" x2="24359" y2="27027"/>
                          <a14:foregroundMark x1="52275" y1="19195" x2="31100" y2="21346"/>
                          <a14:foregroundMark x1="55583" y1="51296" x2="36807" y2="43023"/>
                          <a14:foregroundMark x1="85194" y1="57860" x2="71175" y2="51793"/>
                          <a14:foregroundMark x1="83623" y1="64038" x2="68445" y2="63651"/>
                          <a14:foregroundMark x1="66708" y1="53227" x2="46112" y2="54881"/>
                          <a14:foregroundMark x1="66129" y1="70767" x2="37386" y2="79923"/>
                          <a14:foregroundMark x1="61580" y1="46773" x2="51323" y2="26641"/>
                          <a14:foregroundMark x1="61952" y1="80199" x2="34409" y2="84060"/>
                          <a14:foregroundMark x1="25972" y1="79812" x2="21257" y2="55819"/>
                          <a14:foregroundMark x1="21340" y1="51407" x2="21257" y2="31440"/>
                          <a14:foregroundMark x1="24648" y1="16602" x2="29074" y2="10259"/>
                          <a14:foregroundMark x1="68734" y1="39162" x2="55294" y2="19801"/>
                          <a14:foregroundMark x1="69024" y1="68671" x2="66046" y2="77220"/>
                          <a14:foregroundMark x1="69396" y1="74628" x2="35194" y2="92278"/>
                        </a14:backgroundRemoval>
                      </a14:imgEffect>
                    </a14:imgLayer>
                  </a14:imgProps>
                </a:ext>
                <a:ext uri="{28A0092B-C50C-407E-A947-70E740481C1C}">
                  <a14:useLocalDpi xmlns:a14="http://schemas.microsoft.com/office/drawing/2010/main" val="0"/>
                </a:ext>
              </a:extLst>
            </a:blip>
            <a:srcRect l="7838" t="2708" r="14020" b="-2708"/>
            <a:stretch/>
          </p:blipFill>
          <p:spPr>
            <a:xfrm rot="5400000">
              <a:off x="4222631" y="8505313"/>
              <a:ext cx="9750877" cy="9358672"/>
            </a:xfrm>
            <a:prstGeom prst="rect">
              <a:avLst/>
            </a:prstGeom>
          </p:spPr>
        </p:pic>
        <p:pic>
          <p:nvPicPr>
            <p:cNvPr id="1026"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13641" y="9150990"/>
              <a:ext cx="6853238" cy="665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ctrTitle"/>
          </p:nvPr>
        </p:nvSpPr>
        <p:spPr>
          <a:xfrm>
            <a:off x="4307907" y="410051"/>
            <a:ext cx="23905029" cy="4129765"/>
          </a:xfrm>
          <a:solidFill>
            <a:schemeClr val="tx1"/>
          </a:solidFill>
          <a:ln w="165100">
            <a:solidFill>
              <a:srgbClr val="C00000"/>
            </a:solidFill>
          </a:ln>
        </p:spPr>
        <p:txBody>
          <a:bodyPr>
            <a:noAutofit/>
          </a:bodyPr>
          <a:lstStyle/>
          <a:p>
            <a:r>
              <a:rPr lang="el-GR" sz="15000" b="1" dirty="0">
                <a:solidFill>
                  <a:srgbClr val="C00000"/>
                </a:solidFill>
                <a:latin typeface="Bookman Old Style" panose="02050604050505020204" pitchFamily="18" charset="0"/>
                <a:cs typeface="Arial" panose="020B0604020202020204" pitchFamily="34" charset="0"/>
              </a:rPr>
              <a:t/>
            </a:r>
            <a:br>
              <a:rPr lang="el-GR" sz="15000" b="1" dirty="0">
                <a:solidFill>
                  <a:srgbClr val="C00000"/>
                </a:solidFill>
                <a:latin typeface="Bookman Old Style" panose="02050604050505020204" pitchFamily="18" charset="0"/>
                <a:cs typeface="Arial" panose="020B0604020202020204" pitchFamily="34" charset="0"/>
              </a:rPr>
            </a:br>
            <a:r>
              <a:rPr lang="el-GR" sz="15000" b="1" dirty="0">
                <a:solidFill>
                  <a:srgbClr val="C00000"/>
                </a:solidFill>
                <a:latin typeface="Bookman Old Style" panose="02050604050505020204" pitchFamily="18" charset="0"/>
                <a:cs typeface="Arial" panose="020B0604020202020204" pitchFamily="34" charset="0"/>
              </a:rPr>
              <a:t>ΚΑΤΑΖΗΤΟΥΝΤΑΙ</a:t>
            </a:r>
            <a:br>
              <a:rPr lang="el-GR" sz="15000" b="1" dirty="0">
                <a:solidFill>
                  <a:srgbClr val="C00000"/>
                </a:solidFill>
                <a:latin typeface="Bookman Old Style" panose="02050604050505020204" pitchFamily="18" charset="0"/>
                <a:cs typeface="Arial" panose="020B0604020202020204" pitchFamily="34" charset="0"/>
              </a:rPr>
            </a:br>
            <a:r>
              <a:rPr lang="el-GR" sz="8800" b="1" dirty="0">
                <a:solidFill>
                  <a:srgbClr val="C00000"/>
                </a:solidFill>
                <a:latin typeface="Bookman Old Style" panose="02050604050505020204" pitchFamily="18" charset="0"/>
                <a:cs typeface="Arial" panose="020B0604020202020204" pitchFamily="34" charset="0"/>
              </a:rPr>
              <a:t>Μελέτη </a:t>
            </a:r>
            <a:r>
              <a:rPr lang="el-GR" sz="8800" b="1" dirty="0" err="1">
                <a:solidFill>
                  <a:srgbClr val="C00000"/>
                </a:solidFill>
                <a:latin typeface="Bookman Old Style" panose="02050604050505020204" pitchFamily="18" charset="0"/>
                <a:cs typeface="Arial" panose="020B0604020202020204" pitchFamily="34" charset="0"/>
              </a:rPr>
              <a:t>χωροκατακτητικών</a:t>
            </a:r>
            <a:r>
              <a:rPr lang="el-GR" sz="8800" b="1" dirty="0">
                <a:solidFill>
                  <a:srgbClr val="C00000"/>
                </a:solidFill>
                <a:latin typeface="Bookman Old Style" panose="02050604050505020204" pitchFamily="18" charset="0"/>
                <a:cs typeface="Arial" panose="020B0604020202020204" pitchFamily="34" charset="0"/>
              </a:rPr>
              <a:t> ειδών φυτών</a:t>
            </a:r>
            <a:br>
              <a:rPr lang="el-GR" sz="8800" b="1" dirty="0">
                <a:solidFill>
                  <a:srgbClr val="C00000"/>
                </a:solidFill>
                <a:latin typeface="Bookman Old Style" panose="02050604050505020204" pitchFamily="18" charset="0"/>
                <a:cs typeface="Arial" panose="020B0604020202020204" pitchFamily="34" charset="0"/>
              </a:rPr>
            </a:br>
            <a:r>
              <a:rPr lang="el-GR" sz="6000" b="1" dirty="0">
                <a:solidFill>
                  <a:srgbClr val="C00000"/>
                </a:solidFill>
                <a:latin typeface="Bookman Old Style" panose="02050604050505020204" pitchFamily="18" charset="0"/>
                <a:cs typeface="Arial" panose="020B0604020202020204" pitchFamily="34" charset="0"/>
              </a:rPr>
              <a:t>ΛΥΚΕΙΟ ΚΥΚΚΟΥ ΠΑΦΟΥ</a:t>
            </a:r>
            <a:endParaRPr lang="en-GB" sz="6000" b="1" dirty="0">
              <a:solidFill>
                <a:srgbClr val="C00000"/>
              </a:solidFill>
              <a:latin typeface="Bookman Old Style" panose="02050604050505020204" pitchFamily="18" charset="0"/>
              <a:cs typeface="Arial" panose="020B0604020202020204" pitchFamily="34" charset="0"/>
            </a:endParaRPr>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rotWithShape="1">
          <a:blip r:embed="rId27" cstate="print">
            <a:extLst>
              <a:ext uri="{28A0092B-C50C-407E-A947-70E740481C1C}">
                <a14:useLocalDpi xmlns:a14="http://schemas.microsoft.com/office/drawing/2010/main" val="0"/>
              </a:ext>
            </a:extLst>
          </a:blip>
          <a:srcRect t="21415" b="61"/>
          <a:stretch/>
        </p:blipFill>
        <p:spPr>
          <a:xfrm>
            <a:off x="0" y="15192331"/>
            <a:ext cx="32399288" cy="16960456"/>
          </a:xfrm>
          <a:prstGeom prst="rect">
            <a:avLst/>
          </a:prstGeom>
        </p:spPr>
      </p:pic>
      <p:pic>
        <p:nvPicPr>
          <p:cNvPr id="8" name="Picture 7"/>
          <p:cNvPicPr>
            <a:picLocks noChangeAspect="1"/>
          </p:cNvPicPr>
          <p:nvPr/>
        </p:nvPicPr>
        <p:blipFill rotWithShape="1">
          <a:blip r:embed="rId28"/>
          <a:srcRect r="34752"/>
          <a:stretch/>
        </p:blipFill>
        <p:spPr>
          <a:xfrm flipH="1">
            <a:off x="-12073" y="-3035742"/>
            <a:ext cx="7796657" cy="12845385"/>
          </a:xfrm>
          <a:prstGeom prst="rect">
            <a:avLst/>
          </a:prstGeom>
        </p:spPr>
      </p:pic>
      <p:grpSp>
        <p:nvGrpSpPr>
          <p:cNvPr id="12" name="Group 26"/>
          <p:cNvGrpSpPr/>
          <p:nvPr/>
        </p:nvGrpSpPr>
        <p:grpSpPr>
          <a:xfrm>
            <a:off x="26615345" y="45080"/>
            <a:ext cx="5905500" cy="5344724"/>
            <a:chOff x="26615345" y="696674"/>
            <a:chExt cx="5905500" cy="5344724"/>
          </a:xfrm>
        </p:grpSpPr>
        <p:pic>
          <p:nvPicPr>
            <p:cNvPr id="1028" name="Picture 4"/>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99225" l="0" r="99839">
                          <a14:foregroundMark x1="52742" y1="33850" x2="56452" y2="13953"/>
                          <a14:foregroundMark x1="60161" y1="7494" x2="72097" y2="6977"/>
                          <a14:foregroundMark x1="61774" y1="4651" x2="70000" y2="5685"/>
                          <a14:foregroundMark x1="47258" y1="57106" x2="60000" y2="67700"/>
                          <a14:foregroundMark x1="63710" y1="68992" x2="72742" y2="50388"/>
                          <a14:foregroundMark x1="66452" y1="71835" x2="75323" y2="56589"/>
                          <a14:foregroundMark x1="45806" y1="64599" x2="59677" y2="74160"/>
                          <a14:foregroundMark x1="63065" y1="75194" x2="74032" y2="67959"/>
                          <a14:foregroundMark x1="74194" y1="66150" x2="75161" y2="60207"/>
                          <a14:foregroundMark x1="56129" y1="75194" x2="64839" y2="76486"/>
                          <a14:foregroundMark x1="49677" y1="37468" x2="56129" y2="14212"/>
                          <a14:backgroundMark x1="60323" y1="3359" x2="64677" y2="775"/>
                          <a14:backgroundMark x1="66452" y1="775" x2="71935" y2="1809"/>
                        </a14:backgroundRemoval>
                      </a14:imgEffect>
                    </a14:imgLayer>
                  </a14:imgProps>
                </a:ext>
                <a:ext uri="{28A0092B-C50C-407E-A947-70E740481C1C}">
                  <a14:useLocalDpi xmlns:a14="http://schemas.microsoft.com/office/drawing/2010/main" val="0"/>
                </a:ext>
              </a:extLst>
            </a:blip>
            <a:srcRect/>
            <a:stretch>
              <a:fillRect/>
            </a:stretch>
          </p:blipFill>
          <p:spPr bwMode="auto">
            <a:xfrm>
              <a:off x="26615345" y="2355223"/>
              <a:ext cx="590550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V="1">
              <a:off x="29056240" y="696674"/>
              <a:ext cx="3343048" cy="208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23"/>
          <p:cNvSpPr txBox="1"/>
          <p:nvPr/>
        </p:nvSpPr>
        <p:spPr>
          <a:xfrm>
            <a:off x="2809519" y="5004890"/>
            <a:ext cx="2311121" cy="461665"/>
          </a:xfrm>
          <a:prstGeom prst="snip2DiagRect">
            <a:avLst>
              <a:gd name="adj1" fmla="val 0"/>
              <a:gd name="adj2" fmla="val 0"/>
            </a:avLst>
          </a:prstGeom>
          <a:solidFill>
            <a:schemeClr val="accent6">
              <a:lumMod val="60000"/>
              <a:lumOff val="40000"/>
            </a:schemeClr>
          </a:solidFill>
        </p:spPr>
        <p:txBody>
          <a:bodyPr wrap="square" rtlCol="0">
            <a:spAutoFit/>
          </a:bodyPr>
          <a:lstStyle/>
          <a:p>
            <a:r>
              <a:rPr lang="el-GR" sz="2400" dirty="0">
                <a:latin typeface="Georgia" panose="02040502050405020303" pitchFamily="18" charset="0"/>
              </a:rPr>
              <a:t>Άνθος  ακακίας</a:t>
            </a:r>
            <a:endParaRPr lang="de-DE" sz="2400" dirty="0">
              <a:latin typeface="Georgia" panose="02040502050405020303" pitchFamily="18" charset="0"/>
            </a:endParaRPr>
          </a:p>
        </p:txBody>
      </p:sp>
      <p:sp>
        <p:nvSpPr>
          <p:cNvPr id="25" name="TextBox 24"/>
          <p:cNvSpPr txBox="1"/>
          <p:nvPr/>
        </p:nvSpPr>
        <p:spPr>
          <a:xfrm>
            <a:off x="561939" y="40358559"/>
            <a:ext cx="26135038" cy="2492990"/>
          </a:xfrm>
          <a:prstGeom prst="rect">
            <a:avLst/>
          </a:prstGeom>
          <a:noFill/>
          <a:ln w="165100">
            <a:solidFill>
              <a:srgbClr val="C00000"/>
            </a:solidFill>
          </a:ln>
          <a:effectLst>
            <a:softEdge rad="12700"/>
          </a:effectLst>
        </p:spPr>
        <p:txBody>
          <a:bodyPr wrap="square" rtlCol="0">
            <a:spAutoFit/>
          </a:bodyPr>
          <a:lstStyle/>
          <a:p>
            <a:pPr algn="ctr"/>
            <a:endParaRPr lang="el-GR" sz="1200" u="sng" dirty="0"/>
          </a:p>
          <a:p>
            <a:pPr algn="ctr"/>
            <a:endParaRPr lang="el-GR" sz="1200" u="sng" dirty="0"/>
          </a:p>
          <a:p>
            <a:pPr algn="ctr"/>
            <a:endParaRPr lang="el-GR" sz="1200" u="sng" dirty="0"/>
          </a:p>
          <a:p>
            <a:pPr algn="ctr"/>
            <a:endParaRPr lang="el-GR" sz="1200" u="sng" dirty="0"/>
          </a:p>
          <a:p>
            <a:pPr algn="ctr"/>
            <a:endParaRPr lang="en-US" sz="1200" u="sng" dirty="0"/>
          </a:p>
          <a:p>
            <a:pPr algn="ctr"/>
            <a:endParaRPr lang="en-US" sz="1200" u="sng" dirty="0"/>
          </a:p>
          <a:p>
            <a:pPr algn="ctr"/>
            <a:endParaRPr lang="en-US" sz="1200" u="sng" dirty="0"/>
          </a:p>
          <a:p>
            <a:pPr algn="ctr"/>
            <a:endParaRPr lang="en-US" sz="1200" u="sng" dirty="0"/>
          </a:p>
          <a:p>
            <a:pPr algn="ctr"/>
            <a:endParaRPr lang="en-US" sz="1200" u="sng" dirty="0"/>
          </a:p>
          <a:p>
            <a:pPr algn="ctr"/>
            <a:endParaRPr lang="el-GR" sz="1200" u="sng" dirty="0"/>
          </a:p>
          <a:p>
            <a:pPr algn="ctr"/>
            <a:endParaRPr lang="el-GR" sz="1200" u="sng" dirty="0"/>
          </a:p>
          <a:p>
            <a:pPr algn="ctr"/>
            <a:endParaRPr lang="el-GR" sz="1200" u="sng" dirty="0"/>
          </a:p>
          <a:p>
            <a:pPr algn="ctr"/>
            <a:endParaRPr lang="el-GR" sz="1200" u="sng" dirty="0"/>
          </a:p>
        </p:txBody>
      </p:sp>
      <p:sp>
        <p:nvSpPr>
          <p:cNvPr id="29" name="TextBox 28"/>
          <p:cNvSpPr txBox="1"/>
          <p:nvPr/>
        </p:nvSpPr>
        <p:spPr>
          <a:xfrm>
            <a:off x="29286566" y="4778058"/>
            <a:ext cx="2707910" cy="461665"/>
          </a:xfrm>
          <a:prstGeom prst="rect">
            <a:avLst/>
          </a:prstGeom>
          <a:solidFill>
            <a:schemeClr val="accent6">
              <a:lumMod val="60000"/>
              <a:lumOff val="40000"/>
            </a:schemeClr>
          </a:solidFill>
        </p:spPr>
        <p:txBody>
          <a:bodyPr wrap="square" rtlCol="0">
            <a:spAutoFit/>
          </a:bodyPr>
          <a:lstStyle/>
          <a:p>
            <a:r>
              <a:rPr lang="el-GR" sz="2400" dirty="0">
                <a:latin typeface="Georgia" panose="02040502050405020303" pitchFamily="18" charset="0"/>
              </a:rPr>
              <a:t>Άνθος ευκάλυπτου</a:t>
            </a:r>
            <a:endParaRPr lang="de-DE" sz="2400" dirty="0">
              <a:latin typeface="Georgia" panose="02040502050405020303" pitchFamily="18" charset="0"/>
            </a:endParaRPr>
          </a:p>
        </p:txBody>
      </p:sp>
      <p:sp>
        <p:nvSpPr>
          <p:cNvPr id="21" name="Rectangle 20"/>
          <p:cNvSpPr/>
          <p:nvPr/>
        </p:nvSpPr>
        <p:spPr>
          <a:xfrm rot="20211045">
            <a:off x="243408" y="15427899"/>
            <a:ext cx="231682" cy="699264"/>
          </a:xfrm>
          <a:prstGeom prst="rect">
            <a:avLst/>
          </a:prstGeom>
          <a:solidFill>
            <a:srgbClr val="44550F"/>
          </a:solidFill>
          <a:ln>
            <a:solidFill>
              <a:srgbClr val="445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nip Diagonal Corner Rectangle 12">
            <a:extLst>
              <a:ext uri="{FF2B5EF4-FFF2-40B4-BE49-F238E27FC236}">
                <a16:creationId xmlns:a16="http://schemas.microsoft.com/office/drawing/2014/main" xmlns="" id="{7C13E4BE-D7A4-49AD-AD07-E814ECDE7BAA}"/>
              </a:ext>
            </a:extLst>
          </p:cNvPr>
          <p:cNvSpPr/>
          <p:nvPr/>
        </p:nvSpPr>
        <p:spPr>
          <a:xfrm>
            <a:off x="646391" y="17353295"/>
            <a:ext cx="8514832" cy="4732089"/>
          </a:xfrm>
          <a:prstGeom prst="snip2DiagRect">
            <a:avLst>
              <a:gd name="adj1" fmla="val 21439"/>
              <a:gd name="adj2" fmla="val 16667"/>
            </a:avLst>
          </a:prstGeom>
          <a:solidFill>
            <a:schemeClr val="accent6">
              <a:lumMod val="60000"/>
              <a:lumOff val="40000"/>
            </a:schemeClr>
          </a:solidFill>
          <a:ln w="165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Arial" panose="020B0604020202020204" pitchFamily="34" charset="0"/>
                <a:cs typeface="Arial" panose="020B0604020202020204" pitchFamily="34" charset="0"/>
              </a:rPr>
              <a:t> </a:t>
            </a:r>
            <a:r>
              <a:rPr lang="el-GR" sz="3200" b="1" u="sng" dirty="0">
                <a:solidFill>
                  <a:srgbClr val="582C00"/>
                </a:solidFill>
                <a:latin typeface="Arial" panose="020B0604020202020204" pitchFamily="34" charset="0"/>
                <a:cs typeface="Arial" panose="020B0604020202020204" pitchFamily="34" charset="0"/>
              </a:rPr>
              <a:t>Χαρακτηριστικά Ακακίας</a:t>
            </a:r>
          </a:p>
          <a:p>
            <a:pPr marL="571500" lvl="0" indent="-571500" algn="ctr">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Προέρχεται από την Αυστραλία  και την </a:t>
            </a:r>
            <a:r>
              <a:rPr lang="el-GR" sz="3200" dirty="0" err="1">
                <a:solidFill>
                  <a:srgbClr val="582C00"/>
                </a:solidFill>
                <a:latin typeface="Arial" panose="020B0604020202020204" pitchFamily="34" charset="0"/>
                <a:cs typeface="Arial" panose="020B0604020202020204" pitchFamily="34" charset="0"/>
              </a:rPr>
              <a:t>Τασμανία</a:t>
            </a:r>
            <a:endParaRPr lang="el-GR" sz="3200" dirty="0">
              <a:solidFill>
                <a:srgbClr val="582C00"/>
              </a:solidFill>
              <a:latin typeface="Arial" panose="020B0604020202020204" pitchFamily="34" charset="0"/>
              <a:cs typeface="Arial" panose="020B0604020202020204" pitchFamily="34" charset="0"/>
            </a:endParaRPr>
          </a:p>
          <a:p>
            <a:pPr marL="571500" lvl="0" indent="-571500" algn="ctr">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Θάμνος ή μικρό δέντρο έως 8 μ. με σκουρόχρωμο ρυτίδωμα</a:t>
            </a:r>
          </a:p>
          <a:p>
            <a:pPr marL="571500" lvl="0" indent="-571500" algn="ctr">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Αειθαλές δέντρο με λίγα φύλλα </a:t>
            </a:r>
          </a:p>
          <a:p>
            <a:pPr marL="571500" lvl="0" indent="-571500" algn="ctr">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Λουλούδια: χρυσοκίτρινες σφαιρικές κεφαλές </a:t>
            </a:r>
          </a:p>
          <a:p>
            <a:pPr marL="571500" lvl="0" indent="-571500" algn="ctr">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Ανθοφορία: Φεβρουάριος-Μάρτιος	 </a:t>
            </a:r>
          </a:p>
        </p:txBody>
      </p:sp>
      <p:sp>
        <p:nvSpPr>
          <p:cNvPr id="47" name="Snip Diagonal Corner Rectangle 46">
            <a:extLst>
              <a:ext uri="{FF2B5EF4-FFF2-40B4-BE49-F238E27FC236}">
                <a16:creationId xmlns:a16="http://schemas.microsoft.com/office/drawing/2014/main" xmlns="" id="{428F40DD-39B5-456B-84A3-E83A5D4B9CFC}"/>
              </a:ext>
            </a:extLst>
          </p:cNvPr>
          <p:cNvSpPr/>
          <p:nvPr/>
        </p:nvSpPr>
        <p:spPr>
          <a:xfrm>
            <a:off x="23886669" y="17390823"/>
            <a:ext cx="7935520" cy="5103507"/>
          </a:xfrm>
          <a:prstGeom prst="snip2DiagRect">
            <a:avLst>
              <a:gd name="adj1" fmla="val 21678"/>
              <a:gd name="adj2" fmla="val 20863"/>
            </a:avLst>
          </a:prstGeom>
          <a:solidFill>
            <a:schemeClr val="accent6">
              <a:lumMod val="60000"/>
              <a:lumOff val="40000"/>
            </a:schemeClr>
          </a:solidFill>
          <a:ln w="165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Arial" panose="020B0604020202020204" pitchFamily="34" charset="0"/>
                <a:cs typeface="Arial" panose="020B0604020202020204" pitchFamily="34" charset="0"/>
              </a:rPr>
              <a:t> </a:t>
            </a:r>
            <a:r>
              <a:rPr lang="el-GR" sz="3200" b="1" u="sng" dirty="0">
                <a:solidFill>
                  <a:srgbClr val="582C00"/>
                </a:solidFill>
                <a:latin typeface="Arial" panose="020B0604020202020204" pitchFamily="34" charset="0"/>
                <a:cs typeface="Arial" panose="020B0604020202020204" pitchFamily="34" charset="0"/>
              </a:rPr>
              <a:t>Χαρακτηριστικά Ευκαλύπτου</a:t>
            </a:r>
          </a:p>
          <a:p>
            <a:pPr marL="571500" lvl="0" indent="-571500">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Προέρχεται από Αυστραλία και μεταφέρθηκε στις αρχές του 19ου αιώνα στην Ευρώπη. </a:t>
            </a:r>
          </a:p>
          <a:p>
            <a:pPr marL="571500" lvl="0" indent="-571500">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Διαθέτει ένα τραχύ γκριζωπό φλοιό</a:t>
            </a:r>
          </a:p>
          <a:p>
            <a:pPr marL="571500" lvl="0" indent="-571500">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Αναπτύσσεται πολύ γρήγορα</a:t>
            </a:r>
          </a:p>
          <a:p>
            <a:pPr marL="571500" lvl="0" indent="-571500">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Έχει μικρή ανάγκη σε νερό. </a:t>
            </a:r>
          </a:p>
          <a:p>
            <a:pPr marL="571500" lvl="0" indent="-571500">
              <a:buFont typeface="Wingdings" panose="05000000000000000000" pitchFamily="2" charset="2"/>
              <a:buChar char="§"/>
            </a:pPr>
            <a:r>
              <a:rPr lang="el-GR" sz="3200" dirty="0">
                <a:solidFill>
                  <a:srgbClr val="582C00"/>
                </a:solidFill>
                <a:latin typeface="Arial" panose="020B0604020202020204" pitchFamily="34" charset="0"/>
                <a:cs typeface="Arial" panose="020B0604020202020204" pitchFamily="34" charset="0"/>
              </a:rPr>
              <a:t>Παρουσιάζει συνεχή αναβλάστηση, καθ’ όλο το έτος.</a:t>
            </a:r>
          </a:p>
        </p:txBody>
      </p:sp>
      <p:sp useBgFill="1">
        <p:nvSpPr>
          <p:cNvPr id="42" name="TextBox 41">
            <a:extLst>
              <a:ext uri="{FF2B5EF4-FFF2-40B4-BE49-F238E27FC236}">
                <a16:creationId xmlns:a16="http://schemas.microsoft.com/office/drawing/2014/main" xmlns="" id="{42649D8E-6FE2-4B56-8FFF-73CA1CB67916}"/>
              </a:ext>
            </a:extLst>
          </p:cNvPr>
          <p:cNvSpPr txBox="1"/>
          <p:nvPr/>
        </p:nvSpPr>
        <p:spPr>
          <a:xfrm>
            <a:off x="571471" y="23049186"/>
            <a:ext cx="8530779" cy="8525411"/>
          </a:xfrm>
          <a:prstGeom prst="rect">
            <a:avLst/>
          </a:prstGeom>
          <a:ln w="165100">
            <a:solidFill>
              <a:srgbClr val="C00000"/>
            </a:solidFill>
          </a:ln>
        </p:spPr>
        <p:txBody>
          <a:bodyPr wrap="square" rtlCol="0">
            <a:spAutoFit/>
          </a:bodyPr>
          <a:lstStyle/>
          <a:p>
            <a:pPr algn="ctr"/>
            <a:endParaRPr lang="el-GR" sz="4000" b="1" u="sng" dirty="0">
              <a:solidFill>
                <a:srgbClr val="C00000"/>
              </a:solidFill>
              <a:latin typeface="Arial Black" panose="020B0A04020102020204" pitchFamily="34" charset="0"/>
              <a:cs typeface="Arial" panose="020B0604020202020204" pitchFamily="34" charset="0"/>
            </a:endParaRPr>
          </a:p>
          <a:p>
            <a:pPr algn="ctr"/>
            <a:r>
              <a:rPr lang="el-GR" sz="2800" b="1" u="sng" dirty="0">
                <a:solidFill>
                  <a:srgbClr val="C00000"/>
                </a:solidFill>
                <a:latin typeface="Arial Black" panose="020B0A04020102020204" pitchFamily="34" charset="0"/>
                <a:cs typeface="Arial" panose="020B0604020202020204" pitchFamily="34" charset="0"/>
              </a:rPr>
              <a:t>Επιπτώσεις των </a:t>
            </a:r>
            <a:r>
              <a:rPr lang="el-GR" sz="2800" b="1" u="sng" dirty="0" err="1">
                <a:solidFill>
                  <a:srgbClr val="C00000"/>
                </a:solidFill>
                <a:latin typeface="Arial Black" panose="020B0A04020102020204" pitchFamily="34" charset="0"/>
                <a:cs typeface="Arial" panose="020B0604020202020204" pitchFamily="34" charset="0"/>
              </a:rPr>
              <a:t>χωροκατακτητικών</a:t>
            </a:r>
            <a:r>
              <a:rPr lang="el-GR" sz="2800" b="1" u="sng" dirty="0">
                <a:solidFill>
                  <a:srgbClr val="C00000"/>
                </a:solidFill>
                <a:latin typeface="Arial Black" panose="020B0A04020102020204" pitchFamily="34" charset="0"/>
                <a:cs typeface="Arial" panose="020B0604020202020204" pitchFamily="34" charset="0"/>
              </a:rPr>
              <a:t> φυτών </a:t>
            </a:r>
            <a:endParaRPr lang="el-GR" sz="2800" b="1" dirty="0">
              <a:solidFill>
                <a:srgbClr val="C00000"/>
              </a:solidFill>
              <a:latin typeface="Arial" panose="020B0604020202020204" pitchFamily="34" charset="0"/>
              <a:cs typeface="Arial" panose="020B0604020202020204" pitchFamily="34" charset="0"/>
            </a:endParaRPr>
          </a:p>
          <a:p>
            <a:pPr algn="ctr"/>
            <a:r>
              <a:rPr lang="el-GR" sz="2400" dirty="0">
                <a:solidFill>
                  <a:srgbClr val="582C00"/>
                </a:solidFill>
                <a:latin typeface="Arial" panose="020B0604020202020204" pitchFamily="34" charset="0"/>
                <a:cs typeface="Arial" panose="020B0604020202020204" pitchFamily="34" charset="0"/>
              </a:rPr>
              <a:t>Μπορούν να οδηγήσουν γηγενή είδη στην εξαφάνιση μέσω:</a:t>
            </a:r>
          </a:p>
          <a:p>
            <a:pPr marL="342900" indent="-3429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Θήρευσης / παρασιτισμού/ μετάδοσης ασθενειών</a:t>
            </a:r>
          </a:p>
          <a:p>
            <a:pPr marL="342900" indent="-3429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Ανταγωνισμού για πόρους (τροφή, νερό, φως) και ενδιαίτημα</a:t>
            </a:r>
          </a:p>
          <a:p>
            <a:pPr marL="342900" indent="-3429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Τοξικών επιδράσεων</a:t>
            </a:r>
          </a:p>
          <a:p>
            <a:pPr marL="342900" indent="-3429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Υβριδισμού με γηγενή είδη-εξαφάνιση σπάνιων γηγενών ειδών</a:t>
            </a:r>
          </a:p>
          <a:p>
            <a:pPr marL="342900" indent="-3429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Αλλαγής του ρόλου γηγενών ειδών σε βιοκοινότητες</a:t>
            </a:r>
          </a:p>
          <a:p>
            <a:pPr lvl="0" algn="ctr"/>
            <a:endParaRPr lang="el-GR" sz="2400" b="1" i="1" dirty="0">
              <a:solidFill>
                <a:srgbClr val="582C00"/>
              </a:solidFill>
              <a:latin typeface="Arial" panose="020B0604020202020204" pitchFamily="34" charset="0"/>
              <a:cs typeface="Arial" panose="020B0604020202020204" pitchFamily="34" charset="0"/>
            </a:endParaRPr>
          </a:p>
          <a:p>
            <a:pPr lvl="0" algn="ctr"/>
            <a:endParaRPr lang="el-GR" sz="2400" b="1" i="1" dirty="0">
              <a:solidFill>
                <a:srgbClr val="582C00"/>
              </a:solidFill>
              <a:latin typeface="Arial" panose="020B0604020202020204" pitchFamily="34" charset="0"/>
              <a:cs typeface="Arial" panose="020B0604020202020204" pitchFamily="34" charset="0"/>
            </a:endParaRPr>
          </a:p>
          <a:p>
            <a:pPr lvl="0" algn="ctr"/>
            <a:endParaRPr lang="en-US" sz="2400" b="1" i="1" dirty="0">
              <a:solidFill>
                <a:srgbClr val="582C00"/>
              </a:solidFill>
              <a:latin typeface="Arial" panose="020B0604020202020204" pitchFamily="34" charset="0"/>
              <a:cs typeface="Arial" panose="020B0604020202020204" pitchFamily="34" charset="0"/>
            </a:endParaRPr>
          </a:p>
          <a:p>
            <a:pPr lvl="0" algn="ctr"/>
            <a:r>
              <a:rPr lang="el-GR" sz="2400" b="1" i="1" dirty="0">
                <a:solidFill>
                  <a:srgbClr val="582C00"/>
                </a:solidFill>
                <a:latin typeface="Arial" panose="020B0604020202020204" pitchFamily="34" charset="0"/>
                <a:cs typeface="Arial" panose="020B0604020202020204" pitchFamily="34" charset="0"/>
              </a:rPr>
              <a:t>Ιδιαίτερα στην Κύπρο ακακία και ευκάλυπτος:</a:t>
            </a:r>
          </a:p>
          <a:p>
            <a:pPr marL="457200" lvl="0" indent="-4572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Δημιουργούν συστάδες εκτοπίζοντας γηγενή είδη/ </a:t>
            </a:r>
            <a:r>
              <a:rPr lang="el-GR" sz="2400" dirty="0" err="1">
                <a:solidFill>
                  <a:srgbClr val="582C00"/>
                </a:solidFill>
                <a:latin typeface="Arial" panose="020B0604020202020204" pitchFamily="34" charset="0"/>
                <a:cs typeface="Arial" panose="020B0604020202020204" pitchFamily="34" charset="0"/>
              </a:rPr>
              <a:t>οικότοπους</a:t>
            </a:r>
            <a:endParaRPr lang="el-GR" sz="24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
            </a:pPr>
            <a:r>
              <a:rPr lang="el-GR" sz="2400" dirty="0">
                <a:solidFill>
                  <a:srgbClr val="582C00"/>
                </a:solidFill>
                <a:latin typeface="Arial" panose="020B0604020202020204" pitchFamily="34" charset="0"/>
                <a:cs typeface="Arial" panose="020B0604020202020204" pitchFamily="34" charset="0"/>
              </a:rPr>
              <a:t>Αλλοίωση </a:t>
            </a:r>
            <a:r>
              <a:rPr lang="el-GR" sz="2400" dirty="0" err="1">
                <a:solidFill>
                  <a:srgbClr val="582C00"/>
                </a:solidFill>
                <a:latin typeface="Arial" panose="020B0604020202020204" pitchFamily="34" charset="0"/>
                <a:cs typeface="Arial" panose="020B0604020202020204" pitchFamily="34" charset="0"/>
              </a:rPr>
              <a:t>αλοφυτικού</a:t>
            </a:r>
            <a:r>
              <a:rPr lang="el-GR" sz="2400" dirty="0">
                <a:solidFill>
                  <a:srgbClr val="582C00"/>
                </a:solidFill>
                <a:latin typeface="Arial" panose="020B0604020202020204" pitchFamily="34" charset="0"/>
                <a:cs typeface="Arial" panose="020B0604020202020204" pitchFamily="34" charset="0"/>
              </a:rPr>
              <a:t> οικοσυστήματος Ακρωτηρίου Λεμεσού (ανταγωνισμός για φως, αλλαγή στη σύνθεση εδάφους - εκτοπισμός ειδών, αλλαγή σύνθεσης και δομής ειδών – απώλεια </a:t>
            </a:r>
            <a:r>
              <a:rPr lang="el-GR" sz="2400" dirty="0" err="1">
                <a:solidFill>
                  <a:srgbClr val="582C00"/>
                </a:solidFill>
                <a:latin typeface="Arial" panose="020B0604020202020204" pitchFamily="34" charset="0"/>
                <a:cs typeface="Arial" panose="020B0604020202020204" pitchFamily="34" charset="0"/>
              </a:rPr>
              <a:t>φυτοκοινοτήτων</a:t>
            </a:r>
            <a:r>
              <a:rPr lang="el-GR" sz="2400" dirty="0">
                <a:solidFill>
                  <a:srgbClr val="582C00"/>
                </a:solidFill>
                <a:latin typeface="Arial" panose="020B0604020202020204" pitchFamily="34" charset="0"/>
                <a:cs typeface="Arial" panose="020B0604020202020204" pitchFamily="34" charset="0"/>
              </a:rPr>
              <a:t> και </a:t>
            </a:r>
            <a:r>
              <a:rPr lang="el-GR" sz="2400" dirty="0" err="1">
                <a:solidFill>
                  <a:srgbClr val="582C00"/>
                </a:solidFill>
                <a:latin typeface="Arial" panose="020B0604020202020204" pitchFamily="34" charset="0"/>
                <a:cs typeface="Arial" panose="020B0604020202020204" pitchFamily="34" charset="0"/>
              </a:rPr>
              <a:t>οικοτόπων</a:t>
            </a:r>
            <a:r>
              <a:rPr lang="el-GR" sz="2400" dirty="0">
                <a:solidFill>
                  <a:srgbClr val="582C00"/>
                </a:solidFill>
                <a:latin typeface="Arial" panose="020B0604020202020204" pitchFamily="34" charset="0"/>
                <a:cs typeface="Arial" panose="020B0604020202020204" pitchFamily="34" charset="0"/>
              </a:rPr>
              <a:t>)</a:t>
            </a:r>
            <a:endParaRPr lang="en-US" sz="24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
            </a:pPr>
            <a:endParaRPr lang="en-US" sz="24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
            </a:pPr>
            <a:endParaRPr lang="el-GR" sz="2400" dirty="0">
              <a:solidFill>
                <a:srgbClr val="582C00"/>
              </a:solidFill>
              <a:latin typeface="Arial" panose="020B0604020202020204" pitchFamily="34" charset="0"/>
              <a:cs typeface="Arial" panose="020B0604020202020204" pitchFamily="34" charset="0"/>
            </a:endParaRPr>
          </a:p>
        </p:txBody>
      </p:sp>
      <p:sp useBgFill="1">
        <p:nvSpPr>
          <p:cNvPr id="44" name="TextBox 43">
            <a:extLst>
              <a:ext uri="{FF2B5EF4-FFF2-40B4-BE49-F238E27FC236}">
                <a16:creationId xmlns:a16="http://schemas.microsoft.com/office/drawing/2014/main" xmlns="" id="{656E172A-1423-4AF5-AC1E-911784B82E1C}"/>
              </a:ext>
            </a:extLst>
          </p:cNvPr>
          <p:cNvSpPr txBox="1"/>
          <p:nvPr/>
        </p:nvSpPr>
        <p:spPr>
          <a:xfrm>
            <a:off x="21787945" y="22968050"/>
            <a:ext cx="10152993" cy="8710077"/>
          </a:xfrm>
          <a:prstGeom prst="rect">
            <a:avLst/>
          </a:prstGeom>
          <a:ln w="165100">
            <a:solidFill>
              <a:srgbClr val="C00000"/>
            </a:solidFill>
          </a:ln>
        </p:spPr>
        <p:txBody>
          <a:bodyPr wrap="square" rtlCol="0">
            <a:spAutoFit/>
          </a:bodyPr>
          <a:lstStyle/>
          <a:p>
            <a:pPr algn="ctr"/>
            <a:endParaRPr lang="el-GR" sz="2800" b="1" u="sng" dirty="0">
              <a:solidFill>
                <a:srgbClr val="C00000"/>
              </a:solidFill>
              <a:latin typeface="Arial Black" panose="020B0A04020102020204" pitchFamily="34" charset="0"/>
              <a:cs typeface="Arial" panose="020B0604020202020204" pitchFamily="34" charset="0"/>
            </a:endParaRPr>
          </a:p>
          <a:p>
            <a:pPr algn="ctr"/>
            <a:r>
              <a:rPr lang="el-GR" sz="2800" b="1" u="sng" dirty="0">
                <a:solidFill>
                  <a:srgbClr val="C00000"/>
                </a:solidFill>
                <a:latin typeface="Arial Black" panose="020B0A04020102020204" pitchFamily="34" charset="0"/>
                <a:cs typeface="Arial" panose="020B0604020202020204" pitchFamily="34" charset="0"/>
              </a:rPr>
              <a:t>Τρόποι αντιμετώπισης και εισηγήσεις</a:t>
            </a:r>
            <a:endParaRPr lang="el-GR" sz="2800" b="1" dirty="0">
              <a:solidFill>
                <a:srgbClr val="C000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Ενημέρωση και ευαισθητοποίηση κοινού και φορέων σε θέματα ξενικών και </a:t>
            </a:r>
            <a:r>
              <a:rPr lang="el-GR" sz="2800" dirty="0" err="1">
                <a:solidFill>
                  <a:srgbClr val="582C00"/>
                </a:solidFill>
                <a:latin typeface="Arial" panose="020B0604020202020204" pitchFamily="34" charset="0"/>
                <a:cs typeface="Arial" panose="020B0604020202020204" pitchFamily="34" charset="0"/>
              </a:rPr>
              <a:t>χωροκατακτητικών</a:t>
            </a:r>
            <a:r>
              <a:rPr lang="el-GR" sz="2800" dirty="0">
                <a:solidFill>
                  <a:srgbClr val="582C00"/>
                </a:solidFill>
                <a:latin typeface="Arial" panose="020B0604020202020204" pitchFamily="34" charset="0"/>
                <a:cs typeface="Arial" panose="020B0604020202020204" pitchFamily="34" charset="0"/>
              </a:rPr>
              <a:t> ειδών</a:t>
            </a:r>
            <a:endParaRPr lang="en-GB" sz="28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Δημιουργία συστήματος εντοπισμού, προειδοποίησης και παρακολούθησης </a:t>
            </a: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Ενίσχυση κρατικών μηχανισμών ελέγχου στις πύλες εισόδου της χώρας </a:t>
            </a:r>
            <a:endParaRPr lang="en-GB" sz="28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Ενίσχυση του νομοθετικού πλαισίου για απαγόρευση της εισαγωγής, πώλησης και εμπορίας των ειδών αυτών και επιβολή κυρώσεων</a:t>
            </a:r>
            <a:endParaRPr lang="en-GB" sz="2800" dirty="0">
              <a:solidFill>
                <a:srgbClr val="582C00"/>
              </a:solidFill>
              <a:latin typeface="Arial" panose="020B0604020202020204" pitchFamily="34" charset="0"/>
              <a:cs typeface="Arial" panose="020B0604020202020204" pitchFamily="34" charset="0"/>
            </a:endParaRP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Εφαρμογή προγραμμάτων ολοκληρωμένης διαχείρισης π.χ. μείωσης συνήθως - Κόψιμο κορμού και εφαρμογή ζιζανιοκτόνου-και αποκατάστασης</a:t>
            </a: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Παροχή κινήτρων για συμμετοχή και του κοινού σε τέτοια προγράμματα (π.χ. επιδότηση υλοτομίας ακακίας)</a:t>
            </a:r>
          </a:p>
          <a:p>
            <a:pPr marL="457200" lvl="0" indent="-457200" algn="ctr">
              <a:buFont typeface="Wingdings" panose="05000000000000000000" pitchFamily="2" charset="2"/>
              <a:buChar char="ü"/>
            </a:pPr>
            <a:r>
              <a:rPr lang="el-GR" sz="2800" dirty="0">
                <a:solidFill>
                  <a:srgbClr val="582C00"/>
                </a:solidFill>
                <a:latin typeface="Arial" panose="020B0604020202020204" pitchFamily="34" charset="0"/>
                <a:cs typeface="Arial" panose="020B0604020202020204" pitchFamily="34" charset="0"/>
              </a:rPr>
              <a:t>Ενεργός </a:t>
            </a:r>
            <a:r>
              <a:rPr lang="el-GR" sz="2800" dirty="0" err="1">
                <a:solidFill>
                  <a:srgbClr val="582C00"/>
                </a:solidFill>
                <a:latin typeface="Arial" panose="020B0604020202020204" pitchFamily="34" charset="0"/>
                <a:cs typeface="Arial" panose="020B0604020202020204" pitchFamily="34" charset="0"/>
              </a:rPr>
              <a:t>πολιτότητα</a:t>
            </a:r>
            <a:r>
              <a:rPr lang="el-GR" sz="2800" dirty="0">
                <a:solidFill>
                  <a:srgbClr val="582C00"/>
                </a:solidFill>
                <a:latin typeface="Arial" panose="020B0604020202020204" pitchFamily="34" charset="0"/>
                <a:cs typeface="Arial" panose="020B0604020202020204" pitchFamily="34" charset="0"/>
              </a:rPr>
              <a:t> – </a:t>
            </a:r>
            <a:r>
              <a:rPr lang="en-US" sz="2800" i="1" dirty="0">
                <a:solidFill>
                  <a:srgbClr val="582C00"/>
                </a:solidFill>
                <a:latin typeface="Arial" panose="020B0604020202020204" pitchFamily="34" charset="0"/>
                <a:cs typeface="Arial" panose="020B0604020202020204" pitchFamily="34" charset="0"/>
              </a:rPr>
              <a:t>citizen science</a:t>
            </a:r>
            <a:r>
              <a:rPr lang="el-GR" sz="2800" i="1" dirty="0">
                <a:solidFill>
                  <a:srgbClr val="582C00"/>
                </a:solidFill>
                <a:latin typeface="Arial" panose="020B0604020202020204" pitchFamily="34" charset="0"/>
                <a:cs typeface="Arial" panose="020B0604020202020204" pitchFamily="34" charset="0"/>
              </a:rPr>
              <a:t> </a:t>
            </a:r>
            <a:r>
              <a:rPr lang="el-GR" sz="2800" dirty="0">
                <a:solidFill>
                  <a:srgbClr val="582C00"/>
                </a:solidFill>
                <a:latin typeface="Arial" panose="020B0604020202020204" pitchFamily="34" charset="0"/>
                <a:cs typeface="Arial" panose="020B0604020202020204" pitchFamily="34" charset="0"/>
              </a:rPr>
              <a:t>εμπλοκή των πολιτών στην παρακολούθηση των </a:t>
            </a:r>
            <a:r>
              <a:rPr lang="el-GR" sz="2800" dirty="0" err="1">
                <a:solidFill>
                  <a:srgbClr val="582C00"/>
                </a:solidFill>
                <a:latin typeface="Arial" panose="020B0604020202020204" pitchFamily="34" charset="0"/>
                <a:cs typeface="Arial" panose="020B0604020202020204" pitchFamily="34" charset="0"/>
              </a:rPr>
              <a:t>χωροκατακτητικών</a:t>
            </a:r>
            <a:r>
              <a:rPr lang="el-GR" sz="2800" dirty="0">
                <a:solidFill>
                  <a:srgbClr val="582C00"/>
                </a:solidFill>
                <a:latin typeface="Arial" panose="020B0604020202020204" pitchFamily="34" charset="0"/>
                <a:cs typeface="Arial" panose="020B0604020202020204" pitchFamily="34" charset="0"/>
              </a:rPr>
              <a:t> ειδών γενικότερα (π.χ. δίκτυο </a:t>
            </a:r>
            <a:r>
              <a:rPr lang="en-US" sz="2800" dirty="0">
                <a:solidFill>
                  <a:srgbClr val="582C00"/>
                </a:solidFill>
                <a:latin typeface="Arial" panose="020B0604020202020204" pitchFamily="34" charset="0"/>
                <a:cs typeface="Arial" panose="020B0604020202020204" pitchFamily="34" charset="0"/>
              </a:rPr>
              <a:t>EASIN)</a:t>
            </a:r>
          </a:p>
          <a:p>
            <a:pPr marL="457200" lvl="0" indent="-457200" algn="ctr">
              <a:buFont typeface="Wingdings" panose="05000000000000000000" pitchFamily="2" charset="2"/>
              <a:buChar char="ü"/>
            </a:pPr>
            <a:endParaRPr lang="en-GB" sz="2800" dirty="0">
              <a:solidFill>
                <a:srgbClr val="582C00"/>
              </a:solidFill>
              <a:latin typeface="Arial" panose="020B0604020202020204" pitchFamily="34" charset="0"/>
              <a:cs typeface="Arial" panose="020B0604020202020204" pitchFamily="34" charset="0"/>
            </a:endParaRPr>
          </a:p>
        </p:txBody>
      </p:sp>
      <p:sp>
        <p:nvSpPr>
          <p:cNvPr id="62" name="TextBox 61"/>
          <p:cNvSpPr txBox="1"/>
          <p:nvPr/>
        </p:nvSpPr>
        <p:spPr>
          <a:xfrm>
            <a:off x="1463040" y="36484560"/>
            <a:ext cx="5303520"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xmlns="" id="{3A4BB07D-9E24-4E67-842E-0FAA8C865E72}"/>
              </a:ext>
            </a:extLst>
          </p:cNvPr>
          <p:cNvSpPr txBox="1"/>
          <p:nvPr/>
        </p:nvSpPr>
        <p:spPr>
          <a:xfrm>
            <a:off x="646391" y="40456939"/>
            <a:ext cx="25893908" cy="3046988"/>
          </a:xfrm>
          <a:prstGeom prst="rect">
            <a:avLst/>
          </a:prstGeom>
          <a:noFill/>
        </p:spPr>
        <p:txBody>
          <a:bodyPr wrap="square" numCol="2" rtlCol="0">
            <a:spAutoFit/>
          </a:bodyPr>
          <a:lstStyle/>
          <a:p>
            <a:r>
              <a:rPr lang="el-GR" sz="1200" b="1" u="sng" dirty="0">
                <a:solidFill>
                  <a:srgbClr val="C00000"/>
                </a:solidFill>
                <a:latin typeface="Arial" panose="020B0604020202020204" pitchFamily="34" charset="0"/>
                <a:cs typeface="Arial" panose="020B0604020202020204" pitchFamily="34" charset="0"/>
              </a:rPr>
              <a:t>Βιβλιογραφία</a:t>
            </a:r>
          </a:p>
          <a:p>
            <a:r>
              <a:rPr lang="en-US" sz="1200" i="1" dirty="0">
                <a:solidFill>
                  <a:srgbClr val="663300"/>
                </a:solidFill>
                <a:latin typeface="Arial" panose="020B0604020202020204" pitchFamily="34" charset="0"/>
                <a:cs typeface="Arial" panose="020B0604020202020204" pitchFamily="34" charset="0"/>
              </a:rPr>
              <a:t>Acacia </a:t>
            </a:r>
            <a:r>
              <a:rPr lang="en-US" sz="1200" i="1" dirty="0" err="1">
                <a:solidFill>
                  <a:srgbClr val="663300"/>
                </a:solidFill>
                <a:latin typeface="Arial" panose="020B0604020202020204" pitchFamily="34" charset="0"/>
                <a:cs typeface="Arial" panose="020B0604020202020204" pitchFamily="34" charset="0"/>
              </a:rPr>
              <a:t>saligna</a:t>
            </a:r>
            <a:r>
              <a:rPr lang="en-US" sz="1200" i="1" dirty="0">
                <a:solidFill>
                  <a:srgbClr val="663300"/>
                </a:solidFill>
                <a:latin typeface="Arial" panose="020B0604020202020204" pitchFamily="34" charset="0"/>
                <a:cs typeface="Arial" panose="020B0604020202020204" pitchFamily="34" charset="0"/>
              </a:rPr>
              <a:t> </a:t>
            </a:r>
            <a:r>
              <a:rPr lang="en-US" sz="1200" dirty="0">
                <a:solidFill>
                  <a:srgbClr val="663300"/>
                </a:solidFill>
                <a:latin typeface="Arial" panose="020B0604020202020204" pitchFamily="34" charset="0"/>
                <a:cs typeface="Arial" panose="020B0604020202020204" pitchFamily="34" charset="0"/>
              </a:rPr>
              <a:t>(Port Jackson wattle) - www.invasoras.pt</a:t>
            </a:r>
          </a:p>
          <a:p>
            <a:pPr lvl="0"/>
            <a:r>
              <a:rPr lang="en-US" sz="1200" dirty="0">
                <a:solidFill>
                  <a:srgbClr val="663300"/>
                </a:solidFill>
                <a:latin typeface="Arial" panose="020B0604020202020204" pitchFamily="34" charset="0"/>
                <a:cs typeface="Arial" panose="020B0604020202020204" pitchFamily="34" charset="0"/>
              </a:rPr>
              <a:t>https://alien-csi.eu/</a:t>
            </a:r>
          </a:p>
          <a:p>
            <a:pPr lvl="0"/>
            <a:r>
              <a:rPr lang="en-US" sz="1200" dirty="0">
                <a:solidFill>
                  <a:srgbClr val="663300"/>
                </a:solidFill>
                <a:latin typeface="Arial" panose="020B0604020202020204" pitchFamily="34" charset="0"/>
                <a:cs typeface="Arial" panose="020B0604020202020204" pitchFamily="34" charset="0"/>
              </a:rPr>
              <a:t>Dufour‐</a:t>
            </a:r>
            <a:r>
              <a:rPr lang="en-US" sz="1200" dirty="0" err="1">
                <a:solidFill>
                  <a:srgbClr val="663300"/>
                </a:solidFill>
                <a:latin typeface="Arial" panose="020B0604020202020204" pitchFamily="34" charset="0"/>
                <a:cs typeface="Arial" panose="020B0604020202020204" pitchFamily="34" charset="0"/>
              </a:rPr>
              <a:t>Dror</a:t>
            </a:r>
            <a:r>
              <a:rPr lang="en-US" sz="1200" dirty="0">
                <a:solidFill>
                  <a:srgbClr val="663300"/>
                </a:solidFill>
                <a:latin typeface="Arial" panose="020B0604020202020204" pitchFamily="34" charset="0"/>
                <a:cs typeface="Arial" panose="020B0604020202020204" pitchFamily="34" charset="0"/>
              </a:rPr>
              <a:t> J.M. (2013) Guide for the Control of Invasive Trees in Natural Areas</a:t>
            </a:r>
            <a:r>
              <a:rPr lang="el-GR" sz="1200" dirty="0">
                <a:solidFill>
                  <a:srgbClr val="663300"/>
                </a:solidFill>
                <a:latin typeface="Arial" panose="020B0604020202020204" pitchFamily="34" charset="0"/>
                <a:cs typeface="Arial" panose="020B0604020202020204" pitchFamily="34" charset="0"/>
              </a:rPr>
              <a:t> </a:t>
            </a:r>
            <a:r>
              <a:rPr lang="en-US" sz="1200" dirty="0">
                <a:solidFill>
                  <a:srgbClr val="663300"/>
                </a:solidFill>
                <a:latin typeface="Arial" panose="020B0604020202020204" pitchFamily="34" charset="0"/>
                <a:cs typeface="Arial" panose="020B0604020202020204" pitchFamily="34" charset="0"/>
              </a:rPr>
              <a:t>in Cyprus: Strategies and Technical Aspects</a:t>
            </a:r>
            <a:r>
              <a:rPr lang="el-GR" sz="1200" dirty="0">
                <a:solidFill>
                  <a:srgbClr val="663300"/>
                </a:solidFill>
                <a:latin typeface="Arial" panose="020B0604020202020204" pitchFamily="34" charset="0"/>
                <a:cs typeface="Arial" panose="020B0604020202020204" pitchFamily="34" charset="0"/>
              </a:rPr>
              <a:t> - Οδηγός για τον έλεγχο </a:t>
            </a:r>
            <a:r>
              <a:rPr lang="el-GR" sz="1200" dirty="0" err="1">
                <a:solidFill>
                  <a:srgbClr val="663300"/>
                </a:solidFill>
                <a:latin typeface="Arial" panose="020B0604020202020204" pitchFamily="34" charset="0"/>
                <a:cs typeface="Arial" panose="020B0604020202020204" pitchFamily="34" charset="0"/>
              </a:rPr>
              <a:t>εισβλητικών</a:t>
            </a:r>
            <a:r>
              <a:rPr lang="el-GR" sz="1200" dirty="0">
                <a:solidFill>
                  <a:srgbClr val="663300"/>
                </a:solidFill>
                <a:latin typeface="Arial" panose="020B0604020202020204" pitchFamily="34" charset="0"/>
                <a:cs typeface="Arial" panose="020B0604020202020204" pitchFamily="34" charset="0"/>
              </a:rPr>
              <a:t> δέντρων σε φυσικά οικοσυστήματα στην Κύπρο. Υποβλήθηκε στο Τμήμα Δασών της Κυπριακής Δημοκρατίας για τις ανάγκες του έργου “</a:t>
            </a:r>
            <a:r>
              <a:rPr lang="en-US" sz="1200" dirty="0">
                <a:solidFill>
                  <a:srgbClr val="663300"/>
                </a:solidFill>
                <a:latin typeface="Arial" panose="020B0604020202020204" pitchFamily="34" charset="0"/>
                <a:cs typeface="Arial" panose="020B0604020202020204" pitchFamily="34" charset="0"/>
              </a:rPr>
              <a:t>Biodiversity</a:t>
            </a:r>
            <a:r>
              <a:rPr lang="el-GR" sz="1200" dirty="0">
                <a:solidFill>
                  <a:srgbClr val="663300"/>
                </a:solidFill>
                <a:latin typeface="Arial" panose="020B0604020202020204" pitchFamily="34" charset="0"/>
                <a:cs typeface="Arial" panose="020B0604020202020204" pitchFamily="34" charset="0"/>
              </a:rPr>
              <a:t> </a:t>
            </a:r>
            <a:r>
              <a:rPr lang="en-US" sz="1200">
                <a:solidFill>
                  <a:srgbClr val="663300"/>
                </a:solidFill>
                <a:latin typeface="Arial" panose="020B0604020202020204" pitchFamily="34" charset="0"/>
                <a:cs typeface="Arial" panose="020B0604020202020204" pitchFamily="34" charset="0"/>
              </a:rPr>
              <a:t>Conservation </a:t>
            </a:r>
            <a:r>
              <a:rPr lang="en-US" sz="1200" dirty="0">
                <a:solidFill>
                  <a:srgbClr val="663300"/>
                </a:solidFill>
                <a:latin typeface="Arial" panose="020B0604020202020204" pitchFamily="34" charset="0"/>
                <a:cs typeface="Arial" panose="020B0604020202020204" pitchFamily="34" charset="0"/>
              </a:rPr>
              <a:t>in Restoration and Management of the </a:t>
            </a:r>
            <a:r>
              <a:rPr lang="en-US" sz="1200" dirty="0" err="1">
                <a:solidFill>
                  <a:srgbClr val="663300"/>
                </a:solidFill>
                <a:latin typeface="Arial" panose="020B0604020202020204" pitchFamily="34" charset="0"/>
                <a:cs typeface="Arial" panose="020B0604020202020204" pitchFamily="34" charset="0"/>
              </a:rPr>
              <a:t>Amiantos</a:t>
            </a:r>
            <a:r>
              <a:rPr lang="en-US" sz="1200" dirty="0">
                <a:solidFill>
                  <a:srgbClr val="663300"/>
                </a:solidFill>
                <a:latin typeface="Arial" panose="020B0604020202020204" pitchFamily="34" charset="0"/>
                <a:cs typeface="Arial" panose="020B0604020202020204" pitchFamily="34" charset="0"/>
              </a:rPr>
              <a:t> Asbestos Mine in the</a:t>
            </a:r>
            <a:r>
              <a:rPr lang="el-GR" sz="1200" dirty="0">
                <a:solidFill>
                  <a:srgbClr val="663300"/>
                </a:solidFill>
                <a:latin typeface="Arial" panose="020B0604020202020204" pitchFamily="34" charset="0"/>
                <a:cs typeface="Arial" panose="020B0604020202020204" pitchFamily="34" charset="0"/>
              </a:rPr>
              <a:t> </a:t>
            </a:r>
            <a:r>
              <a:rPr lang="en-US" sz="1200" dirty="0">
                <a:solidFill>
                  <a:srgbClr val="663300"/>
                </a:solidFill>
                <a:latin typeface="Arial" panose="020B0604020202020204" pitchFamily="34" charset="0"/>
                <a:cs typeface="Arial" panose="020B0604020202020204" pitchFamily="34" charset="0"/>
              </a:rPr>
              <a:t>Troodos National Forest Park” – EEA Grants 2009 – 2014.</a:t>
            </a:r>
            <a:r>
              <a:rPr lang="en-GB" sz="1200" dirty="0">
                <a:solidFill>
                  <a:srgbClr val="663300"/>
                </a:solidFill>
                <a:latin typeface="Arial" panose="020B0604020202020204" pitchFamily="34" charset="0"/>
                <a:cs typeface="Arial" panose="020B0604020202020204" pitchFamily="34" charset="0"/>
              </a:rPr>
              <a:t>https://el.yellowbreadshorts.com/4482-eucalyptus-description-photo-dignity-of-tree.html</a:t>
            </a:r>
            <a:endParaRPr lang="en-US" sz="1200" dirty="0">
              <a:solidFill>
                <a:srgbClr val="663300"/>
              </a:solidFill>
              <a:latin typeface="Arial" panose="020B0604020202020204" pitchFamily="34" charset="0"/>
              <a:cs typeface="Arial" panose="020B0604020202020204" pitchFamily="34" charset="0"/>
            </a:endParaRPr>
          </a:p>
          <a:p>
            <a:pPr lvl="0"/>
            <a:r>
              <a:rPr lang="en-GB" sz="1200" dirty="0">
                <a:solidFill>
                  <a:srgbClr val="663300"/>
                </a:solidFill>
                <a:latin typeface="Arial" panose="020B0604020202020204" pitchFamily="34" charset="0"/>
                <a:cs typeface="Arial" panose="020B0604020202020204" pitchFamily="34" charset="0"/>
              </a:rPr>
              <a:t>http://ec.europa.eu/environment/nature/invasivealien/index_en.htm</a:t>
            </a:r>
            <a:endParaRPr lang="el-GR" sz="1200" dirty="0">
              <a:solidFill>
                <a:srgbClr val="663300"/>
              </a:solidFill>
              <a:latin typeface="Arial" panose="020B0604020202020204" pitchFamily="34" charset="0"/>
              <a:cs typeface="Arial" panose="020B0604020202020204" pitchFamily="34" charset="0"/>
            </a:endParaRPr>
          </a:p>
          <a:p>
            <a:r>
              <a:rPr lang="el-GR" sz="1200" dirty="0">
                <a:solidFill>
                  <a:srgbClr val="663300"/>
                </a:solidFill>
                <a:latin typeface="Arial" panose="020B0604020202020204" pitchFamily="34" charset="0"/>
                <a:cs typeface="Arial" panose="020B0604020202020204" pitchFamily="34" charset="0"/>
              </a:rPr>
              <a:t>Ευρωπαϊκή Επιτροπή - Σχέδιο ∆</a:t>
            </a:r>
            <a:r>
              <a:rPr lang="el-GR" sz="1200" dirty="0" err="1">
                <a:solidFill>
                  <a:srgbClr val="663300"/>
                </a:solidFill>
                <a:latin typeface="Arial" panose="020B0604020202020204" pitchFamily="34" charset="0"/>
                <a:cs typeface="Arial" panose="020B0604020202020204" pitchFamily="34" charset="0"/>
              </a:rPr>
              <a:t>ράσης</a:t>
            </a:r>
            <a:r>
              <a:rPr lang="el-GR" sz="1200" dirty="0">
                <a:solidFill>
                  <a:srgbClr val="663300"/>
                </a:solidFill>
                <a:latin typeface="Arial" panose="020B0604020202020204" pitchFamily="34" charset="0"/>
                <a:cs typeface="Arial" panose="020B0604020202020204" pitchFamily="34" charset="0"/>
              </a:rPr>
              <a:t> της ΕΕ για τη Βιοποικιλότητα: Αξιολόγηση 2010. </a:t>
            </a:r>
            <a:r>
              <a:rPr lang="el-GR" sz="1200" dirty="0" err="1">
                <a:solidFill>
                  <a:srgbClr val="663300"/>
                </a:solidFill>
                <a:latin typeface="Arial" panose="020B0604020202020204" pitchFamily="34" charset="0"/>
                <a:cs typeface="Arial" panose="020B0604020202020204" pitchFamily="34" charset="0"/>
              </a:rPr>
              <a:t>Λουξεµβούργο</a:t>
            </a:r>
            <a:r>
              <a:rPr lang="el-GR" sz="1200" dirty="0">
                <a:solidFill>
                  <a:srgbClr val="663300"/>
                </a:solidFill>
                <a:latin typeface="Arial" panose="020B0604020202020204" pitchFamily="34" charset="0"/>
                <a:cs typeface="Arial" panose="020B0604020202020204" pitchFamily="34" charset="0"/>
              </a:rPr>
              <a:t> Υπηρεσία </a:t>
            </a:r>
            <a:r>
              <a:rPr lang="el-GR" sz="1200" dirty="0" err="1">
                <a:solidFill>
                  <a:srgbClr val="663300"/>
                </a:solidFill>
                <a:latin typeface="Arial" panose="020B0604020202020204" pitchFamily="34" charset="0"/>
                <a:cs typeface="Arial" panose="020B0604020202020204" pitchFamily="34" charset="0"/>
              </a:rPr>
              <a:t>Επίσηµων</a:t>
            </a:r>
            <a:r>
              <a:rPr lang="el-GR" sz="1200" dirty="0">
                <a:solidFill>
                  <a:srgbClr val="663300"/>
                </a:solidFill>
                <a:latin typeface="Arial" panose="020B0604020202020204" pitchFamily="34" charset="0"/>
                <a:cs typeface="Arial" panose="020B0604020202020204" pitchFamily="34" charset="0"/>
              </a:rPr>
              <a:t> Εκδόσεων των Ευρωπαϊκών Κοινοτήτων (2010) -</a:t>
            </a:r>
            <a:r>
              <a:rPr lang="en-GB" sz="1200" dirty="0">
                <a:solidFill>
                  <a:srgbClr val="663300"/>
                </a:solidFill>
                <a:latin typeface="Arial" panose="020B0604020202020204" pitchFamily="34" charset="0"/>
                <a:cs typeface="Arial" panose="020B0604020202020204" pitchFamily="34" charset="0"/>
              </a:rPr>
              <a:t>http://ec.europa.eu/environment/nature/info/pubs/docs/2010_bap_el.pdf</a:t>
            </a:r>
            <a:endParaRPr lang="en-US" sz="1200" dirty="0">
              <a:solidFill>
                <a:srgbClr val="663300"/>
              </a:solidFill>
              <a:latin typeface="Arial" panose="020B0604020202020204" pitchFamily="34" charset="0"/>
              <a:cs typeface="Arial" panose="020B0604020202020204" pitchFamily="34" charset="0"/>
            </a:endParaRPr>
          </a:p>
          <a:p>
            <a:pPr lvl="0"/>
            <a:r>
              <a:rPr lang="el-GR" sz="1200" dirty="0">
                <a:solidFill>
                  <a:srgbClr val="663300"/>
                </a:solidFill>
                <a:latin typeface="Arial" panose="020B0604020202020204" pitchFamily="34" charset="0"/>
                <a:cs typeface="Arial" panose="020B0604020202020204" pitchFamily="34" charset="0"/>
              </a:rPr>
              <a:t>Ευρωπαϊκό Πληροφοριακό Δίκτυο για τα ΧΞΕ http://easin.jrc.ec.europa.eu/</a:t>
            </a:r>
          </a:p>
          <a:p>
            <a:r>
              <a:rPr lang="el-GR" sz="1200" dirty="0">
                <a:solidFill>
                  <a:srgbClr val="663300"/>
                </a:solidFill>
                <a:latin typeface="Arial" panose="020B0604020202020204" pitchFamily="34" charset="0"/>
                <a:cs typeface="Arial" panose="020B0604020202020204" pitchFamily="34" charset="0"/>
              </a:rPr>
              <a:t>Ε</a:t>
            </a:r>
            <a:r>
              <a:rPr lang="en-GB" sz="1200" dirty="0">
                <a:solidFill>
                  <a:srgbClr val="663300"/>
                </a:solidFill>
                <a:latin typeface="Arial" panose="020B0604020202020204" pitchFamily="34" charset="0"/>
                <a:cs typeface="Arial" panose="020B0604020202020204" pitchFamily="34" charset="0"/>
              </a:rPr>
              <a:t>U publications</a:t>
            </a:r>
            <a:r>
              <a:rPr lang="el-GR" sz="1200" dirty="0">
                <a:solidFill>
                  <a:srgbClr val="663300"/>
                </a:solidFill>
                <a:latin typeface="Arial" panose="020B0604020202020204" pitchFamily="34" charset="0"/>
                <a:cs typeface="Arial" panose="020B0604020202020204" pitchFamily="34" charset="0"/>
              </a:rPr>
              <a:t>: Ι</a:t>
            </a:r>
            <a:r>
              <a:rPr lang="en-GB" sz="1200" dirty="0" err="1">
                <a:solidFill>
                  <a:srgbClr val="663300"/>
                </a:solidFill>
                <a:latin typeface="Arial" panose="020B0604020202020204" pitchFamily="34" charset="0"/>
                <a:cs typeface="Arial" panose="020B0604020202020204" pitchFamily="34" charset="0"/>
              </a:rPr>
              <a:t>nvasive</a:t>
            </a:r>
            <a:r>
              <a:rPr lang="en-GB" sz="1200" dirty="0">
                <a:solidFill>
                  <a:srgbClr val="663300"/>
                </a:solidFill>
                <a:latin typeface="Arial" panose="020B0604020202020204" pitchFamily="34" charset="0"/>
                <a:cs typeface="Arial" panose="020B0604020202020204" pitchFamily="34" charset="0"/>
              </a:rPr>
              <a:t> alien species</a:t>
            </a:r>
            <a:r>
              <a:rPr lang="el-GR" sz="1200" dirty="0">
                <a:solidFill>
                  <a:srgbClr val="663300"/>
                </a:solidFill>
                <a:latin typeface="Arial" panose="020B0604020202020204" pitchFamily="34" charset="0"/>
                <a:cs typeface="Arial" panose="020B0604020202020204" pitchFamily="34" charset="0"/>
              </a:rPr>
              <a:t> - </a:t>
            </a:r>
            <a:r>
              <a:rPr lang="en-GB" sz="1200" dirty="0">
                <a:solidFill>
                  <a:srgbClr val="663300"/>
                </a:solidFill>
                <a:latin typeface="Arial" panose="020B0604020202020204" pitchFamily="34" charset="0"/>
                <a:cs typeface="Arial" panose="020B0604020202020204" pitchFamily="34" charset="0"/>
              </a:rPr>
              <a:t>A European Union response</a:t>
            </a:r>
            <a:r>
              <a:rPr lang="el-GR" sz="1200" dirty="0">
                <a:solidFill>
                  <a:srgbClr val="663300"/>
                </a:solidFill>
                <a:latin typeface="Arial" panose="020B0604020202020204" pitchFamily="34" charset="0"/>
                <a:cs typeface="Arial" panose="020B0604020202020204" pitchFamily="34" charset="0"/>
              </a:rPr>
              <a:t> (2016) - </a:t>
            </a:r>
            <a:r>
              <a:rPr lang="en-US" sz="1200" dirty="0">
                <a:solidFill>
                  <a:srgbClr val="663300"/>
                </a:solidFill>
                <a:latin typeface="Arial" panose="020B0604020202020204" pitchFamily="34" charset="0"/>
                <a:cs typeface="Arial" panose="020B0604020202020204" pitchFamily="34" charset="0"/>
              </a:rPr>
              <a:t>https://publications.europa.eu/en/publication-detail/-/publication/6f9e5ecf-c81f-11e6-a6db-01aa75ed71a1/language-en/format-PDF</a:t>
            </a:r>
            <a:endParaRPr lang="el-GR" sz="1200" dirty="0">
              <a:solidFill>
                <a:srgbClr val="663300"/>
              </a:solidFill>
              <a:latin typeface="Arial" panose="020B0604020202020204" pitchFamily="34" charset="0"/>
              <a:cs typeface="Arial" panose="020B0604020202020204" pitchFamily="34" charset="0"/>
            </a:endParaRPr>
          </a:p>
          <a:p>
            <a:endParaRPr lang="el-GR" sz="1200" dirty="0">
              <a:solidFill>
                <a:srgbClr val="663300"/>
              </a:solidFill>
              <a:latin typeface="Arial" panose="020B0604020202020204" pitchFamily="34" charset="0"/>
              <a:cs typeface="Arial" panose="020B0604020202020204" pitchFamily="34" charset="0"/>
            </a:endParaRPr>
          </a:p>
          <a:p>
            <a:endParaRPr lang="el-GR" sz="1200" dirty="0">
              <a:solidFill>
                <a:srgbClr val="663300"/>
              </a:solidFill>
              <a:latin typeface="Arial" panose="020B0604020202020204" pitchFamily="34" charset="0"/>
              <a:cs typeface="Arial" panose="020B0604020202020204" pitchFamily="34" charset="0"/>
            </a:endParaRPr>
          </a:p>
          <a:p>
            <a:endParaRPr lang="el-GR" sz="1200" dirty="0">
              <a:solidFill>
                <a:srgbClr val="663300"/>
              </a:solidFill>
              <a:latin typeface="Arial" panose="020B0604020202020204" pitchFamily="34" charset="0"/>
              <a:cs typeface="Arial" panose="020B0604020202020204" pitchFamily="34" charset="0"/>
              <a:hlinkClick r:id="rId33">
                <a:extLst>
                  <a:ext uri="{A12FA001-AC4F-418D-AE19-62706E023703}">
                    <ahyp:hlinkClr xmlns:ahyp="http://schemas.microsoft.com/office/drawing/2018/hyperlinkcolor" xmlns="" val="tx"/>
                  </a:ext>
                </a:extLst>
              </a:hlinkClick>
            </a:endParaRPr>
          </a:p>
          <a:p>
            <a:endParaRPr lang="en-US" sz="1200" dirty="0">
              <a:solidFill>
                <a:srgbClr val="663300"/>
              </a:solidFill>
              <a:latin typeface="Arial" panose="020B0604020202020204" pitchFamily="34" charset="0"/>
              <a:cs typeface="Arial" panose="020B0604020202020204" pitchFamily="34" charset="0"/>
              <a:hlinkClick r:id="rId33">
                <a:extLst>
                  <a:ext uri="{A12FA001-AC4F-418D-AE19-62706E023703}">
                    <ahyp:hlinkClr xmlns:ahyp="http://schemas.microsoft.com/office/drawing/2018/hyperlinkcolor" xmlns="" val="tx"/>
                  </a:ext>
                </a:extLst>
              </a:hlinkClick>
            </a:endParaRPr>
          </a:p>
          <a:p>
            <a:r>
              <a:rPr lang="en-US" sz="1200" dirty="0">
                <a:solidFill>
                  <a:srgbClr val="663300"/>
                </a:solidFill>
                <a:latin typeface="Arial" panose="020B0604020202020204" pitchFamily="34" charset="0"/>
                <a:cs typeface="Arial" panose="020B0604020202020204" pitchFamily="34" charset="0"/>
              </a:rPr>
              <a:t>http://www.flora-of-cyprus.eu</a:t>
            </a:r>
          </a:p>
          <a:p>
            <a:r>
              <a:rPr lang="en-US" sz="1200" dirty="0">
                <a:solidFill>
                  <a:srgbClr val="663300"/>
                </a:solidFill>
                <a:latin typeface="Arial" panose="020B0604020202020204" pitchFamily="34" charset="0"/>
                <a:cs typeface="Arial" panose="020B0604020202020204" pitchFamily="34" charset="0"/>
              </a:rPr>
              <a:t>Hadjikyriakou G.  and </a:t>
            </a:r>
            <a:r>
              <a:rPr lang="en-US" sz="1200" dirty="0" err="1">
                <a:solidFill>
                  <a:srgbClr val="663300"/>
                </a:solidFill>
                <a:latin typeface="Arial" panose="020B0604020202020204" pitchFamily="34" charset="0"/>
                <a:cs typeface="Arial" panose="020B0604020202020204" pitchFamily="34" charset="0"/>
              </a:rPr>
              <a:t>Hadjisterkotis</a:t>
            </a:r>
            <a:r>
              <a:rPr lang="en-US" sz="1200" dirty="0">
                <a:solidFill>
                  <a:srgbClr val="663300"/>
                </a:solidFill>
                <a:latin typeface="Arial" panose="020B0604020202020204" pitchFamily="34" charset="0"/>
                <a:cs typeface="Arial" panose="020B0604020202020204" pitchFamily="34" charset="0"/>
              </a:rPr>
              <a:t> E. 2002. The adventive plants of Cyprus with new records of invasive species. Z. </a:t>
            </a:r>
            <a:r>
              <a:rPr lang="en-US" sz="1200" dirty="0" err="1">
                <a:solidFill>
                  <a:srgbClr val="663300"/>
                </a:solidFill>
                <a:latin typeface="Arial" panose="020B0604020202020204" pitchFamily="34" charset="0"/>
                <a:cs typeface="Arial" panose="020B0604020202020204" pitchFamily="34" charset="0"/>
              </a:rPr>
              <a:t>Jagdwiss</a:t>
            </a:r>
            <a:r>
              <a:rPr lang="en-US" sz="1200" dirty="0">
                <a:solidFill>
                  <a:srgbClr val="663300"/>
                </a:solidFill>
                <a:latin typeface="Arial" panose="020B0604020202020204" pitchFamily="34" charset="0"/>
                <a:cs typeface="Arial" panose="020B0604020202020204" pitchFamily="34" charset="0"/>
              </a:rPr>
              <a:t>. 48, Supplement, 59-71</a:t>
            </a:r>
          </a:p>
          <a:p>
            <a:pPr lvl="0"/>
            <a:r>
              <a:rPr lang="el-GR" sz="1200" dirty="0">
                <a:solidFill>
                  <a:srgbClr val="663300"/>
                </a:solidFill>
                <a:latin typeface="Arial" panose="020B0604020202020204" pitchFamily="34" charset="0"/>
                <a:cs typeface="Arial" panose="020B0604020202020204" pitchFamily="34" charset="0"/>
              </a:rPr>
              <a:t>Πολιτική του Τμήματος Δασών στην παραγωγή και εγκατάσταση δασικών φυτών (φυτώρια - δασώσεις - αναδασώσεις - φυτεύσεις) Ενημερωτικό έντυπο - ΤΔ..ΕΠ.1/2011</a:t>
            </a:r>
          </a:p>
          <a:p>
            <a:pPr lvl="0"/>
            <a:r>
              <a:rPr lang="lt-LT" sz="1200" dirty="0">
                <a:solidFill>
                  <a:srgbClr val="663300"/>
                </a:solidFill>
                <a:latin typeface="Arial" panose="020B0604020202020204" pitchFamily="34" charset="0"/>
                <a:cs typeface="Arial" panose="020B0604020202020204" pitchFamily="34" charset="0"/>
              </a:rPr>
              <a:t>Pescott O.L., Harris S.E., Peyton J.M., Onete M., Martinou A.F., Mountford J.O. (2018) The Forest on the Peninsula: Impacts, Uses and Perceptions of a Colonial Legacy in Cyprus. In: Queiroz</a:t>
            </a:r>
          </a:p>
          <a:p>
            <a:pPr lvl="0"/>
            <a:r>
              <a:rPr lang="lt-LT" sz="1200" dirty="0">
                <a:solidFill>
                  <a:srgbClr val="663300"/>
                </a:solidFill>
                <a:latin typeface="Arial" panose="020B0604020202020204" pitchFamily="34" charset="0"/>
                <a:cs typeface="Arial" panose="020B0604020202020204" pitchFamily="34" charset="0"/>
              </a:rPr>
              <a:t>A., Pooley S. (eds) Histories of Bioinvasions in the Mediterranean. Environmental History, vol 8, pp. 195-217. Springer, Cham</a:t>
            </a:r>
            <a:endParaRPr lang="el-GR" sz="1200" dirty="0">
              <a:solidFill>
                <a:srgbClr val="663300"/>
              </a:solidFill>
              <a:latin typeface="Arial" panose="020B0604020202020204" pitchFamily="34" charset="0"/>
              <a:cs typeface="Arial" panose="020B0604020202020204" pitchFamily="34" charset="0"/>
            </a:endParaRPr>
          </a:p>
          <a:p>
            <a:pPr lvl="0"/>
            <a:r>
              <a:rPr lang="lt-LT" sz="1200" dirty="0">
                <a:solidFill>
                  <a:srgbClr val="663300"/>
                </a:solidFill>
                <a:latin typeface="Arial" panose="020B0604020202020204" pitchFamily="34" charset="0"/>
                <a:cs typeface="Arial" panose="020B0604020202020204" pitchFamily="34" charset="0"/>
              </a:rPr>
              <a:t>Roy H, Groom Q, Adriaens T, Agnello G, Antic M, Archambeau A, Bacher S, Bonn A, Brown P, Brundu G, López B, Cleary M, Cogălniceanu D, de Groot M, De Sousa T, Deidun A, Essl F, Fišer Pečnikar Ž, Gazda A, Gervasini E, Glavendekic M, Gigot G, Jelaska S, Jeschke J, Kaminski D, Karachle P, Komives T, Lapin K, Lucy F, Marchante E, Marisavljevic D, Marja R, Martín Torrijos L, Martinou A, Matosevic D, Mifsud C, Motiejūnaitė J, Ojaveer H, Pasalic N, Pekárik L, Per E, Pergl J, Pesic V, Pocock M, Reino L, Ries C, Rozylowicz L, Schade S, Sigurdsson S, Steinitz O, Stern N, Teofilovski A, Thorsson J, Tomov R, Tricarico E, Trichkova T, Tsiamis K, van Valkenburg J, Vella N, Verbrugge L, Vétek G, Villaverde C, Witzell J, Zenetos A, Cardoso A (2018) Increasing understanding of alien species through citizen science (Alien-CSI). Research Ideas and Outcomes 4: e31412. https://doi.org/10.3897/rio.4.e31412</a:t>
            </a:r>
            <a:endParaRPr lang="en-US" sz="1200" dirty="0">
              <a:solidFill>
                <a:srgbClr val="663300"/>
              </a:solidFill>
              <a:latin typeface="Arial" panose="020B0604020202020204" pitchFamily="34" charset="0"/>
              <a:cs typeface="Arial" panose="020B0604020202020204" pitchFamily="34" charset="0"/>
            </a:endParaRPr>
          </a:p>
          <a:p>
            <a:r>
              <a:rPr lang="el-GR" sz="1200" dirty="0">
                <a:solidFill>
                  <a:srgbClr val="663300"/>
                </a:solidFill>
                <a:latin typeface="Arial" panose="020B0604020202020204" pitchFamily="34" charset="0"/>
                <a:cs typeface="Arial" panose="020B0604020202020204" pitchFamily="34" charset="0"/>
              </a:rPr>
              <a:t>Σχέδιο Δράσης για την εφαρμογή της Εθνικής Στρατηγικής για τη Βιοποικιλότητα της Ελλάδας (2014) - </a:t>
            </a:r>
            <a:r>
              <a:rPr lang="en-US" sz="1200" dirty="0">
                <a:solidFill>
                  <a:srgbClr val="663300"/>
                </a:solidFill>
                <a:latin typeface="Arial" panose="020B0604020202020204" pitchFamily="34" charset="0"/>
                <a:cs typeface="Arial" panose="020B0604020202020204" pitchFamily="34" charset="0"/>
              </a:rPr>
              <a:t>h</a:t>
            </a:r>
            <a:r>
              <a:rPr lang="en-GB" sz="1200" dirty="0">
                <a:solidFill>
                  <a:srgbClr val="663300"/>
                </a:solidFill>
                <a:latin typeface="Arial" panose="020B0604020202020204" pitchFamily="34" charset="0"/>
                <a:cs typeface="Arial" panose="020B0604020202020204" pitchFamily="34" charset="0"/>
              </a:rPr>
              <a:t>ttp://www.opengov.gr/minenv/?p=5554</a:t>
            </a:r>
          </a:p>
          <a:p>
            <a:pPr lvl="0"/>
            <a:endParaRPr lang="en-US" sz="1200" u="sng" dirty="0">
              <a:solidFill>
                <a:srgbClr val="1B8AAE"/>
              </a:solidFill>
              <a:latin typeface="MyWebFont"/>
            </a:endParaRPr>
          </a:p>
          <a:p>
            <a:pPr lvl="0"/>
            <a:endParaRPr lang="en-US" sz="1200" u="sng" dirty="0">
              <a:solidFill>
                <a:srgbClr val="1B8AAE"/>
              </a:solidFill>
              <a:latin typeface="MyWebFont"/>
            </a:endParaRPr>
          </a:p>
          <a:p>
            <a:pPr lvl="0"/>
            <a:endParaRPr lang="en-US" sz="1200" u="sng" dirty="0">
              <a:solidFill>
                <a:srgbClr val="1B8AAE"/>
              </a:solidFill>
              <a:latin typeface="MyWebFont"/>
            </a:endParaRPr>
          </a:p>
          <a:p>
            <a:pPr lvl="0"/>
            <a:endParaRPr lang="el-GR" sz="1200" u="sng" dirty="0"/>
          </a:p>
        </p:txBody>
      </p:sp>
      <p:sp>
        <p:nvSpPr>
          <p:cNvPr id="59" name="TextBox 58">
            <a:extLst>
              <a:ext uri="{FF2B5EF4-FFF2-40B4-BE49-F238E27FC236}">
                <a16:creationId xmlns:a16="http://schemas.microsoft.com/office/drawing/2014/main" xmlns="" id="{EBD7D8F9-4504-41F4-97C0-BFC74BB71432}"/>
              </a:ext>
            </a:extLst>
          </p:cNvPr>
          <p:cNvSpPr txBox="1"/>
          <p:nvPr/>
        </p:nvSpPr>
        <p:spPr>
          <a:xfrm>
            <a:off x="5155704" y="13620658"/>
            <a:ext cx="2505435" cy="1077218"/>
          </a:xfrm>
          <a:prstGeom prst="rect">
            <a:avLst/>
          </a:prstGeom>
          <a:noFill/>
          <a:ln w="165100">
            <a:solidFill>
              <a:srgbClr val="C00000"/>
            </a:solidFill>
          </a:ln>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 </a:t>
            </a:r>
            <a:r>
              <a:rPr lang="el-GR" sz="3200" b="1" dirty="0">
                <a:solidFill>
                  <a:srgbClr val="C00000"/>
                </a:solidFill>
                <a:latin typeface="Arial" panose="020B0604020202020204" pitchFamily="34" charset="0"/>
                <a:cs typeface="Arial" panose="020B0604020202020204" pitchFamily="34" charset="0"/>
              </a:rPr>
              <a:t>ΑΚΑΚΙΑ</a:t>
            </a:r>
          </a:p>
          <a:p>
            <a:pPr algn="ctr"/>
            <a:r>
              <a:rPr lang="el-GR" sz="3200" b="1" i="1" dirty="0">
                <a:solidFill>
                  <a:srgbClr val="C00000"/>
                </a:solidFill>
                <a:latin typeface="Arial" panose="020B0604020202020204" pitchFamily="34" charset="0"/>
                <a:cs typeface="Arial" panose="020B0604020202020204" pitchFamily="34" charset="0"/>
              </a:rPr>
              <a:t>Α</a:t>
            </a:r>
            <a:r>
              <a:rPr lang="en-US" sz="3200" b="1" i="1" dirty="0" err="1">
                <a:solidFill>
                  <a:srgbClr val="C00000"/>
                </a:solidFill>
                <a:latin typeface="Arial" panose="020B0604020202020204" pitchFamily="34" charset="0"/>
                <a:cs typeface="Arial" panose="020B0604020202020204" pitchFamily="34" charset="0"/>
              </a:rPr>
              <a:t>cacia</a:t>
            </a:r>
            <a:r>
              <a:rPr lang="en-US" sz="3200" b="1" dirty="0">
                <a:solidFill>
                  <a:srgbClr val="C00000"/>
                </a:solidFill>
                <a:latin typeface="Arial" panose="020B0604020202020204" pitchFamily="34" charset="0"/>
                <a:cs typeface="Arial" panose="020B0604020202020204" pitchFamily="34" charset="0"/>
              </a:rPr>
              <a:t> sp.</a:t>
            </a:r>
            <a:endParaRPr lang="de-DE" sz="32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1" y="15095822"/>
            <a:ext cx="32399288" cy="501007"/>
          </a:xfrm>
          <a:prstGeom prst="rect">
            <a:avLst/>
          </a:prstGeom>
          <a:solidFill>
            <a:srgbClr val="4455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0" name="Diagram 59">
            <a:extLst>
              <a:ext uri="{FF2B5EF4-FFF2-40B4-BE49-F238E27FC236}">
                <a16:creationId xmlns:a16="http://schemas.microsoft.com/office/drawing/2014/main" xmlns="" id="{94951E30-D76E-47CF-AC39-371DA17F254C}"/>
              </a:ext>
            </a:extLst>
          </p:cNvPr>
          <p:cNvGraphicFramePr/>
          <p:nvPr>
            <p:extLst>
              <p:ext uri="{D42A27DB-BD31-4B8C-83A1-F6EECF244321}">
                <p14:modId xmlns:p14="http://schemas.microsoft.com/office/powerpoint/2010/main" val="2421549504"/>
              </p:ext>
            </p:extLst>
          </p:nvPr>
        </p:nvGraphicFramePr>
        <p:xfrm>
          <a:off x="6107091" y="33645782"/>
          <a:ext cx="19376257" cy="5907674"/>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sp>
        <p:nvSpPr>
          <p:cNvPr id="53" name="TextBox 52">
            <a:extLst>
              <a:ext uri="{FF2B5EF4-FFF2-40B4-BE49-F238E27FC236}">
                <a16:creationId xmlns:a16="http://schemas.microsoft.com/office/drawing/2014/main" xmlns="" id="{C85D1227-47BF-4DB3-8FE1-41CB90B0DA7B}"/>
              </a:ext>
            </a:extLst>
          </p:cNvPr>
          <p:cNvSpPr txBox="1"/>
          <p:nvPr/>
        </p:nvSpPr>
        <p:spPr>
          <a:xfrm>
            <a:off x="26651920" y="13092372"/>
            <a:ext cx="3683775" cy="1415772"/>
          </a:xfrm>
          <a:prstGeom prst="rect">
            <a:avLst/>
          </a:prstGeom>
          <a:noFill/>
          <a:ln w="165100">
            <a:solidFill>
              <a:srgbClr val="C00000"/>
            </a:solidFill>
          </a:ln>
        </p:spPr>
        <p:txBody>
          <a:bodyPr wrap="square" rtlCol="0">
            <a:spAutoFit/>
          </a:bodyPr>
          <a:lstStyle/>
          <a:p>
            <a:pPr algn="ctr"/>
            <a:r>
              <a:rPr lang="en-US" sz="5400" b="1" dirty="0">
                <a:solidFill>
                  <a:srgbClr val="C00000"/>
                </a:solidFill>
                <a:latin typeface="Arial" panose="020B0604020202020204" pitchFamily="34" charset="0"/>
                <a:cs typeface="Arial" panose="020B0604020202020204" pitchFamily="34" charset="0"/>
              </a:rPr>
              <a:t> </a:t>
            </a:r>
            <a:r>
              <a:rPr lang="el-GR" sz="3200" b="1" dirty="0">
                <a:solidFill>
                  <a:srgbClr val="C00000"/>
                </a:solidFill>
                <a:latin typeface="Arial" panose="020B0604020202020204" pitchFamily="34" charset="0"/>
                <a:cs typeface="Arial" panose="020B0604020202020204" pitchFamily="34" charset="0"/>
              </a:rPr>
              <a:t>ΕΥΚΑΛΥΠΤΟΣ</a:t>
            </a:r>
          </a:p>
          <a:p>
            <a:pPr algn="ctr"/>
            <a:r>
              <a:rPr lang="en-US" sz="3200" b="1" i="1" dirty="0">
                <a:solidFill>
                  <a:srgbClr val="C00000"/>
                </a:solidFill>
                <a:latin typeface="Arial" panose="020B0604020202020204" pitchFamily="34" charset="0"/>
                <a:cs typeface="Arial" panose="020B0604020202020204" pitchFamily="34" charset="0"/>
              </a:rPr>
              <a:t>Eucalyptus</a:t>
            </a:r>
            <a:r>
              <a:rPr lang="en-US" sz="3200" b="1" dirty="0">
                <a:solidFill>
                  <a:srgbClr val="C00000"/>
                </a:solidFill>
                <a:latin typeface="Arial" panose="020B0604020202020204" pitchFamily="34" charset="0"/>
                <a:cs typeface="Arial" panose="020B0604020202020204" pitchFamily="34" charset="0"/>
              </a:rPr>
              <a:t> sp.</a:t>
            </a:r>
            <a:endParaRPr lang="de-DE" sz="3200" b="1" dirty="0">
              <a:solidFill>
                <a:srgbClr val="C00000"/>
              </a:solidFill>
              <a:latin typeface="Arial" panose="020B0604020202020204" pitchFamily="34" charset="0"/>
              <a:cs typeface="Arial" panose="020B0604020202020204" pitchFamily="34" charset="0"/>
            </a:endParaRPr>
          </a:p>
        </p:txBody>
      </p:sp>
      <p:sp>
        <p:nvSpPr>
          <p:cNvPr id="20" name="Freeform 19"/>
          <p:cNvSpPr/>
          <p:nvPr/>
        </p:nvSpPr>
        <p:spPr>
          <a:xfrm>
            <a:off x="0" y="15109857"/>
            <a:ext cx="32520845" cy="2093021"/>
          </a:xfrm>
          <a:custGeom>
            <a:avLst/>
            <a:gdLst>
              <a:gd name="connsiteX0" fmla="*/ 159036 w 32520845"/>
              <a:gd name="connsiteY0" fmla="*/ 383490 h 2093021"/>
              <a:gd name="connsiteX1" fmla="*/ 238549 w 32520845"/>
              <a:gd name="connsiteY1" fmla="*/ 661786 h 2093021"/>
              <a:gd name="connsiteX2" fmla="*/ 397575 w 32520845"/>
              <a:gd name="connsiteY2" fmla="*/ 979838 h 2093021"/>
              <a:gd name="connsiteX3" fmla="*/ 516845 w 32520845"/>
              <a:gd name="connsiteY3" fmla="*/ 1019594 h 2093021"/>
              <a:gd name="connsiteX4" fmla="*/ 675871 w 32520845"/>
              <a:gd name="connsiteY4" fmla="*/ 979838 h 2093021"/>
              <a:gd name="connsiteX5" fmla="*/ 795140 w 32520845"/>
              <a:gd name="connsiteY5" fmla="*/ 940081 h 2093021"/>
              <a:gd name="connsiteX6" fmla="*/ 1113193 w 32520845"/>
              <a:gd name="connsiteY6" fmla="*/ 860568 h 2093021"/>
              <a:gd name="connsiteX7" fmla="*/ 1272219 w 32520845"/>
              <a:gd name="connsiteY7" fmla="*/ 622029 h 2093021"/>
              <a:gd name="connsiteX8" fmla="*/ 1311975 w 32520845"/>
              <a:gd name="connsiteY8" fmla="*/ 423247 h 2093021"/>
              <a:gd name="connsiteX9" fmla="*/ 1431245 w 32520845"/>
              <a:gd name="connsiteY9" fmla="*/ 343734 h 2093021"/>
              <a:gd name="connsiteX10" fmla="*/ 1630027 w 32520845"/>
              <a:gd name="connsiteY10" fmla="*/ 383490 h 2093021"/>
              <a:gd name="connsiteX11" fmla="*/ 1669784 w 32520845"/>
              <a:gd name="connsiteY11" fmla="*/ 582273 h 2093021"/>
              <a:gd name="connsiteX12" fmla="*/ 1709540 w 32520845"/>
              <a:gd name="connsiteY12" fmla="*/ 1099108 h 2093021"/>
              <a:gd name="connsiteX13" fmla="*/ 1789053 w 32520845"/>
              <a:gd name="connsiteY13" fmla="*/ 1576186 h 2093021"/>
              <a:gd name="connsiteX14" fmla="*/ 1868566 w 32520845"/>
              <a:gd name="connsiteY14" fmla="*/ 1695455 h 2093021"/>
              <a:gd name="connsiteX15" fmla="*/ 1948080 w 32520845"/>
              <a:gd name="connsiteY15" fmla="*/ 1774968 h 2093021"/>
              <a:gd name="connsiteX16" fmla="*/ 2385401 w 32520845"/>
              <a:gd name="connsiteY16" fmla="*/ 900325 h 2093021"/>
              <a:gd name="connsiteX17" fmla="*/ 2544427 w 32520845"/>
              <a:gd name="connsiteY17" fmla="*/ 940081 h 2093021"/>
              <a:gd name="connsiteX18" fmla="*/ 2902236 w 32520845"/>
              <a:gd name="connsiteY18" fmla="*/ 900325 h 2093021"/>
              <a:gd name="connsiteX19" fmla="*/ 3061262 w 32520845"/>
              <a:gd name="connsiteY19" fmla="*/ 701542 h 2093021"/>
              <a:gd name="connsiteX20" fmla="*/ 3379314 w 32520845"/>
              <a:gd name="connsiteY20" fmla="*/ 542516 h 2093021"/>
              <a:gd name="connsiteX21" fmla="*/ 3498584 w 32520845"/>
              <a:gd name="connsiteY21" fmla="*/ 582273 h 2093021"/>
              <a:gd name="connsiteX22" fmla="*/ 3617853 w 32520845"/>
              <a:gd name="connsiteY22" fmla="*/ 701542 h 2093021"/>
              <a:gd name="connsiteX23" fmla="*/ 3776880 w 32520845"/>
              <a:gd name="connsiteY23" fmla="*/ 820812 h 2093021"/>
              <a:gd name="connsiteX24" fmla="*/ 3975662 w 32520845"/>
              <a:gd name="connsiteY24" fmla="*/ 1138864 h 2093021"/>
              <a:gd name="connsiteX25" fmla="*/ 4094932 w 32520845"/>
              <a:gd name="connsiteY25" fmla="*/ 1417160 h 2093021"/>
              <a:gd name="connsiteX26" fmla="*/ 4293714 w 32520845"/>
              <a:gd name="connsiteY26" fmla="*/ 1576186 h 2093021"/>
              <a:gd name="connsiteX27" fmla="*/ 4373227 w 32520845"/>
              <a:gd name="connsiteY27" fmla="*/ 1695455 h 2093021"/>
              <a:gd name="connsiteX28" fmla="*/ 4731036 w 32520845"/>
              <a:gd name="connsiteY28" fmla="*/ 1854481 h 2093021"/>
              <a:gd name="connsiteX29" fmla="*/ 5367140 w 32520845"/>
              <a:gd name="connsiteY29" fmla="*/ 1615942 h 2093021"/>
              <a:gd name="connsiteX30" fmla="*/ 5406897 w 32520845"/>
              <a:gd name="connsiteY30" fmla="*/ 1456916 h 2093021"/>
              <a:gd name="connsiteX31" fmla="*/ 5446653 w 32520845"/>
              <a:gd name="connsiteY31" fmla="*/ 1138864 h 2093021"/>
              <a:gd name="connsiteX32" fmla="*/ 5605680 w 32520845"/>
              <a:gd name="connsiteY32" fmla="*/ 741299 h 2093021"/>
              <a:gd name="connsiteX33" fmla="*/ 6043001 w 32520845"/>
              <a:gd name="connsiteY33" fmla="*/ 781055 h 2093021"/>
              <a:gd name="connsiteX34" fmla="*/ 6122514 w 32520845"/>
              <a:gd name="connsiteY34" fmla="*/ 900325 h 2093021"/>
              <a:gd name="connsiteX35" fmla="*/ 6321297 w 32520845"/>
              <a:gd name="connsiteY35" fmla="*/ 1218377 h 2093021"/>
              <a:gd name="connsiteX36" fmla="*/ 6440566 w 32520845"/>
              <a:gd name="connsiteY36" fmla="*/ 1576186 h 2093021"/>
              <a:gd name="connsiteX37" fmla="*/ 6559836 w 32520845"/>
              <a:gd name="connsiteY37" fmla="*/ 1655699 h 2093021"/>
              <a:gd name="connsiteX38" fmla="*/ 6718862 w 32520845"/>
              <a:gd name="connsiteY38" fmla="*/ 1695455 h 2093021"/>
              <a:gd name="connsiteX39" fmla="*/ 6758619 w 32520845"/>
              <a:gd name="connsiteY39" fmla="*/ 1576186 h 2093021"/>
              <a:gd name="connsiteX40" fmla="*/ 6838132 w 32520845"/>
              <a:gd name="connsiteY40" fmla="*/ 1456916 h 2093021"/>
              <a:gd name="connsiteX41" fmla="*/ 7036914 w 32520845"/>
              <a:gd name="connsiteY41" fmla="*/ 979838 h 2093021"/>
              <a:gd name="connsiteX42" fmla="*/ 7156184 w 32520845"/>
              <a:gd name="connsiteY42" fmla="*/ 701542 h 2093021"/>
              <a:gd name="connsiteX43" fmla="*/ 7434480 w 32520845"/>
              <a:gd name="connsiteY43" fmla="*/ 622029 h 2093021"/>
              <a:gd name="connsiteX44" fmla="*/ 7633262 w 32520845"/>
              <a:gd name="connsiteY44" fmla="*/ 502760 h 2093021"/>
              <a:gd name="connsiteX45" fmla="*/ 7871801 w 32520845"/>
              <a:gd name="connsiteY45" fmla="*/ 343734 h 2093021"/>
              <a:gd name="connsiteX46" fmla="*/ 7951314 w 32520845"/>
              <a:gd name="connsiteY46" fmla="*/ 463003 h 2093021"/>
              <a:gd name="connsiteX47" fmla="*/ 8030827 w 32520845"/>
              <a:gd name="connsiteY47" fmla="*/ 741299 h 2093021"/>
              <a:gd name="connsiteX48" fmla="*/ 8110340 w 32520845"/>
              <a:gd name="connsiteY48" fmla="*/ 1615942 h 2093021"/>
              <a:gd name="connsiteX49" fmla="*/ 8189853 w 32520845"/>
              <a:gd name="connsiteY49" fmla="*/ 1973751 h 2093021"/>
              <a:gd name="connsiteX50" fmla="*/ 8229610 w 32520845"/>
              <a:gd name="connsiteY50" fmla="*/ 1218377 h 2093021"/>
              <a:gd name="connsiteX51" fmla="*/ 8309123 w 32520845"/>
              <a:gd name="connsiteY51" fmla="*/ 900325 h 2093021"/>
              <a:gd name="connsiteX52" fmla="*/ 8627175 w 32520845"/>
              <a:gd name="connsiteY52" fmla="*/ 940081 h 2093021"/>
              <a:gd name="connsiteX53" fmla="*/ 8825958 w 32520845"/>
              <a:gd name="connsiteY53" fmla="*/ 1138864 h 2093021"/>
              <a:gd name="connsiteX54" fmla="*/ 8984984 w 32520845"/>
              <a:gd name="connsiteY54" fmla="*/ 1099108 h 2093021"/>
              <a:gd name="connsiteX55" fmla="*/ 9104253 w 32520845"/>
              <a:gd name="connsiteY55" fmla="*/ 979838 h 2093021"/>
              <a:gd name="connsiteX56" fmla="*/ 9342793 w 32520845"/>
              <a:gd name="connsiteY56" fmla="*/ 900325 h 2093021"/>
              <a:gd name="connsiteX57" fmla="*/ 9501819 w 32520845"/>
              <a:gd name="connsiteY57" fmla="*/ 820812 h 2093021"/>
              <a:gd name="connsiteX58" fmla="*/ 9780114 w 32520845"/>
              <a:gd name="connsiteY58" fmla="*/ 860568 h 2093021"/>
              <a:gd name="connsiteX59" fmla="*/ 10137923 w 32520845"/>
              <a:gd name="connsiteY59" fmla="*/ 979838 h 2093021"/>
              <a:gd name="connsiteX60" fmla="*/ 10336706 w 32520845"/>
              <a:gd name="connsiteY60" fmla="*/ 1059351 h 2093021"/>
              <a:gd name="connsiteX61" fmla="*/ 10455975 w 32520845"/>
              <a:gd name="connsiteY61" fmla="*/ 1099108 h 2093021"/>
              <a:gd name="connsiteX62" fmla="*/ 10575245 w 32520845"/>
              <a:gd name="connsiteY62" fmla="*/ 1178621 h 2093021"/>
              <a:gd name="connsiteX63" fmla="*/ 11330619 w 32520845"/>
              <a:gd name="connsiteY63" fmla="*/ 1099108 h 2093021"/>
              <a:gd name="connsiteX64" fmla="*/ 11449888 w 32520845"/>
              <a:gd name="connsiteY64" fmla="*/ 1019594 h 2093021"/>
              <a:gd name="connsiteX65" fmla="*/ 11608914 w 32520845"/>
              <a:gd name="connsiteY65" fmla="*/ 979838 h 2093021"/>
              <a:gd name="connsiteX66" fmla="*/ 11847453 w 32520845"/>
              <a:gd name="connsiteY66" fmla="*/ 900325 h 2093021"/>
              <a:gd name="connsiteX67" fmla="*/ 12205262 w 32520845"/>
              <a:gd name="connsiteY67" fmla="*/ 940081 h 2093021"/>
              <a:gd name="connsiteX68" fmla="*/ 12324532 w 32520845"/>
              <a:gd name="connsiteY68" fmla="*/ 1099108 h 2093021"/>
              <a:gd name="connsiteX69" fmla="*/ 12443801 w 32520845"/>
              <a:gd name="connsiteY69" fmla="*/ 1218377 h 2093021"/>
              <a:gd name="connsiteX70" fmla="*/ 12523314 w 32520845"/>
              <a:gd name="connsiteY70" fmla="*/ 1456916 h 2093021"/>
              <a:gd name="connsiteX71" fmla="*/ 12563071 w 32520845"/>
              <a:gd name="connsiteY71" fmla="*/ 1615942 h 2093021"/>
              <a:gd name="connsiteX72" fmla="*/ 12722097 w 32520845"/>
              <a:gd name="connsiteY72" fmla="*/ 1854481 h 2093021"/>
              <a:gd name="connsiteX73" fmla="*/ 12920880 w 32520845"/>
              <a:gd name="connsiteY73" fmla="*/ 1814725 h 2093021"/>
              <a:gd name="connsiteX74" fmla="*/ 13159419 w 32520845"/>
              <a:gd name="connsiteY74" fmla="*/ 1655699 h 2093021"/>
              <a:gd name="connsiteX75" fmla="*/ 13477471 w 32520845"/>
              <a:gd name="connsiteY75" fmla="*/ 1178621 h 2093021"/>
              <a:gd name="connsiteX76" fmla="*/ 13556984 w 32520845"/>
              <a:gd name="connsiteY76" fmla="*/ 1059351 h 2093021"/>
              <a:gd name="connsiteX77" fmla="*/ 13676253 w 32520845"/>
              <a:gd name="connsiteY77" fmla="*/ 1019594 h 2093021"/>
              <a:gd name="connsiteX78" fmla="*/ 13875036 w 32520845"/>
              <a:gd name="connsiteY78" fmla="*/ 1059351 h 2093021"/>
              <a:gd name="connsiteX79" fmla="*/ 13954549 w 32520845"/>
              <a:gd name="connsiteY79" fmla="*/ 1178621 h 2093021"/>
              <a:gd name="connsiteX80" fmla="*/ 14073819 w 32520845"/>
              <a:gd name="connsiteY80" fmla="*/ 1297890 h 2093021"/>
              <a:gd name="connsiteX81" fmla="*/ 14193088 w 32520845"/>
              <a:gd name="connsiteY81" fmla="*/ 1655699 h 2093021"/>
              <a:gd name="connsiteX82" fmla="*/ 14272601 w 32520845"/>
              <a:gd name="connsiteY82" fmla="*/ 1854481 h 2093021"/>
              <a:gd name="connsiteX83" fmla="*/ 14312358 w 32520845"/>
              <a:gd name="connsiteY83" fmla="*/ 2013508 h 2093021"/>
              <a:gd name="connsiteX84" fmla="*/ 14511140 w 32520845"/>
              <a:gd name="connsiteY84" fmla="*/ 2053264 h 2093021"/>
              <a:gd name="connsiteX85" fmla="*/ 14630410 w 32520845"/>
              <a:gd name="connsiteY85" fmla="*/ 2093021 h 2093021"/>
              <a:gd name="connsiteX86" fmla="*/ 14749680 w 32520845"/>
              <a:gd name="connsiteY86" fmla="*/ 1973751 h 2093021"/>
              <a:gd name="connsiteX87" fmla="*/ 14789436 w 32520845"/>
              <a:gd name="connsiteY87" fmla="*/ 1297890 h 2093021"/>
              <a:gd name="connsiteX88" fmla="*/ 14829193 w 32520845"/>
              <a:gd name="connsiteY88" fmla="*/ 1059351 h 2093021"/>
              <a:gd name="connsiteX89" fmla="*/ 14948462 w 32520845"/>
              <a:gd name="connsiteY89" fmla="*/ 900325 h 2093021"/>
              <a:gd name="connsiteX90" fmla="*/ 15107488 w 32520845"/>
              <a:gd name="connsiteY90" fmla="*/ 860568 h 2093021"/>
              <a:gd name="connsiteX91" fmla="*/ 15306271 w 32520845"/>
              <a:gd name="connsiteY91" fmla="*/ 940081 h 2093021"/>
              <a:gd name="connsiteX92" fmla="*/ 15425540 w 32520845"/>
              <a:gd name="connsiteY92" fmla="*/ 979838 h 2093021"/>
              <a:gd name="connsiteX93" fmla="*/ 15544810 w 32520845"/>
              <a:gd name="connsiteY93" fmla="*/ 1099108 h 2093021"/>
              <a:gd name="connsiteX94" fmla="*/ 15823106 w 32520845"/>
              <a:gd name="connsiteY94" fmla="*/ 1218377 h 2093021"/>
              <a:gd name="connsiteX95" fmla="*/ 15942375 w 32520845"/>
              <a:gd name="connsiteY95" fmla="*/ 1297890 h 2093021"/>
              <a:gd name="connsiteX96" fmla="*/ 16697749 w 32520845"/>
              <a:gd name="connsiteY96" fmla="*/ 1258134 h 2093021"/>
              <a:gd name="connsiteX97" fmla="*/ 16896532 w 32520845"/>
              <a:gd name="connsiteY97" fmla="*/ 1178621 h 2093021"/>
              <a:gd name="connsiteX98" fmla="*/ 17174827 w 32520845"/>
              <a:gd name="connsiteY98" fmla="*/ 1099108 h 2093021"/>
              <a:gd name="connsiteX99" fmla="*/ 17294097 w 32520845"/>
              <a:gd name="connsiteY99" fmla="*/ 1059351 h 2093021"/>
              <a:gd name="connsiteX100" fmla="*/ 17691662 w 32520845"/>
              <a:gd name="connsiteY100" fmla="*/ 1099108 h 2093021"/>
              <a:gd name="connsiteX101" fmla="*/ 17890445 w 32520845"/>
              <a:gd name="connsiteY101" fmla="*/ 1417160 h 2093021"/>
              <a:gd name="connsiteX102" fmla="*/ 18128984 w 32520845"/>
              <a:gd name="connsiteY102" fmla="*/ 1536429 h 2093021"/>
              <a:gd name="connsiteX103" fmla="*/ 18606062 w 32520845"/>
              <a:gd name="connsiteY103" fmla="*/ 1496673 h 2093021"/>
              <a:gd name="connsiteX104" fmla="*/ 18725332 w 32520845"/>
              <a:gd name="connsiteY104" fmla="*/ 1059351 h 2093021"/>
              <a:gd name="connsiteX105" fmla="*/ 18844601 w 32520845"/>
              <a:gd name="connsiteY105" fmla="*/ 1019594 h 2093021"/>
              <a:gd name="connsiteX106" fmla="*/ 19083140 w 32520845"/>
              <a:gd name="connsiteY106" fmla="*/ 1099108 h 2093021"/>
              <a:gd name="connsiteX107" fmla="*/ 19281923 w 32520845"/>
              <a:gd name="connsiteY107" fmla="*/ 1337647 h 2093021"/>
              <a:gd name="connsiteX108" fmla="*/ 19401193 w 32520845"/>
              <a:gd name="connsiteY108" fmla="*/ 1417160 h 2093021"/>
              <a:gd name="connsiteX109" fmla="*/ 19759001 w 32520845"/>
              <a:gd name="connsiteY109" fmla="*/ 1496673 h 2093021"/>
              <a:gd name="connsiteX110" fmla="*/ 19878271 w 32520845"/>
              <a:gd name="connsiteY110" fmla="*/ 1258134 h 2093021"/>
              <a:gd name="connsiteX111" fmla="*/ 19997540 w 32520845"/>
              <a:gd name="connsiteY111" fmla="*/ 1178621 h 2093021"/>
              <a:gd name="connsiteX112" fmla="*/ 20395106 w 32520845"/>
              <a:gd name="connsiteY112" fmla="*/ 1099108 h 2093021"/>
              <a:gd name="connsiteX113" fmla="*/ 20554132 w 32520845"/>
              <a:gd name="connsiteY113" fmla="*/ 1059351 h 2093021"/>
              <a:gd name="connsiteX114" fmla="*/ 20911940 w 32520845"/>
              <a:gd name="connsiteY114" fmla="*/ 1019594 h 2093021"/>
              <a:gd name="connsiteX115" fmla="*/ 21190236 w 32520845"/>
              <a:gd name="connsiteY115" fmla="*/ 979838 h 2093021"/>
              <a:gd name="connsiteX116" fmla="*/ 21309506 w 32520845"/>
              <a:gd name="connsiteY116" fmla="*/ 940081 h 2093021"/>
              <a:gd name="connsiteX117" fmla="*/ 21508288 w 32520845"/>
              <a:gd name="connsiteY117" fmla="*/ 900325 h 2093021"/>
              <a:gd name="connsiteX118" fmla="*/ 21587801 w 32520845"/>
              <a:gd name="connsiteY118" fmla="*/ 781055 h 2093021"/>
              <a:gd name="connsiteX119" fmla="*/ 21707071 w 32520845"/>
              <a:gd name="connsiteY119" fmla="*/ 741299 h 2093021"/>
              <a:gd name="connsiteX120" fmla="*/ 22025123 w 32520845"/>
              <a:gd name="connsiteY120" fmla="*/ 542516 h 2093021"/>
              <a:gd name="connsiteX121" fmla="*/ 22263662 w 32520845"/>
              <a:gd name="connsiteY121" fmla="*/ 463003 h 2093021"/>
              <a:gd name="connsiteX122" fmla="*/ 22422688 w 32520845"/>
              <a:gd name="connsiteY122" fmla="*/ 502760 h 2093021"/>
              <a:gd name="connsiteX123" fmla="*/ 22541958 w 32520845"/>
              <a:gd name="connsiteY123" fmla="*/ 661786 h 2093021"/>
              <a:gd name="connsiteX124" fmla="*/ 22661227 w 32520845"/>
              <a:gd name="connsiteY124" fmla="*/ 781055 h 2093021"/>
              <a:gd name="connsiteX125" fmla="*/ 22820253 w 32520845"/>
              <a:gd name="connsiteY125" fmla="*/ 1019594 h 2093021"/>
              <a:gd name="connsiteX126" fmla="*/ 22860010 w 32520845"/>
              <a:gd name="connsiteY126" fmla="*/ 1138864 h 2093021"/>
              <a:gd name="connsiteX127" fmla="*/ 22939523 w 32520845"/>
              <a:gd name="connsiteY127" fmla="*/ 1258134 h 2093021"/>
              <a:gd name="connsiteX128" fmla="*/ 22979280 w 32520845"/>
              <a:gd name="connsiteY128" fmla="*/ 1417160 h 2093021"/>
              <a:gd name="connsiteX129" fmla="*/ 23058793 w 32520845"/>
              <a:gd name="connsiteY129" fmla="*/ 1536429 h 2093021"/>
              <a:gd name="connsiteX130" fmla="*/ 23496114 w 32520845"/>
              <a:gd name="connsiteY130" fmla="*/ 1894238 h 2093021"/>
              <a:gd name="connsiteX131" fmla="*/ 23973193 w 32520845"/>
              <a:gd name="connsiteY131" fmla="*/ 1854481 h 2093021"/>
              <a:gd name="connsiteX132" fmla="*/ 24012949 w 32520845"/>
              <a:gd name="connsiteY132" fmla="*/ 1258134 h 2093021"/>
              <a:gd name="connsiteX133" fmla="*/ 24052706 w 32520845"/>
              <a:gd name="connsiteY133" fmla="*/ 1138864 h 2093021"/>
              <a:gd name="connsiteX134" fmla="*/ 24092462 w 32520845"/>
              <a:gd name="connsiteY134" fmla="*/ 940081 h 2093021"/>
              <a:gd name="connsiteX135" fmla="*/ 24211732 w 32520845"/>
              <a:gd name="connsiteY135" fmla="*/ 900325 h 2093021"/>
              <a:gd name="connsiteX136" fmla="*/ 26239314 w 32520845"/>
              <a:gd name="connsiteY136" fmla="*/ 820812 h 2093021"/>
              <a:gd name="connsiteX137" fmla="*/ 26358584 w 32520845"/>
              <a:gd name="connsiteY137" fmla="*/ 741299 h 2093021"/>
              <a:gd name="connsiteX138" fmla="*/ 26795906 w 32520845"/>
              <a:gd name="connsiteY138" fmla="*/ 781055 h 2093021"/>
              <a:gd name="connsiteX139" fmla="*/ 26915175 w 32520845"/>
              <a:gd name="connsiteY139" fmla="*/ 940081 h 2093021"/>
              <a:gd name="connsiteX140" fmla="*/ 26954932 w 32520845"/>
              <a:gd name="connsiteY140" fmla="*/ 1099108 h 2093021"/>
              <a:gd name="connsiteX141" fmla="*/ 26994688 w 32520845"/>
              <a:gd name="connsiteY141" fmla="*/ 1337647 h 2093021"/>
              <a:gd name="connsiteX142" fmla="*/ 27272984 w 32520845"/>
              <a:gd name="connsiteY142" fmla="*/ 1615942 h 2093021"/>
              <a:gd name="connsiteX143" fmla="*/ 27789819 w 32520845"/>
              <a:gd name="connsiteY143" fmla="*/ 1576186 h 2093021"/>
              <a:gd name="connsiteX144" fmla="*/ 27869332 w 32520845"/>
              <a:gd name="connsiteY144" fmla="*/ 1456916 h 2093021"/>
              <a:gd name="connsiteX145" fmla="*/ 27948845 w 32520845"/>
              <a:gd name="connsiteY145" fmla="*/ 1178621 h 2093021"/>
              <a:gd name="connsiteX146" fmla="*/ 28068114 w 32520845"/>
              <a:gd name="connsiteY146" fmla="*/ 1059351 h 2093021"/>
              <a:gd name="connsiteX147" fmla="*/ 28107871 w 32520845"/>
              <a:gd name="connsiteY147" fmla="*/ 940081 h 2093021"/>
              <a:gd name="connsiteX148" fmla="*/ 28227140 w 32520845"/>
              <a:gd name="connsiteY148" fmla="*/ 860568 h 2093021"/>
              <a:gd name="connsiteX149" fmla="*/ 29260810 w 32520845"/>
              <a:gd name="connsiteY149" fmla="*/ 781055 h 2093021"/>
              <a:gd name="connsiteX150" fmla="*/ 29380080 w 32520845"/>
              <a:gd name="connsiteY150" fmla="*/ 701542 h 2093021"/>
              <a:gd name="connsiteX151" fmla="*/ 29578862 w 32520845"/>
              <a:gd name="connsiteY151" fmla="*/ 741299 h 2093021"/>
              <a:gd name="connsiteX152" fmla="*/ 29698132 w 32520845"/>
              <a:gd name="connsiteY152" fmla="*/ 781055 h 2093021"/>
              <a:gd name="connsiteX153" fmla="*/ 29857158 w 32520845"/>
              <a:gd name="connsiteY153" fmla="*/ 820812 h 2093021"/>
              <a:gd name="connsiteX154" fmla="*/ 29976427 w 32520845"/>
              <a:gd name="connsiteY154" fmla="*/ 900325 h 2093021"/>
              <a:gd name="connsiteX155" fmla="*/ 31049853 w 32520845"/>
              <a:gd name="connsiteY155" fmla="*/ 940081 h 2093021"/>
              <a:gd name="connsiteX156" fmla="*/ 31169123 w 32520845"/>
              <a:gd name="connsiteY156" fmla="*/ 860568 h 2093021"/>
              <a:gd name="connsiteX157" fmla="*/ 31328149 w 32520845"/>
              <a:gd name="connsiteY157" fmla="*/ 741299 h 2093021"/>
              <a:gd name="connsiteX158" fmla="*/ 31447419 w 32520845"/>
              <a:gd name="connsiteY158" fmla="*/ 701542 h 2093021"/>
              <a:gd name="connsiteX159" fmla="*/ 32520845 w 32520845"/>
              <a:gd name="connsiteY159" fmla="*/ 661786 h 2093021"/>
              <a:gd name="connsiteX160" fmla="*/ 32481088 w 32520845"/>
              <a:gd name="connsiteY160" fmla="*/ 542516 h 2093021"/>
              <a:gd name="connsiteX161" fmla="*/ 32083523 w 32520845"/>
              <a:gd name="connsiteY161" fmla="*/ 383490 h 2093021"/>
              <a:gd name="connsiteX162" fmla="*/ 31844984 w 32520845"/>
              <a:gd name="connsiteY162" fmla="*/ 303977 h 2093021"/>
              <a:gd name="connsiteX163" fmla="*/ 31526932 w 32520845"/>
              <a:gd name="connsiteY163" fmla="*/ 224464 h 2093021"/>
              <a:gd name="connsiteX164" fmla="*/ 31248636 w 32520845"/>
              <a:gd name="connsiteY164" fmla="*/ 144951 h 2093021"/>
              <a:gd name="connsiteX165" fmla="*/ 27869332 w 32520845"/>
              <a:gd name="connsiteY165" fmla="*/ 303977 h 2093021"/>
              <a:gd name="connsiteX166" fmla="*/ 27551280 w 32520845"/>
              <a:gd name="connsiteY166" fmla="*/ 343734 h 2093021"/>
              <a:gd name="connsiteX167" fmla="*/ 26636880 w 32520845"/>
              <a:gd name="connsiteY167" fmla="*/ 224464 h 2093021"/>
              <a:gd name="connsiteX168" fmla="*/ 23814166 w 32520845"/>
              <a:gd name="connsiteY168" fmla="*/ 144951 h 2093021"/>
              <a:gd name="connsiteX169" fmla="*/ 20633645 w 32520845"/>
              <a:gd name="connsiteY169" fmla="*/ 144951 h 2093021"/>
              <a:gd name="connsiteX170" fmla="*/ 20514375 w 32520845"/>
              <a:gd name="connsiteY170" fmla="*/ 224464 h 2093021"/>
              <a:gd name="connsiteX171" fmla="*/ 20355349 w 32520845"/>
              <a:gd name="connsiteY171" fmla="*/ 264221 h 2093021"/>
              <a:gd name="connsiteX172" fmla="*/ 19043384 w 32520845"/>
              <a:gd name="connsiteY172" fmla="*/ 303977 h 2093021"/>
              <a:gd name="connsiteX173" fmla="*/ 17651906 w 32520845"/>
              <a:gd name="connsiteY173" fmla="*/ 383490 h 2093021"/>
              <a:gd name="connsiteX174" fmla="*/ 13397958 w 32520845"/>
              <a:gd name="connsiteY174" fmla="*/ 343734 h 2093021"/>
              <a:gd name="connsiteX175" fmla="*/ 12443801 w 32520845"/>
              <a:gd name="connsiteY175" fmla="*/ 224464 h 2093021"/>
              <a:gd name="connsiteX176" fmla="*/ 11767940 w 32520845"/>
              <a:gd name="connsiteY176" fmla="*/ 184708 h 2093021"/>
              <a:gd name="connsiteX177" fmla="*/ 8984984 w 32520845"/>
              <a:gd name="connsiteY177" fmla="*/ 105194 h 2093021"/>
              <a:gd name="connsiteX178" fmla="*/ 7394723 w 32520845"/>
              <a:gd name="connsiteY178" fmla="*/ 65438 h 2093021"/>
              <a:gd name="connsiteX179" fmla="*/ 7195940 w 32520845"/>
              <a:gd name="connsiteY179" fmla="*/ 25681 h 2093021"/>
              <a:gd name="connsiteX180" fmla="*/ 5764706 w 32520845"/>
              <a:gd name="connsiteY180" fmla="*/ 105194 h 2093021"/>
              <a:gd name="connsiteX181" fmla="*/ 4532253 w 32520845"/>
              <a:gd name="connsiteY181" fmla="*/ 224464 h 2093021"/>
              <a:gd name="connsiteX182" fmla="*/ 4253958 w 32520845"/>
              <a:gd name="connsiteY182" fmla="*/ 264221 h 2093021"/>
              <a:gd name="connsiteX183" fmla="*/ 3856393 w 32520845"/>
              <a:gd name="connsiteY183" fmla="*/ 383490 h 2093021"/>
              <a:gd name="connsiteX184" fmla="*/ 3617853 w 32520845"/>
              <a:gd name="connsiteY184" fmla="*/ 423247 h 2093021"/>
              <a:gd name="connsiteX185" fmla="*/ 2107106 w 32520845"/>
              <a:gd name="connsiteY185" fmla="*/ 343734 h 2093021"/>
              <a:gd name="connsiteX186" fmla="*/ 1948080 w 32520845"/>
              <a:gd name="connsiteY186" fmla="*/ 303977 h 2093021"/>
              <a:gd name="connsiteX187" fmla="*/ 1113193 w 32520845"/>
              <a:gd name="connsiteY187" fmla="*/ 224464 h 2093021"/>
              <a:gd name="connsiteX188" fmla="*/ 39766 w 32520845"/>
              <a:gd name="connsiteY188" fmla="*/ 264221 h 2093021"/>
              <a:gd name="connsiteX189" fmla="*/ 10 w 32520845"/>
              <a:gd name="connsiteY189" fmla="*/ 383490 h 2093021"/>
              <a:gd name="connsiteX190" fmla="*/ 39766 w 32520845"/>
              <a:gd name="connsiteY190" fmla="*/ 542516 h 2093021"/>
              <a:gd name="connsiteX191" fmla="*/ 119280 w 32520845"/>
              <a:gd name="connsiteY191" fmla="*/ 622029 h 2093021"/>
              <a:gd name="connsiteX192" fmla="*/ 318062 w 32520845"/>
              <a:gd name="connsiteY192" fmla="*/ 820812 h 2093021"/>
              <a:gd name="connsiteX193" fmla="*/ 397575 w 32520845"/>
              <a:gd name="connsiteY193" fmla="*/ 820812 h 20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2520845" h="2093021">
                <a:moveTo>
                  <a:pt x="159036" y="383490"/>
                </a:moveTo>
                <a:cubicBezTo>
                  <a:pt x="185540" y="476255"/>
                  <a:pt x="213164" y="568708"/>
                  <a:pt x="238549" y="661786"/>
                </a:cubicBezTo>
                <a:cubicBezTo>
                  <a:pt x="278817" y="809433"/>
                  <a:pt x="264391" y="868852"/>
                  <a:pt x="397575" y="979838"/>
                </a:cubicBezTo>
                <a:cubicBezTo>
                  <a:pt x="429769" y="1006666"/>
                  <a:pt x="477088" y="1006342"/>
                  <a:pt x="516845" y="1019594"/>
                </a:cubicBezTo>
                <a:cubicBezTo>
                  <a:pt x="569854" y="1006342"/>
                  <a:pt x="623333" y="994849"/>
                  <a:pt x="675871" y="979838"/>
                </a:cubicBezTo>
                <a:cubicBezTo>
                  <a:pt x="716166" y="968325"/>
                  <a:pt x="754710" y="951107"/>
                  <a:pt x="795140" y="940081"/>
                </a:cubicBezTo>
                <a:cubicBezTo>
                  <a:pt x="900570" y="911327"/>
                  <a:pt x="1007175" y="887072"/>
                  <a:pt x="1113193" y="860568"/>
                </a:cubicBezTo>
                <a:cubicBezTo>
                  <a:pt x="1166202" y="781055"/>
                  <a:pt x="1253478" y="715736"/>
                  <a:pt x="1272219" y="622029"/>
                </a:cubicBezTo>
                <a:cubicBezTo>
                  <a:pt x="1285471" y="555768"/>
                  <a:pt x="1278449" y="481917"/>
                  <a:pt x="1311975" y="423247"/>
                </a:cubicBezTo>
                <a:cubicBezTo>
                  <a:pt x="1335681" y="381761"/>
                  <a:pt x="1391488" y="370238"/>
                  <a:pt x="1431245" y="343734"/>
                </a:cubicBezTo>
                <a:cubicBezTo>
                  <a:pt x="1497506" y="356986"/>
                  <a:pt x="1582246" y="335709"/>
                  <a:pt x="1630027" y="383490"/>
                </a:cubicBezTo>
                <a:cubicBezTo>
                  <a:pt x="1677809" y="431272"/>
                  <a:pt x="1662322" y="515113"/>
                  <a:pt x="1669784" y="582273"/>
                </a:cubicBezTo>
                <a:cubicBezTo>
                  <a:pt x="1688865" y="754003"/>
                  <a:pt x="1693897" y="927030"/>
                  <a:pt x="1709540" y="1099108"/>
                </a:cubicBezTo>
                <a:cubicBezTo>
                  <a:pt x="1719337" y="1206872"/>
                  <a:pt x="1723428" y="1444935"/>
                  <a:pt x="1789053" y="1576186"/>
                </a:cubicBezTo>
                <a:cubicBezTo>
                  <a:pt x="1810421" y="1618923"/>
                  <a:pt x="1838717" y="1658144"/>
                  <a:pt x="1868566" y="1695455"/>
                </a:cubicBezTo>
                <a:cubicBezTo>
                  <a:pt x="1891982" y="1724724"/>
                  <a:pt x="1921575" y="1748464"/>
                  <a:pt x="1948080" y="1774968"/>
                </a:cubicBezTo>
                <a:cubicBezTo>
                  <a:pt x="1990647" y="795918"/>
                  <a:pt x="1685561" y="800348"/>
                  <a:pt x="2385401" y="900325"/>
                </a:cubicBezTo>
                <a:cubicBezTo>
                  <a:pt x="2439492" y="908052"/>
                  <a:pt x="2491418" y="926829"/>
                  <a:pt x="2544427" y="940081"/>
                </a:cubicBezTo>
                <a:cubicBezTo>
                  <a:pt x="2663697" y="926829"/>
                  <a:pt x="2793278" y="950613"/>
                  <a:pt x="2902236" y="900325"/>
                </a:cubicBezTo>
                <a:cubicBezTo>
                  <a:pt x="2979281" y="864766"/>
                  <a:pt x="3001260" y="761544"/>
                  <a:pt x="3061262" y="701542"/>
                </a:cubicBezTo>
                <a:cubicBezTo>
                  <a:pt x="3140661" y="622143"/>
                  <a:pt x="3284406" y="580479"/>
                  <a:pt x="3379314" y="542516"/>
                </a:cubicBezTo>
                <a:cubicBezTo>
                  <a:pt x="3419071" y="555768"/>
                  <a:pt x="3463715" y="559027"/>
                  <a:pt x="3498584" y="582273"/>
                </a:cubicBezTo>
                <a:cubicBezTo>
                  <a:pt x="3545365" y="613460"/>
                  <a:pt x="3575165" y="664952"/>
                  <a:pt x="3617853" y="701542"/>
                </a:cubicBezTo>
                <a:cubicBezTo>
                  <a:pt x="3668162" y="744664"/>
                  <a:pt x="3723871" y="781055"/>
                  <a:pt x="3776880" y="820812"/>
                </a:cubicBezTo>
                <a:cubicBezTo>
                  <a:pt x="3843141" y="926829"/>
                  <a:pt x="3936127" y="1020259"/>
                  <a:pt x="3975662" y="1138864"/>
                </a:cubicBezTo>
                <a:cubicBezTo>
                  <a:pt x="4002094" y="1218159"/>
                  <a:pt x="4042026" y="1356696"/>
                  <a:pt x="4094932" y="1417160"/>
                </a:cubicBezTo>
                <a:cubicBezTo>
                  <a:pt x="4150809" y="1481020"/>
                  <a:pt x="4233712" y="1516184"/>
                  <a:pt x="4293714" y="1576186"/>
                </a:cubicBezTo>
                <a:cubicBezTo>
                  <a:pt x="4327500" y="1609972"/>
                  <a:pt x="4336949" y="1664359"/>
                  <a:pt x="4373227" y="1695455"/>
                </a:cubicBezTo>
                <a:cubicBezTo>
                  <a:pt x="4514830" y="1816829"/>
                  <a:pt x="4570606" y="1814374"/>
                  <a:pt x="4731036" y="1854481"/>
                </a:cubicBezTo>
                <a:cubicBezTo>
                  <a:pt x="4923418" y="1810085"/>
                  <a:pt x="5243448" y="1832403"/>
                  <a:pt x="5367140" y="1615942"/>
                </a:cubicBezTo>
                <a:cubicBezTo>
                  <a:pt x="5394249" y="1568501"/>
                  <a:pt x="5393645" y="1509925"/>
                  <a:pt x="5406897" y="1456916"/>
                </a:cubicBezTo>
                <a:cubicBezTo>
                  <a:pt x="5420149" y="1350899"/>
                  <a:pt x="5418057" y="1241809"/>
                  <a:pt x="5446653" y="1138864"/>
                </a:cubicBezTo>
                <a:cubicBezTo>
                  <a:pt x="5484854" y="1001341"/>
                  <a:pt x="5605680" y="741299"/>
                  <a:pt x="5605680" y="741299"/>
                </a:cubicBezTo>
                <a:cubicBezTo>
                  <a:pt x="5751454" y="754551"/>
                  <a:pt x="5903099" y="738008"/>
                  <a:pt x="6043001" y="781055"/>
                </a:cubicBezTo>
                <a:cubicBezTo>
                  <a:pt x="6088670" y="795107"/>
                  <a:pt x="6098808" y="858839"/>
                  <a:pt x="6122514" y="900325"/>
                </a:cubicBezTo>
                <a:cubicBezTo>
                  <a:pt x="6297145" y="1205930"/>
                  <a:pt x="6093253" y="914319"/>
                  <a:pt x="6321297" y="1218377"/>
                </a:cubicBezTo>
                <a:cubicBezTo>
                  <a:pt x="6346032" y="1317320"/>
                  <a:pt x="6382985" y="1495573"/>
                  <a:pt x="6440566" y="1576186"/>
                </a:cubicBezTo>
                <a:cubicBezTo>
                  <a:pt x="6468338" y="1615067"/>
                  <a:pt x="6515918" y="1636877"/>
                  <a:pt x="6559836" y="1655699"/>
                </a:cubicBezTo>
                <a:cubicBezTo>
                  <a:pt x="6610058" y="1677223"/>
                  <a:pt x="6665853" y="1682203"/>
                  <a:pt x="6718862" y="1695455"/>
                </a:cubicBezTo>
                <a:cubicBezTo>
                  <a:pt x="6732114" y="1655699"/>
                  <a:pt x="6739878" y="1613669"/>
                  <a:pt x="6758619" y="1576186"/>
                </a:cubicBezTo>
                <a:cubicBezTo>
                  <a:pt x="6779988" y="1533449"/>
                  <a:pt x="6824080" y="1502585"/>
                  <a:pt x="6838132" y="1456916"/>
                </a:cubicBezTo>
                <a:cubicBezTo>
                  <a:pt x="6987227" y="972357"/>
                  <a:pt x="6783909" y="1148509"/>
                  <a:pt x="7036914" y="979838"/>
                </a:cubicBezTo>
                <a:cubicBezTo>
                  <a:pt x="7055711" y="923447"/>
                  <a:pt x="7114076" y="729614"/>
                  <a:pt x="7156184" y="701542"/>
                </a:cubicBezTo>
                <a:cubicBezTo>
                  <a:pt x="7236458" y="648026"/>
                  <a:pt x="7341715" y="648533"/>
                  <a:pt x="7434480" y="622029"/>
                </a:cubicBezTo>
                <a:cubicBezTo>
                  <a:pt x="7500741" y="582273"/>
                  <a:pt x="7571444" y="549124"/>
                  <a:pt x="7633262" y="502760"/>
                </a:cubicBezTo>
                <a:cubicBezTo>
                  <a:pt x="7871506" y="324077"/>
                  <a:pt x="7632603" y="423466"/>
                  <a:pt x="7871801" y="343734"/>
                </a:cubicBezTo>
                <a:cubicBezTo>
                  <a:pt x="7898305" y="383490"/>
                  <a:pt x="7929946" y="420266"/>
                  <a:pt x="7951314" y="463003"/>
                </a:cubicBezTo>
                <a:cubicBezTo>
                  <a:pt x="7979833" y="520041"/>
                  <a:pt x="8018088" y="690342"/>
                  <a:pt x="8030827" y="741299"/>
                </a:cubicBezTo>
                <a:cubicBezTo>
                  <a:pt x="8057331" y="1032847"/>
                  <a:pt x="8039337" y="1331933"/>
                  <a:pt x="8110340" y="1615942"/>
                </a:cubicBezTo>
                <a:cubicBezTo>
                  <a:pt x="8166486" y="1840524"/>
                  <a:pt x="8139381" y="1721389"/>
                  <a:pt x="8189853" y="1973751"/>
                </a:cubicBezTo>
                <a:cubicBezTo>
                  <a:pt x="8203105" y="1721960"/>
                  <a:pt x="8201766" y="1468975"/>
                  <a:pt x="8229610" y="1218377"/>
                </a:cubicBezTo>
                <a:cubicBezTo>
                  <a:pt x="8241678" y="1109765"/>
                  <a:pt x="8219597" y="962993"/>
                  <a:pt x="8309123" y="900325"/>
                </a:cubicBezTo>
                <a:cubicBezTo>
                  <a:pt x="8396652" y="839055"/>
                  <a:pt x="8521158" y="926829"/>
                  <a:pt x="8627175" y="940081"/>
                </a:cubicBezTo>
                <a:cubicBezTo>
                  <a:pt x="8671814" y="1007040"/>
                  <a:pt x="8728309" y="1124914"/>
                  <a:pt x="8825958" y="1138864"/>
                </a:cubicBezTo>
                <a:cubicBezTo>
                  <a:pt x="8880049" y="1146591"/>
                  <a:pt x="8931975" y="1112360"/>
                  <a:pt x="8984984" y="1099108"/>
                </a:cubicBezTo>
                <a:cubicBezTo>
                  <a:pt x="9024740" y="1059351"/>
                  <a:pt x="9055104" y="1007143"/>
                  <a:pt x="9104253" y="979838"/>
                </a:cubicBezTo>
                <a:cubicBezTo>
                  <a:pt x="9177520" y="939134"/>
                  <a:pt x="9267827" y="937808"/>
                  <a:pt x="9342793" y="900325"/>
                </a:cubicBezTo>
                <a:lnTo>
                  <a:pt x="9501819" y="820812"/>
                </a:lnTo>
                <a:cubicBezTo>
                  <a:pt x="9594584" y="834064"/>
                  <a:pt x="9689205" y="837841"/>
                  <a:pt x="9780114" y="860568"/>
                </a:cubicBezTo>
                <a:cubicBezTo>
                  <a:pt x="9902082" y="891060"/>
                  <a:pt x="10021194" y="933146"/>
                  <a:pt x="10137923" y="979838"/>
                </a:cubicBezTo>
                <a:cubicBezTo>
                  <a:pt x="10204184" y="1006342"/>
                  <a:pt x="10269885" y="1034293"/>
                  <a:pt x="10336706" y="1059351"/>
                </a:cubicBezTo>
                <a:cubicBezTo>
                  <a:pt x="10375945" y="1074066"/>
                  <a:pt x="10418492" y="1080367"/>
                  <a:pt x="10455975" y="1099108"/>
                </a:cubicBezTo>
                <a:cubicBezTo>
                  <a:pt x="10498712" y="1120477"/>
                  <a:pt x="10535488" y="1152117"/>
                  <a:pt x="10575245" y="1178621"/>
                </a:cubicBezTo>
                <a:cubicBezTo>
                  <a:pt x="10592279" y="1177485"/>
                  <a:pt x="11152155" y="1175593"/>
                  <a:pt x="11330619" y="1099108"/>
                </a:cubicBezTo>
                <a:cubicBezTo>
                  <a:pt x="11374537" y="1080286"/>
                  <a:pt x="11405970" y="1038416"/>
                  <a:pt x="11449888" y="1019594"/>
                </a:cubicBezTo>
                <a:cubicBezTo>
                  <a:pt x="11500110" y="998070"/>
                  <a:pt x="11556578" y="995539"/>
                  <a:pt x="11608914" y="979838"/>
                </a:cubicBezTo>
                <a:cubicBezTo>
                  <a:pt x="11689193" y="955754"/>
                  <a:pt x="11847453" y="900325"/>
                  <a:pt x="11847453" y="900325"/>
                </a:cubicBezTo>
                <a:cubicBezTo>
                  <a:pt x="11966723" y="913577"/>
                  <a:pt x="12094489" y="893926"/>
                  <a:pt x="12205262" y="940081"/>
                </a:cubicBezTo>
                <a:cubicBezTo>
                  <a:pt x="12266426" y="965566"/>
                  <a:pt x="12281410" y="1048799"/>
                  <a:pt x="12324532" y="1099108"/>
                </a:cubicBezTo>
                <a:cubicBezTo>
                  <a:pt x="12361122" y="1141796"/>
                  <a:pt x="12404045" y="1178621"/>
                  <a:pt x="12443801" y="1218377"/>
                </a:cubicBezTo>
                <a:cubicBezTo>
                  <a:pt x="12470305" y="1297890"/>
                  <a:pt x="12502986" y="1375604"/>
                  <a:pt x="12523314" y="1456916"/>
                </a:cubicBezTo>
                <a:cubicBezTo>
                  <a:pt x="12536566" y="1509925"/>
                  <a:pt x="12538635" y="1567070"/>
                  <a:pt x="12563071" y="1615942"/>
                </a:cubicBezTo>
                <a:cubicBezTo>
                  <a:pt x="12605808" y="1701416"/>
                  <a:pt x="12722097" y="1854481"/>
                  <a:pt x="12722097" y="1854481"/>
                </a:cubicBezTo>
                <a:cubicBezTo>
                  <a:pt x="12788358" y="1841229"/>
                  <a:pt x="12859364" y="1842687"/>
                  <a:pt x="12920880" y="1814725"/>
                </a:cubicBezTo>
                <a:cubicBezTo>
                  <a:pt x="13007877" y="1775181"/>
                  <a:pt x="13159419" y="1655699"/>
                  <a:pt x="13159419" y="1655699"/>
                </a:cubicBezTo>
                <a:cubicBezTo>
                  <a:pt x="13619704" y="1041985"/>
                  <a:pt x="13255427" y="1567199"/>
                  <a:pt x="13477471" y="1178621"/>
                </a:cubicBezTo>
                <a:cubicBezTo>
                  <a:pt x="13501177" y="1137135"/>
                  <a:pt x="13519673" y="1089200"/>
                  <a:pt x="13556984" y="1059351"/>
                </a:cubicBezTo>
                <a:cubicBezTo>
                  <a:pt x="13589708" y="1033172"/>
                  <a:pt x="13636497" y="1032846"/>
                  <a:pt x="13676253" y="1019594"/>
                </a:cubicBezTo>
                <a:cubicBezTo>
                  <a:pt x="13742514" y="1032846"/>
                  <a:pt x="13816366" y="1025825"/>
                  <a:pt x="13875036" y="1059351"/>
                </a:cubicBezTo>
                <a:cubicBezTo>
                  <a:pt x="13916522" y="1083057"/>
                  <a:pt x="13923960" y="1141914"/>
                  <a:pt x="13954549" y="1178621"/>
                </a:cubicBezTo>
                <a:cubicBezTo>
                  <a:pt x="13990543" y="1221814"/>
                  <a:pt x="14034062" y="1258134"/>
                  <a:pt x="14073819" y="1297890"/>
                </a:cubicBezTo>
                <a:cubicBezTo>
                  <a:pt x="14322694" y="1920079"/>
                  <a:pt x="14021890" y="1142105"/>
                  <a:pt x="14193088" y="1655699"/>
                </a:cubicBezTo>
                <a:cubicBezTo>
                  <a:pt x="14215656" y="1723402"/>
                  <a:pt x="14250033" y="1786778"/>
                  <a:pt x="14272601" y="1854481"/>
                </a:cubicBezTo>
                <a:cubicBezTo>
                  <a:pt x="14289880" y="1906317"/>
                  <a:pt x="14270382" y="1978528"/>
                  <a:pt x="14312358" y="2013508"/>
                </a:cubicBezTo>
                <a:cubicBezTo>
                  <a:pt x="14364269" y="2056767"/>
                  <a:pt x="14445585" y="2036875"/>
                  <a:pt x="14511140" y="2053264"/>
                </a:cubicBezTo>
                <a:cubicBezTo>
                  <a:pt x="14551796" y="2063428"/>
                  <a:pt x="14590653" y="2079769"/>
                  <a:pt x="14630410" y="2093021"/>
                </a:cubicBezTo>
                <a:cubicBezTo>
                  <a:pt x="14670167" y="2053264"/>
                  <a:pt x="14738653" y="2028884"/>
                  <a:pt x="14749680" y="1973751"/>
                </a:cubicBezTo>
                <a:cubicBezTo>
                  <a:pt x="14793939" y="1752457"/>
                  <a:pt x="14769886" y="1522718"/>
                  <a:pt x="14789436" y="1297890"/>
                </a:cubicBezTo>
                <a:cubicBezTo>
                  <a:pt x="14796419" y="1217583"/>
                  <a:pt x="14799255" y="1134195"/>
                  <a:pt x="14829193" y="1059351"/>
                </a:cubicBezTo>
                <a:cubicBezTo>
                  <a:pt x="14853802" y="997829"/>
                  <a:pt x="14894544" y="938838"/>
                  <a:pt x="14948462" y="900325"/>
                </a:cubicBezTo>
                <a:cubicBezTo>
                  <a:pt x="14992924" y="868566"/>
                  <a:pt x="15054479" y="873820"/>
                  <a:pt x="15107488" y="860568"/>
                </a:cubicBezTo>
                <a:cubicBezTo>
                  <a:pt x="15173749" y="887072"/>
                  <a:pt x="15239450" y="915023"/>
                  <a:pt x="15306271" y="940081"/>
                </a:cubicBezTo>
                <a:cubicBezTo>
                  <a:pt x="15345510" y="954796"/>
                  <a:pt x="15390671" y="956592"/>
                  <a:pt x="15425540" y="979838"/>
                </a:cubicBezTo>
                <a:cubicBezTo>
                  <a:pt x="15472321" y="1011026"/>
                  <a:pt x="15496598" y="1070181"/>
                  <a:pt x="15544810" y="1099108"/>
                </a:cubicBezTo>
                <a:cubicBezTo>
                  <a:pt x="15631353" y="1151034"/>
                  <a:pt x="15732835" y="1173242"/>
                  <a:pt x="15823106" y="1218377"/>
                </a:cubicBezTo>
                <a:cubicBezTo>
                  <a:pt x="15865843" y="1239745"/>
                  <a:pt x="15902619" y="1271386"/>
                  <a:pt x="15942375" y="1297890"/>
                </a:cubicBezTo>
                <a:cubicBezTo>
                  <a:pt x="16194166" y="1284638"/>
                  <a:pt x="16447556" y="1289408"/>
                  <a:pt x="16697749" y="1258134"/>
                </a:cubicBezTo>
                <a:cubicBezTo>
                  <a:pt x="16768563" y="1249282"/>
                  <a:pt x="16829711" y="1203679"/>
                  <a:pt x="16896532" y="1178621"/>
                </a:cubicBezTo>
                <a:cubicBezTo>
                  <a:pt x="17049060" y="1121423"/>
                  <a:pt x="16999367" y="1149239"/>
                  <a:pt x="17174827" y="1099108"/>
                </a:cubicBezTo>
                <a:cubicBezTo>
                  <a:pt x="17215122" y="1087595"/>
                  <a:pt x="17254340" y="1072603"/>
                  <a:pt x="17294097" y="1059351"/>
                </a:cubicBezTo>
                <a:cubicBezTo>
                  <a:pt x="17426619" y="1072603"/>
                  <a:pt x="17569248" y="1046645"/>
                  <a:pt x="17691662" y="1099108"/>
                </a:cubicBezTo>
                <a:cubicBezTo>
                  <a:pt x="17978915" y="1222216"/>
                  <a:pt x="17773456" y="1270924"/>
                  <a:pt x="17890445" y="1417160"/>
                </a:cubicBezTo>
                <a:cubicBezTo>
                  <a:pt x="17946496" y="1487224"/>
                  <a:pt x="18050413" y="1510239"/>
                  <a:pt x="18128984" y="1536429"/>
                </a:cubicBezTo>
                <a:cubicBezTo>
                  <a:pt x="18288010" y="1523177"/>
                  <a:pt x="18463332" y="1568038"/>
                  <a:pt x="18606062" y="1496673"/>
                </a:cubicBezTo>
                <a:cubicBezTo>
                  <a:pt x="18698687" y="1450360"/>
                  <a:pt x="18675794" y="1133658"/>
                  <a:pt x="18725332" y="1059351"/>
                </a:cubicBezTo>
                <a:cubicBezTo>
                  <a:pt x="18748578" y="1024482"/>
                  <a:pt x="18804845" y="1032846"/>
                  <a:pt x="18844601" y="1019594"/>
                </a:cubicBezTo>
                <a:cubicBezTo>
                  <a:pt x="18924114" y="1046099"/>
                  <a:pt x="19036648" y="1029370"/>
                  <a:pt x="19083140" y="1099108"/>
                </a:cubicBezTo>
                <a:cubicBezTo>
                  <a:pt x="19161322" y="1216381"/>
                  <a:pt x="19167131" y="1241987"/>
                  <a:pt x="19281923" y="1337647"/>
                </a:cubicBezTo>
                <a:cubicBezTo>
                  <a:pt x="19318630" y="1368236"/>
                  <a:pt x="19361436" y="1390656"/>
                  <a:pt x="19401193" y="1417160"/>
                </a:cubicBezTo>
                <a:cubicBezTo>
                  <a:pt x="19506935" y="1575772"/>
                  <a:pt x="19483906" y="1618938"/>
                  <a:pt x="19759001" y="1496673"/>
                </a:cubicBezTo>
                <a:cubicBezTo>
                  <a:pt x="19863009" y="1450447"/>
                  <a:pt x="19822308" y="1328087"/>
                  <a:pt x="19878271" y="1258134"/>
                </a:cubicBezTo>
                <a:cubicBezTo>
                  <a:pt x="19908120" y="1220823"/>
                  <a:pt x="19953622" y="1197443"/>
                  <a:pt x="19997540" y="1178621"/>
                </a:cubicBezTo>
                <a:cubicBezTo>
                  <a:pt x="20078346" y="1143990"/>
                  <a:pt x="20333439" y="1111441"/>
                  <a:pt x="20395106" y="1099108"/>
                </a:cubicBezTo>
                <a:cubicBezTo>
                  <a:pt x="20448685" y="1088392"/>
                  <a:pt x="20500127" y="1067660"/>
                  <a:pt x="20554132" y="1059351"/>
                </a:cubicBezTo>
                <a:cubicBezTo>
                  <a:pt x="20672740" y="1041103"/>
                  <a:pt x="20792863" y="1034479"/>
                  <a:pt x="20911940" y="1019594"/>
                </a:cubicBezTo>
                <a:cubicBezTo>
                  <a:pt x="21004923" y="1007971"/>
                  <a:pt x="21097471" y="993090"/>
                  <a:pt x="21190236" y="979838"/>
                </a:cubicBezTo>
                <a:cubicBezTo>
                  <a:pt x="21229993" y="966586"/>
                  <a:pt x="21268850" y="950245"/>
                  <a:pt x="21309506" y="940081"/>
                </a:cubicBezTo>
                <a:cubicBezTo>
                  <a:pt x="21375061" y="923692"/>
                  <a:pt x="21449618" y="933851"/>
                  <a:pt x="21508288" y="900325"/>
                </a:cubicBezTo>
                <a:cubicBezTo>
                  <a:pt x="21549774" y="876619"/>
                  <a:pt x="21550490" y="810904"/>
                  <a:pt x="21587801" y="781055"/>
                </a:cubicBezTo>
                <a:cubicBezTo>
                  <a:pt x="21620525" y="754876"/>
                  <a:pt x="21667314" y="754551"/>
                  <a:pt x="21707071" y="741299"/>
                </a:cubicBezTo>
                <a:cubicBezTo>
                  <a:pt x="21788978" y="686694"/>
                  <a:pt x="21949770" y="576767"/>
                  <a:pt x="22025123" y="542516"/>
                </a:cubicBezTo>
                <a:cubicBezTo>
                  <a:pt x="22101424" y="507833"/>
                  <a:pt x="22263662" y="463003"/>
                  <a:pt x="22263662" y="463003"/>
                </a:cubicBezTo>
                <a:cubicBezTo>
                  <a:pt x="22316671" y="476255"/>
                  <a:pt x="22378226" y="471001"/>
                  <a:pt x="22422688" y="502760"/>
                </a:cubicBezTo>
                <a:cubicBezTo>
                  <a:pt x="22476607" y="541273"/>
                  <a:pt x="22498836" y="611477"/>
                  <a:pt x="22541958" y="661786"/>
                </a:cubicBezTo>
                <a:cubicBezTo>
                  <a:pt x="22578548" y="704474"/>
                  <a:pt x="22621471" y="741299"/>
                  <a:pt x="22661227" y="781055"/>
                </a:cubicBezTo>
                <a:cubicBezTo>
                  <a:pt x="22755760" y="1064651"/>
                  <a:pt x="22621716" y="721789"/>
                  <a:pt x="22820253" y="1019594"/>
                </a:cubicBezTo>
                <a:cubicBezTo>
                  <a:pt x="22843499" y="1054463"/>
                  <a:pt x="22841269" y="1101381"/>
                  <a:pt x="22860010" y="1138864"/>
                </a:cubicBezTo>
                <a:cubicBezTo>
                  <a:pt x="22881379" y="1181601"/>
                  <a:pt x="22913019" y="1218377"/>
                  <a:pt x="22939523" y="1258134"/>
                </a:cubicBezTo>
                <a:cubicBezTo>
                  <a:pt x="22952775" y="1311143"/>
                  <a:pt x="22957756" y="1366938"/>
                  <a:pt x="22979280" y="1417160"/>
                </a:cubicBezTo>
                <a:cubicBezTo>
                  <a:pt x="22998102" y="1461078"/>
                  <a:pt x="23026652" y="1501074"/>
                  <a:pt x="23058793" y="1536429"/>
                </a:cubicBezTo>
                <a:cubicBezTo>
                  <a:pt x="23361128" y="1868997"/>
                  <a:pt x="23247284" y="1811293"/>
                  <a:pt x="23496114" y="1894238"/>
                </a:cubicBezTo>
                <a:cubicBezTo>
                  <a:pt x="23655140" y="1880986"/>
                  <a:pt x="23872565" y="1978331"/>
                  <a:pt x="23973193" y="1854481"/>
                </a:cubicBezTo>
                <a:cubicBezTo>
                  <a:pt x="24098822" y="1699861"/>
                  <a:pt x="23990948" y="1456139"/>
                  <a:pt x="24012949" y="1258134"/>
                </a:cubicBezTo>
                <a:cubicBezTo>
                  <a:pt x="24017577" y="1216483"/>
                  <a:pt x="24042542" y="1179520"/>
                  <a:pt x="24052706" y="1138864"/>
                </a:cubicBezTo>
                <a:cubicBezTo>
                  <a:pt x="24069095" y="1073308"/>
                  <a:pt x="24054979" y="996305"/>
                  <a:pt x="24092462" y="940081"/>
                </a:cubicBezTo>
                <a:cubicBezTo>
                  <a:pt x="24115708" y="905212"/>
                  <a:pt x="24171975" y="913577"/>
                  <a:pt x="24211732" y="900325"/>
                </a:cubicBezTo>
                <a:cubicBezTo>
                  <a:pt x="25214348" y="933745"/>
                  <a:pt x="25343533" y="1007432"/>
                  <a:pt x="26239314" y="820812"/>
                </a:cubicBezTo>
                <a:cubicBezTo>
                  <a:pt x="26286091" y="811067"/>
                  <a:pt x="26318827" y="767803"/>
                  <a:pt x="26358584" y="741299"/>
                </a:cubicBezTo>
                <a:cubicBezTo>
                  <a:pt x="26504358" y="754551"/>
                  <a:pt x="26658058" y="731824"/>
                  <a:pt x="26795906" y="781055"/>
                </a:cubicBezTo>
                <a:cubicBezTo>
                  <a:pt x="26858307" y="803341"/>
                  <a:pt x="26885542" y="880816"/>
                  <a:pt x="26915175" y="940081"/>
                </a:cubicBezTo>
                <a:cubicBezTo>
                  <a:pt x="26939611" y="988953"/>
                  <a:pt x="26944216" y="1045529"/>
                  <a:pt x="26954932" y="1099108"/>
                </a:cubicBezTo>
                <a:cubicBezTo>
                  <a:pt x="26970741" y="1178152"/>
                  <a:pt x="26952441" y="1268995"/>
                  <a:pt x="26994688" y="1337647"/>
                </a:cubicBezTo>
                <a:cubicBezTo>
                  <a:pt x="27063444" y="1449376"/>
                  <a:pt x="27272984" y="1615942"/>
                  <a:pt x="27272984" y="1615942"/>
                </a:cubicBezTo>
                <a:cubicBezTo>
                  <a:pt x="27445262" y="1602690"/>
                  <a:pt x="27622866" y="1620707"/>
                  <a:pt x="27789819" y="1576186"/>
                </a:cubicBezTo>
                <a:cubicBezTo>
                  <a:pt x="27835987" y="1563875"/>
                  <a:pt x="27850510" y="1500834"/>
                  <a:pt x="27869332" y="1456916"/>
                </a:cubicBezTo>
                <a:cubicBezTo>
                  <a:pt x="27885240" y="1419797"/>
                  <a:pt x="27917895" y="1225046"/>
                  <a:pt x="27948845" y="1178621"/>
                </a:cubicBezTo>
                <a:cubicBezTo>
                  <a:pt x="27980033" y="1131840"/>
                  <a:pt x="28028358" y="1099108"/>
                  <a:pt x="28068114" y="1059351"/>
                </a:cubicBezTo>
                <a:cubicBezTo>
                  <a:pt x="28081366" y="1019594"/>
                  <a:pt x="28081692" y="972805"/>
                  <a:pt x="28107871" y="940081"/>
                </a:cubicBezTo>
                <a:cubicBezTo>
                  <a:pt x="28137720" y="902770"/>
                  <a:pt x="28179807" y="867097"/>
                  <a:pt x="28227140" y="860568"/>
                </a:cubicBezTo>
                <a:cubicBezTo>
                  <a:pt x="28569473" y="813350"/>
                  <a:pt x="28916253" y="807559"/>
                  <a:pt x="29260810" y="781055"/>
                </a:cubicBezTo>
                <a:cubicBezTo>
                  <a:pt x="29300567" y="754551"/>
                  <a:pt x="29332667" y="707468"/>
                  <a:pt x="29380080" y="701542"/>
                </a:cubicBezTo>
                <a:cubicBezTo>
                  <a:pt x="29447131" y="693161"/>
                  <a:pt x="29513307" y="724910"/>
                  <a:pt x="29578862" y="741299"/>
                </a:cubicBezTo>
                <a:cubicBezTo>
                  <a:pt x="29619518" y="751463"/>
                  <a:pt x="29657837" y="769542"/>
                  <a:pt x="29698132" y="781055"/>
                </a:cubicBezTo>
                <a:cubicBezTo>
                  <a:pt x="29750670" y="796066"/>
                  <a:pt x="29804149" y="807560"/>
                  <a:pt x="29857158" y="820812"/>
                </a:cubicBezTo>
                <a:cubicBezTo>
                  <a:pt x="29896914" y="847316"/>
                  <a:pt x="29929916" y="889381"/>
                  <a:pt x="29976427" y="900325"/>
                </a:cubicBezTo>
                <a:cubicBezTo>
                  <a:pt x="30488639" y="1020845"/>
                  <a:pt x="30544773" y="978934"/>
                  <a:pt x="31049853" y="940081"/>
                </a:cubicBezTo>
                <a:cubicBezTo>
                  <a:pt x="31089610" y="913577"/>
                  <a:pt x="31130242" y="888340"/>
                  <a:pt x="31169123" y="860568"/>
                </a:cubicBezTo>
                <a:cubicBezTo>
                  <a:pt x="31223042" y="822055"/>
                  <a:pt x="31270619" y="774173"/>
                  <a:pt x="31328149" y="741299"/>
                </a:cubicBezTo>
                <a:cubicBezTo>
                  <a:pt x="31364535" y="720507"/>
                  <a:pt x="31405605" y="704330"/>
                  <a:pt x="31447419" y="701542"/>
                </a:cubicBezTo>
                <a:cubicBezTo>
                  <a:pt x="31804680" y="677725"/>
                  <a:pt x="32163036" y="675038"/>
                  <a:pt x="32520845" y="661786"/>
                </a:cubicBezTo>
                <a:cubicBezTo>
                  <a:pt x="32507593" y="622029"/>
                  <a:pt x="32499830" y="579999"/>
                  <a:pt x="32481088" y="542516"/>
                </a:cubicBezTo>
                <a:cubicBezTo>
                  <a:pt x="32379317" y="338975"/>
                  <a:pt x="32366235" y="418829"/>
                  <a:pt x="32083523" y="383490"/>
                </a:cubicBezTo>
                <a:cubicBezTo>
                  <a:pt x="32004010" y="356986"/>
                  <a:pt x="31926296" y="324305"/>
                  <a:pt x="31844984" y="303977"/>
                </a:cubicBezTo>
                <a:cubicBezTo>
                  <a:pt x="31738967" y="277473"/>
                  <a:pt x="31630604" y="259021"/>
                  <a:pt x="31526932" y="224464"/>
                </a:cubicBezTo>
                <a:cubicBezTo>
                  <a:pt x="31355826" y="167430"/>
                  <a:pt x="31448318" y="194872"/>
                  <a:pt x="31248636" y="144951"/>
                </a:cubicBezTo>
                <a:cubicBezTo>
                  <a:pt x="30662622" y="169034"/>
                  <a:pt x="28903268" y="200583"/>
                  <a:pt x="27869332" y="303977"/>
                </a:cubicBezTo>
                <a:cubicBezTo>
                  <a:pt x="27763020" y="314608"/>
                  <a:pt x="27657297" y="330482"/>
                  <a:pt x="27551280" y="343734"/>
                </a:cubicBezTo>
                <a:cubicBezTo>
                  <a:pt x="27469579" y="332062"/>
                  <a:pt x="26800811" y="230611"/>
                  <a:pt x="26636880" y="224464"/>
                </a:cubicBezTo>
                <a:lnTo>
                  <a:pt x="23814166" y="144951"/>
                </a:lnTo>
                <a:cubicBezTo>
                  <a:pt x="22550151" y="39615"/>
                  <a:pt x="22868651" y="50514"/>
                  <a:pt x="20633645" y="144951"/>
                </a:cubicBezTo>
                <a:cubicBezTo>
                  <a:pt x="20585906" y="146968"/>
                  <a:pt x="20558293" y="205642"/>
                  <a:pt x="20514375" y="224464"/>
                </a:cubicBezTo>
                <a:cubicBezTo>
                  <a:pt x="20464153" y="245988"/>
                  <a:pt x="20409909" y="261272"/>
                  <a:pt x="20355349" y="264221"/>
                </a:cubicBezTo>
                <a:cubicBezTo>
                  <a:pt x="19918464" y="287836"/>
                  <a:pt x="19480617" y="288078"/>
                  <a:pt x="19043384" y="303977"/>
                </a:cubicBezTo>
                <a:cubicBezTo>
                  <a:pt x="18230879" y="333523"/>
                  <a:pt x="18320749" y="332041"/>
                  <a:pt x="17651906" y="383490"/>
                </a:cubicBezTo>
                <a:lnTo>
                  <a:pt x="13397958" y="343734"/>
                </a:lnTo>
                <a:cubicBezTo>
                  <a:pt x="13077580" y="333951"/>
                  <a:pt x="12762814" y="255587"/>
                  <a:pt x="12443801" y="224464"/>
                </a:cubicBezTo>
                <a:cubicBezTo>
                  <a:pt x="12219191" y="202551"/>
                  <a:pt x="11993227" y="197960"/>
                  <a:pt x="11767940" y="184708"/>
                </a:cubicBezTo>
                <a:cubicBezTo>
                  <a:pt x="10686600" y="4482"/>
                  <a:pt x="11674195" y="156910"/>
                  <a:pt x="8984984" y="105194"/>
                </a:cubicBezTo>
                <a:lnTo>
                  <a:pt x="7394723" y="65438"/>
                </a:lnTo>
                <a:cubicBezTo>
                  <a:pt x="7328462" y="52186"/>
                  <a:pt x="7263513" y="25681"/>
                  <a:pt x="7195940" y="25681"/>
                </a:cubicBezTo>
                <a:cubicBezTo>
                  <a:pt x="5965167" y="25681"/>
                  <a:pt x="6287257" y="-68988"/>
                  <a:pt x="5764706" y="105194"/>
                </a:cubicBezTo>
                <a:cubicBezTo>
                  <a:pt x="5331246" y="394170"/>
                  <a:pt x="5734002" y="155793"/>
                  <a:pt x="4532253" y="224464"/>
                </a:cubicBezTo>
                <a:cubicBezTo>
                  <a:pt x="4438699" y="229810"/>
                  <a:pt x="4346723" y="250969"/>
                  <a:pt x="4253958" y="264221"/>
                </a:cubicBezTo>
                <a:cubicBezTo>
                  <a:pt x="4101823" y="314933"/>
                  <a:pt x="4006609" y="353447"/>
                  <a:pt x="3856393" y="383490"/>
                </a:cubicBezTo>
                <a:cubicBezTo>
                  <a:pt x="3777348" y="399299"/>
                  <a:pt x="3697366" y="409995"/>
                  <a:pt x="3617853" y="423247"/>
                </a:cubicBezTo>
                <a:cubicBezTo>
                  <a:pt x="3332717" y="411366"/>
                  <a:pt x="2481710" y="385357"/>
                  <a:pt x="2107106" y="343734"/>
                </a:cubicBezTo>
                <a:cubicBezTo>
                  <a:pt x="2052800" y="337700"/>
                  <a:pt x="2002331" y="310487"/>
                  <a:pt x="1948080" y="303977"/>
                </a:cubicBezTo>
                <a:cubicBezTo>
                  <a:pt x="1670516" y="270669"/>
                  <a:pt x="1391489" y="250968"/>
                  <a:pt x="1113193" y="224464"/>
                </a:cubicBezTo>
                <a:cubicBezTo>
                  <a:pt x="755384" y="237716"/>
                  <a:pt x="394222" y="213585"/>
                  <a:pt x="39766" y="264221"/>
                </a:cubicBezTo>
                <a:cubicBezTo>
                  <a:pt x="-1720" y="270148"/>
                  <a:pt x="10" y="341583"/>
                  <a:pt x="10" y="383490"/>
                </a:cubicBezTo>
                <a:cubicBezTo>
                  <a:pt x="10" y="438130"/>
                  <a:pt x="15330" y="493645"/>
                  <a:pt x="39766" y="542516"/>
                </a:cubicBezTo>
                <a:cubicBezTo>
                  <a:pt x="56529" y="576042"/>
                  <a:pt x="95864" y="592760"/>
                  <a:pt x="119280" y="622029"/>
                </a:cubicBezTo>
                <a:cubicBezTo>
                  <a:pt x="206589" y="731165"/>
                  <a:pt x="177745" y="764685"/>
                  <a:pt x="318062" y="820812"/>
                </a:cubicBezTo>
                <a:cubicBezTo>
                  <a:pt x="342671" y="830655"/>
                  <a:pt x="371071" y="820812"/>
                  <a:pt x="397575" y="820812"/>
                </a:cubicBezTo>
              </a:path>
            </a:pathLst>
          </a:custGeom>
          <a:solidFill>
            <a:srgbClr val="44550F"/>
          </a:solidFill>
          <a:ln>
            <a:solidFill>
              <a:srgbClr val="445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useBgFill="1">
        <p:nvSpPr>
          <p:cNvPr id="1050" name="TextBox 1049"/>
          <p:cNvSpPr txBox="1"/>
          <p:nvPr/>
        </p:nvSpPr>
        <p:spPr>
          <a:xfrm>
            <a:off x="9161223" y="5762505"/>
            <a:ext cx="14401860" cy="6776323"/>
          </a:xfrm>
          <a:prstGeom prst="roundRect">
            <a:avLst/>
          </a:prstGeom>
          <a:ln w="165100">
            <a:solidFill>
              <a:schemeClr val="accent6">
                <a:lumMod val="50000"/>
              </a:schemeClr>
            </a:solidFill>
          </a:ln>
        </p:spPr>
        <p:txBody>
          <a:bodyPr wrap="square" rtlCol="0">
            <a:spAutoFit/>
          </a:bodyPr>
          <a:lstStyle/>
          <a:p>
            <a:pPr algn="just"/>
            <a:r>
              <a:rPr lang="el-GR" sz="4000" b="1" u="sng" dirty="0">
                <a:solidFill>
                  <a:srgbClr val="C00000"/>
                </a:solidFill>
                <a:latin typeface="Arial Black" panose="020B0A04020102020204" pitchFamily="34" charset="0"/>
                <a:cs typeface="Arial" panose="020B0604020202020204" pitchFamily="34" charset="0"/>
              </a:rPr>
              <a:t>ΠΕΡΙΛΗΨΗ</a:t>
            </a:r>
          </a:p>
          <a:p>
            <a:pPr algn="just"/>
            <a:r>
              <a:rPr lang="el-GR" sz="3200" dirty="0">
                <a:solidFill>
                  <a:srgbClr val="663300"/>
                </a:solidFill>
                <a:latin typeface="Arial" panose="020B0604020202020204" pitchFamily="34" charset="0"/>
                <a:ea typeface="Times New Roman" panose="02020603050405020304" pitchFamily="18" charset="0"/>
              </a:rPr>
              <a:t>Μια καινοτόμος μελέτη σε εξέλιξη στην οποία έγινε φωτογραφική καταγραφή δύο </a:t>
            </a:r>
            <a:r>
              <a:rPr lang="el-GR" sz="3200" dirty="0" err="1">
                <a:solidFill>
                  <a:srgbClr val="663300"/>
                </a:solidFill>
                <a:latin typeface="Arial" panose="020B0604020202020204" pitchFamily="34" charset="0"/>
                <a:ea typeface="Times New Roman" panose="02020603050405020304" pitchFamily="18" charset="0"/>
              </a:rPr>
              <a:t>χωροκατακτητικών</a:t>
            </a:r>
            <a:r>
              <a:rPr lang="el-GR" sz="3200" dirty="0">
                <a:solidFill>
                  <a:srgbClr val="663300"/>
                </a:solidFill>
                <a:latin typeface="Arial" panose="020B0604020202020204" pitchFamily="34" charset="0"/>
                <a:ea typeface="Times New Roman" panose="02020603050405020304" pitchFamily="18" charset="0"/>
              </a:rPr>
              <a:t> ειδών φυτών (ακακίας και ευκαλύπτου) σε συνδυασμό με γεωγραφικές και οικολογικές πληροφορίες από συστηματικές παρατηρήσεις, στην επαρχία Πάφου. Οι στόχοι μας είναι η παραγωγή χαρτών εξάπλωσης τους (χαρτογράφηση παρουσίας), απλές στατιστικές αναλύσεις χαρακτηριστικών βιολογίας/οικολογίας, όπως και διάχυση των αποτελεσμάτων στο κοινό για ενημέρωση και κινητοποίηση. Θεωρούμε ότι θα έχει ως αποτέλεσμα ενδιαφέροντα στοιχεία τόσο σε καταγραφή πρωτογενών επιστημονικών δεδομένων αλλά και ενημέρωση των πολιτών για τις συνέπειες που έχει η εισαγωγή, εγκατάσταση και εξάπλωση τέτοιων ειδών στο νησί μας. </a:t>
            </a:r>
          </a:p>
        </p:txBody>
      </p:sp>
      <p:sp>
        <p:nvSpPr>
          <p:cNvPr id="16" name="Oval 15">
            <a:extLst>
              <a:ext uri="{FF2B5EF4-FFF2-40B4-BE49-F238E27FC236}">
                <a16:creationId xmlns:a16="http://schemas.microsoft.com/office/drawing/2014/main" xmlns="" id="{67CBEC0D-884A-40F0-BE22-329227782D4F}"/>
              </a:ext>
            </a:extLst>
          </p:cNvPr>
          <p:cNvSpPr/>
          <p:nvPr/>
        </p:nvSpPr>
        <p:spPr>
          <a:xfrm>
            <a:off x="9837684" y="13085381"/>
            <a:ext cx="13369159" cy="6621720"/>
          </a:xfrm>
          <a:prstGeom prst="ellipse">
            <a:avLst/>
          </a:prstGeom>
          <a:blipFill>
            <a:blip r:embed="rId39"/>
            <a:tile tx="0" ty="0" sx="100000" sy="100000" flip="none" algn="tl"/>
          </a:blipFill>
          <a:ln w="152400">
            <a:solidFill>
              <a:srgbClr val="C00000"/>
            </a:solidFill>
          </a:ln>
        </p:spPr>
        <p:txBody>
          <a:bodyPr wrap="square">
            <a:spAutoFit/>
          </a:bodyPr>
          <a:lstStyle/>
          <a:p>
            <a:pPr lvl="0" algn="ctr"/>
            <a:r>
              <a:rPr lang="el-GR" sz="2500" b="1" dirty="0">
                <a:solidFill>
                  <a:srgbClr val="C00000"/>
                </a:solidFill>
                <a:latin typeface="Arial" panose="020B0604020202020204" pitchFamily="34" charset="0"/>
                <a:cs typeface="Arial" panose="020B0604020202020204" pitchFamily="34" charset="0"/>
              </a:rPr>
              <a:t>Χωροκατακτητικά</a:t>
            </a:r>
            <a:r>
              <a:rPr lang="el-GR" sz="2500" dirty="0">
                <a:solidFill>
                  <a:srgbClr val="663300"/>
                </a:solidFill>
                <a:latin typeface="Arial" panose="020B0604020202020204" pitchFamily="34" charset="0"/>
                <a:cs typeface="Arial" panose="020B0604020202020204" pitchFamily="34" charset="0"/>
              </a:rPr>
              <a:t> ξένα είδη (</a:t>
            </a:r>
            <a:r>
              <a:rPr lang="en-US" sz="2500" dirty="0">
                <a:solidFill>
                  <a:srgbClr val="663300"/>
                </a:solidFill>
                <a:latin typeface="Arial" panose="020B0604020202020204" pitchFamily="34" charset="0"/>
                <a:cs typeface="Arial" panose="020B0604020202020204" pitchFamily="34" charset="0"/>
              </a:rPr>
              <a:t>invasive alien species) </a:t>
            </a:r>
            <a:r>
              <a:rPr lang="el-GR" sz="2500" dirty="0">
                <a:solidFill>
                  <a:srgbClr val="663300"/>
                </a:solidFill>
                <a:latin typeface="Arial" panose="020B0604020202020204" pitchFamily="34" charset="0"/>
                <a:cs typeface="Arial" panose="020B0604020202020204" pitchFamily="34" charset="0"/>
              </a:rPr>
              <a:t>φυτών είναι τα είδη φυτών  που εισέρχονται μέσω </a:t>
            </a:r>
            <a:r>
              <a:rPr lang="el-GR" sz="2500" dirty="0">
                <a:solidFill>
                  <a:srgbClr val="C00000"/>
                </a:solidFill>
                <a:latin typeface="Arial" panose="020B0604020202020204" pitchFamily="34" charset="0"/>
                <a:cs typeface="Arial" panose="020B0604020202020204" pitchFamily="34" charset="0"/>
              </a:rPr>
              <a:t>ανθρώπινης παρέμβασης </a:t>
            </a:r>
            <a:r>
              <a:rPr lang="el-GR" sz="2500" dirty="0">
                <a:solidFill>
                  <a:srgbClr val="663300"/>
                </a:solidFill>
                <a:latin typeface="Arial" panose="020B0604020202020204" pitchFamily="34" charset="0"/>
                <a:cs typeface="Arial" panose="020B0604020202020204" pitchFamily="34" charset="0"/>
              </a:rPr>
              <a:t>σε </a:t>
            </a:r>
            <a:r>
              <a:rPr lang="el-GR" sz="2500" dirty="0">
                <a:solidFill>
                  <a:srgbClr val="C00000"/>
                </a:solidFill>
                <a:latin typeface="Arial" panose="020B0604020202020204" pitchFamily="34" charset="0"/>
                <a:cs typeface="Arial" panose="020B0604020202020204" pitchFamily="34" charset="0"/>
              </a:rPr>
              <a:t>νέες, ξένες για αυτά περιοχές</a:t>
            </a:r>
            <a:r>
              <a:rPr lang="el-GR" sz="2500" dirty="0">
                <a:solidFill>
                  <a:srgbClr val="663300"/>
                </a:solidFill>
                <a:latin typeface="Arial" panose="020B0604020202020204" pitchFamily="34" charset="0"/>
                <a:cs typeface="Arial" panose="020B0604020202020204" pitchFamily="34" charset="0"/>
              </a:rPr>
              <a:t>, στους οποίους μπορούν να καταπνίξουν τη φυσική - ιθαγενή χλωρίδα με </a:t>
            </a:r>
            <a:r>
              <a:rPr lang="el-GR" sz="2500" dirty="0">
                <a:solidFill>
                  <a:srgbClr val="C00000"/>
                </a:solidFill>
                <a:latin typeface="Arial" panose="020B0604020202020204" pitchFamily="34" charset="0"/>
                <a:cs typeface="Arial" panose="020B0604020202020204" pitchFamily="34" charset="0"/>
              </a:rPr>
              <a:t>αρνητικές συνέπειες στη βιοποικιλότητα και το περιβάλλον, οικονομική ζημιά ή να έχει επιπτώσεις στην υγεία του ανθρώπου</a:t>
            </a:r>
            <a:endParaRPr lang="el-GR" sz="2500" b="1" dirty="0">
              <a:solidFill>
                <a:srgbClr val="C00000"/>
              </a:solidFill>
              <a:latin typeface="Arial" panose="020B0604020202020204" pitchFamily="34" charset="0"/>
              <a:cs typeface="Arial" panose="020B0604020202020204" pitchFamily="34" charset="0"/>
            </a:endParaRPr>
          </a:p>
          <a:p>
            <a:pPr algn="ctr"/>
            <a:endParaRPr lang="el-GR" sz="2500" b="1" dirty="0">
              <a:solidFill>
                <a:srgbClr val="C00000"/>
              </a:solidFill>
              <a:latin typeface="Arial" panose="020B0604020202020204" pitchFamily="34" charset="0"/>
              <a:cs typeface="Arial" panose="020B0604020202020204" pitchFamily="34" charset="0"/>
            </a:endParaRPr>
          </a:p>
          <a:p>
            <a:pPr algn="ctr"/>
            <a:r>
              <a:rPr lang="el-GR" sz="2500" b="1" dirty="0">
                <a:solidFill>
                  <a:srgbClr val="C00000"/>
                </a:solidFill>
                <a:latin typeface="Arial" panose="020B0604020202020204" pitchFamily="34" charset="0"/>
                <a:cs typeface="Arial" panose="020B0604020202020204" pitchFamily="34" charset="0"/>
              </a:rPr>
              <a:t>Κανονισμός (ΕΕ) 1143/2014</a:t>
            </a:r>
            <a:r>
              <a:rPr lang="el-GR" sz="2500" dirty="0">
                <a:solidFill>
                  <a:srgbClr val="C00000"/>
                </a:solidFill>
                <a:latin typeface="Arial" panose="020B0604020202020204" pitchFamily="34" charset="0"/>
                <a:cs typeface="Arial" panose="020B0604020202020204" pitchFamily="34" charset="0"/>
              </a:rPr>
              <a:t> για την πρόληψη και διαχείριση της εισαγωγής και εξάπλωσης </a:t>
            </a:r>
            <a:r>
              <a:rPr lang="el-GR" sz="2500" dirty="0" err="1">
                <a:solidFill>
                  <a:srgbClr val="C00000"/>
                </a:solidFill>
                <a:latin typeface="Arial" panose="020B0604020202020204" pitchFamily="34" charset="0"/>
                <a:cs typeface="Arial" panose="020B0604020202020204" pitchFamily="34" charset="0"/>
              </a:rPr>
              <a:t>χωροκατακτητικών</a:t>
            </a:r>
            <a:r>
              <a:rPr lang="el-GR" sz="2500" dirty="0">
                <a:solidFill>
                  <a:srgbClr val="C00000"/>
                </a:solidFill>
                <a:latin typeface="Arial" panose="020B0604020202020204" pitchFamily="34" charset="0"/>
                <a:cs typeface="Arial" panose="020B0604020202020204" pitchFamily="34" charset="0"/>
              </a:rPr>
              <a:t> ξένων ειδών (ΧΞΕ) </a:t>
            </a:r>
          </a:p>
          <a:p>
            <a:pPr algn="ctr"/>
            <a:r>
              <a:rPr lang="el-GR" sz="2500" dirty="0">
                <a:solidFill>
                  <a:srgbClr val="C00000"/>
                </a:solidFill>
                <a:latin typeface="Arial" panose="020B0604020202020204" pitchFamily="34" charset="0"/>
                <a:cs typeface="Arial" panose="020B0604020202020204" pitchFamily="34" charset="0"/>
              </a:rPr>
              <a:t>Κανονισμός (ΕΕ) 1143/2014</a:t>
            </a:r>
          </a:p>
          <a:p>
            <a:pPr algn="ctr"/>
            <a:r>
              <a:rPr lang="el-GR" sz="2500" dirty="0">
                <a:solidFill>
                  <a:srgbClr val="C00000"/>
                </a:solidFill>
                <a:latin typeface="Arial" panose="020B0604020202020204" pitchFamily="34" charset="0"/>
                <a:cs typeface="Arial" panose="020B0604020202020204" pitchFamily="34" charset="0"/>
              </a:rPr>
              <a:t>(Πρόληψη, Έγκαιρη ανίχνευση και ταχεία εξάλειψη, Διαχείριση ευρέως εξαπλωμένων ΧΞΕ) </a:t>
            </a:r>
          </a:p>
        </p:txBody>
      </p:sp>
      <p:pic>
        <p:nvPicPr>
          <p:cNvPr id="38" name="Content Placeholder 3"/>
          <p:cNvPicPr>
            <a:picLocks noChangeAspect="1"/>
          </p:cNvPicPr>
          <p:nvPr/>
        </p:nvPicPr>
        <p:blipFill>
          <a:blip r:embed="rId40" cstate="print">
            <a:extLst>
              <a:ext uri="{28A0092B-C50C-407E-A947-70E740481C1C}">
                <a14:useLocalDpi xmlns:a14="http://schemas.microsoft.com/office/drawing/2010/main" val="0"/>
              </a:ext>
            </a:extLst>
          </a:blip>
          <a:srcRect l="10592" t="17868" r="18690" b="25898"/>
          <a:stretch>
            <a:fillRect/>
          </a:stretch>
        </p:blipFill>
        <p:spPr>
          <a:xfrm>
            <a:off x="8753375" y="19050149"/>
            <a:ext cx="4268941" cy="3872913"/>
          </a:xfrm>
          <a:prstGeom prst="rect">
            <a:avLst/>
          </a:prstGeom>
        </p:spPr>
      </p:pic>
      <p:pic>
        <p:nvPicPr>
          <p:cNvPr id="41" name="Content Placeholder 3"/>
          <p:cNvPicPr>
            <a:picLocks noChangeAspect="1"/>
          </p:cNvPicPr>
          <p:nvPr/>
        </p:nvPicPr>
        <p:blipFill>
          <a:blip r:embed="rId40" cstate="print">
            <a:duotone>
              <a:prstClr val="black"/>
              <a:schemeClr val="accent1">
                <a:tint val="45000"/>
                <a:satMod val="400000"/>
              </a:schemeClr>
            </a:duotone>
            <a:extLst>
              <a:ext uri="{28A0092B-C50C-407E-A947-70E740481C1C}">
                <a14:useLocalDpi xmlns:a14="http://schemas.microsoft.com/office/drawing/2010/main" val="0"/>
              </a:ext>
            </a:extLst>
          </a:blip>
          <a:srcRect l="13127" t="18600" r="19103" b="25493"/>
          <a:stretch>
            <a:fillRect/>
          </a:stretch>
        </p:blipFill>
        <p:spPr>
          <a:xfrm flipH="1">
            <a:off x="13116910" y="19076276"/>
            <a:ext cx="5338778" cy="3941379"/>
          </a:xfrm>
          <a:prstGeom prst="rect">
            <a:avLst/>
          </a:prstGeom>
        </p:spPr>
      </p:pic>
      <p:pic>
        <p:nvPicPr>
          <p:cNvPr id="43" name="Content Placeholder 3"/>
          <p:cNvPicPr>
            <a:picLocks noChangeAspect="1"/>
          </p:cNvPicPr>
          <p:nvPr/>
        </p:nvPicPr>
        <p:blipFill>
          <a:blip r:embed="rId41" cstate="print">
            <a:extLst>
              <a:ext uri="{28A0092B-C50C-407E-A947-70E740481C1C}">
                <a14:useLocalDpi xmlns:a14="http://schemas.microsoft.com/office/drawing/2010/main" val="0"/>
              </a:ext>
            </a:extLst>
          </a:blip>
          <a:srcRect l="12085" t="16760" r="18357" b="12240"/>
          <a:stretch>
            <a:fillRect/>
          </a:stretch>
        </p:blipFill>
        <p:spPr>
          <a:xfrm>
            <a:off x="17436353" y="20571898"/>
            <a:ext cx="2711978" cy="2477288"/>
          </a:xfrm>
          <a:prstGeom prst="rect">
            <a:avLst/>
          </a:prstGeom>
        </p:spPr>
      </p:pic>
      <p:pic>
        <p:nvPicPr>
          <p:cNvPr id="45" name="Content Placeholder 3"/>
          <p:cNvPicPr>
            <a:picLocks noChangeAspect="1"/>
          </p:cNvPicPr>
          <p:nvPr/>
        </p:nvPicPr>
        <p:blipFill>
          <a:blip r:embed="rId40" cstate="print">
            <a:duotone>
              <a:prstClr val="black"/>
              <a:schemeClr val="accent3">
                <a:tint val="45000"/>
                <a:satMod val="400000"/>
              </a:schemeClr>
            </a:duotone>
            <a:extLst>
              <a:ext uri="{28A0092B-C50C-407E-A947-70E740481C1C}">
                <a14:useLocalDpi xmlns:a14="http://schemas.microsoft.com/office/drawing/2010/main" val="0"/>
              </a:ext>
            </a:extLst>
          </a:blip>
          <a:srcRect l="13273" t="15415" r="19760" b="28155"/>
          <a:stretch>
            <a:fillRect/>
          </a:stretch>
        </p:blipFill>
        <p:spPr>
          <a:xfrm>
            <a:off x="11445766" y="20179863"/>
            <a:ext cx="3846786" cy="2900855"/>
          </a:xfrm>
          <a:prstGeom prst="rect">
            <a:avLst/>
          </a:prstGeom>
        </p:spPr>
      </p:pic>
      <p:pic>
        <p:nvPicPr>
          <p:cNvPr id="48" name="Content Placeholder 3"/>
          <p:cNvPicPr>
            <a:picLocks noChangeAspect="1"/>
          </p:cNvPicPr>
          <p:nvPr/>
        </p:nvPicPr>
        <p:blipFill>
          <a:blip r:embed="rId40" cstate="print">
            <a:duotone>
              <a:prstClr val="black"/>
              <a:schemeClr val="accent3">
                <a:tint val="45000"/>
                <a:satMod val="400000"/>
              </a:schemeClr>
            </a:duotone>
            <a:extLst>
              <a:ext uri="{28A0092B-C50C-407E-A947-70E740481C1C}">
                <a14:useLocalDpi xmlns:a14="http://schemas.microsoft.com/office/drawing/2010/main" val="0"/>
              </a:ext>
            </a:extLst>
          </a:blip>
          <a:srcRect l="11745" t="17252" r="19895" b="13767"/>
          <a:stretch>
            <a:fillRect/>
          </a:stretch>
        </p:blipFill>
        <p:spPr>
          <a:xfrm>
            <a:off x="17531255" y="18256468"/>
            <a:ext cx="5202621" cy="4698124"/>
          </a:xfrm>
          <a:prstGeom prst="rect">
            <a:avLst/>
          </a:prstGeom>
        </p:spPr>
      </p:pic>
      <p:sp useBgFill="1">
        <p:nvSpPr>
          <p:cNvPr id="39" name="TextBox 38">
            <a:extLst>
              <a:ext uri="{FF2B5EF4-FFF2-40B4-BE49-F238E27FC236}">
                <a16:creationId xmlns:a16="http://schemas.microsoft.com/office/drawing/2014/main" xmlns="" id="{3F18A163-CD95-4AEC-AA25-F17987C3FD35}"/>
              </a:ext>
            </a:extLst>
          </p:cNvPr>
          <p:cNvSpPr txBox="1"/>
          <p:nvPr/>
        </p:nvSpPr>
        <p:spPr>
          <a:xfrm>
            <a:off x="9743090" y="23017654"/>
            <a:ext cx="11445765" cy="8602355"/>
          </a:xfrm>
          <a:prstGeom prst="rect">
            <a:avLst/>
          </a:prstGeom>
          <a:ln w="165100">
            <a:solidFill>
              <a:srgbClr val="C00000"/>
            </a:solidFill>
          </a:ln>
        </p:spPr>
        <p:txBody>
          <a:bodyPr wrap="square" numCol="1" rtlCol="0">
            <a:spAutoFit/>
          </a:bodyPr>
          <a:lstStyle/>
          <a:p>
            <a:pPr algn="ctr"/>
            <a:endParaRPr lang="el-GR" sz="2500" b="1" u="sng" dirty="0">
              <a:solidFill>
                <a:srgbClr val="C00000"/>
              </a:solidFill>
              <a:latin typeface="Arial Black" panose="020B0A04020102020204" pitchFamily="34" charset="0"/>
              <a:cs typeface="Arial" panose="020B0604020202020204" pitchFamily="34" charset="0"/>
            </a:endParaRPr>
          </a:p>
          <a:p>
            <a:pPr algn="ctr"/>
            <a:r>
              <a:rPr lang="el-GR" sz="2500" b="1" u="sng" dirty="0">
                <a:solidFill>
                  <a:srgbClr val="C00000"/>
                </a:solidFill>
                <a:latin typeface="Arial Black" panose="020B0A04020102020204" pitchFamily="34" charset="0"/>
                <a:cs typeface="Arial" panose="020B0604020202020204" pitchFamily="34" charset="0"/>
              </a:rPr>
              <a:t>Τρόποι εισαγωγής </a:t>
            </a:r>
            <a:r>
              <a:rPr lang="el-GR" sz="2500" b="1" u="sng" dirty="0" err="1">
                <a:solidFill>
                  <a:srgbClr val="C00000"/>
                </a:solidFill>
                <a:latin typeface="Arial Black" panose="020B0A04020102020204" pitchFamily="34" charset="0"/>
                <a:cs typeface="Arial" panose="020B0604020202020204" pitchFamily="34" charset="0"/>
              </a:rPr>
              <a:t>χωροκατακτητικών</a:t>
            </a:r>
            <a:r>
              <a:rPr lang="el-GR" sz="2500" b="1" u="sng" dirty="0">
                <a:solidFill>
                  <a:srgbClr val="C00000"/>
                </a:solidFill>
                <a:latin typeface="Arial Black" panose="020B0A04020102020204" pitchFamily="34" charset="0"/>
                <a:cs typeface="Arial" panose="020B0604020202020204" pitchFamily="34" charset="0"/>
              </a:rPr>
              <a:t> ειδών γενικά</a:t>
            </a:r>
            <a:endParaRPr lang="en-US" sz="2500" b="1" u="sng" dirty="0">
              <a:solidFill>
                <a:srgbClr val="C00000"/>
              </a:solidFill>
              <a:latin typeface="Arial Black" panose="020B0A04020102020204" pitchFamily="34" charset="0"/>
              <a:cs typeface="Arial" panose="020B0604020202020204" pitchFamily="34" charset="0"/>
            </a:endParaRPr>
          </a:p>
          <a:p>
            <a:pPr algn="ctr"/>
            <a:r>
              <a:rPr lang="el-GR" sz="2500" dirty="0">
                <a:solidFill>
                  <a:srgbClr val="663300"/>
                </a:solidFill>
              </a:rPr>
              <a:t> </a:t>
            </a:r>
            <a:r>
              <a:rPr lang="el-GR" sz="2500" b="1" dirty="0">
                <a:solidFill>
                  <a:srgbClr val="C00000"/>
                </a:solidFill>
                <a:latin typeface="Arial" panose="020B0604020202020204" pitchFamily="34" charset="0"/>
                <a:cs typeface="Arial" panose="020B0604020202020204" pitchFamily="34" charset="0"/>
              </a:rPr>
              <a:t>Ακούσιες εισαγωγές</a:t>
            </a:r>
          </a:p>
          <a:p>
            <a:pPr algn="ctr"/>
            <a:r>
              <a:rPr lang="el-GR" sz="2500" dirty="0">
                <a:solidFill>
                  <a:srgbClr val="663300"/>
                </a:solidFill>
                <a:latin typeface="Arial" panose="020B0604020202020204" pitchFamily="34" charset="0"/>
                <a:cs typeface="Arial" panose="020B0604020202020204" pitchFamily="34" charset="0"/>
              </a:rPr>
              <a:t> Έρμα (νερό) σε πλοία, μεταφορά σε αεροπλάνα και πλοία, εμπόριο </a:t>
            </a:r>
            <a:r>
              <a:rPr lang="el-GR" sz="2500" dirty="0" err="1">
                <a:solidFill>
                  <a:srgbClr val="663300"/>
                </a:solidFill>
                <a:latin typeface="Arial" panose="020B0604020202020204" pitchFamily="34" charset="0"/>
                <a:cs typeface="Arial" panose="020B0604020202020204" pitchFamily="34" charset="0"/>
              </a:rPr>
              <a:t>προϊόντων,τουρισμός</a:t>
            </a:r>
            <a:r>
              <a:rPr lang="el-GR" sz="2500" dirty="0">
                <a:solidFill>
                  <a:srgbClr val="663300"/>
                </a:solidFill>
                <a:latin typeface="Arial" panose="020B0604020202020204" pitchFamily="34" charset="0"/>
                <a:cs typeface="Arial" panose="020B0604020202020204" pitchFamily="34" charset="0"/>
              </a:rPr>
              <a:t> / ταξίδια.</a:t>
            </a:r>
            <a:endParaRPr lang="el-GR" sz="2500" b="1" dirty="0">
              <a:solidFill>
                <a:srgbClr val="663300"/>
              </a:solidFill>
              <a:latin typeface="Arial" panose="020B0604020202020204" pitchFamily="34" charset="0"/>
              <a:cs typeface="Arial" panose="020B0604020202020204" pitchFamily="34" charset="0"/>
            </a:endParaRPr>
          </a:p>
          <a:p>
            <a:pPr algn="ctr"/>
            <a:r>
              <a:rPr lang="el-GR" sz="2500" b="1" dirty="0">
                <a:solidFill>
                  <a:srgbClr val="C00000"/>
                </a:solidFill>
                <a:latin typeface="Arial" panose="020B0604020202020204" pitchFamily="34" charset="0"/>
                <a:cs typeface="Arial" panose="020B0604020202020204" pitchFamily="34" charset="0"/>
              </a:rPr>
              <a:t>Εκούσιες εισαγωγές</a:t>
            </a:r>
          </a:p>
          <a:p>
            <a:pPr algn="ctr"/>
            <a:r>
              <a:rPr lang="el-GR" sz="2500" dirty="0">
                <a:solidFill>
                  <a:srgbClr val="663300"/>
                </a:solidFill>
                <a:latin typeface="Arial" panose="020B0604020202020204" pitchFamily="34" charset="0"/>
                <a:cs typeface="Arial" panose="020B0604020202020204" pitchFamily="34" charset="0"/>
              </a:rPr>
              <a:t>γεωργία/</a:t>
            </a:r>
            <a:r>
              <a:rPr lang="el-GR" sz="2500" dirty="0" err="1">
                <a:solidFill>
                  <a:srgbClr val="663300"/>
                </a:solidFill>
                <a:latin typeface="Arial" panose="020B0604020202020204" pitchFamily="34" charset="0"/>
                <a:cs typeface="Arial" panose="020B0604020202020204" pitchFamily="34" charset="0"/>
              </a:rPr>
              <a:t>δασοπονία,υδατοκαλλιέργεια</a:t>
            </a:r>
            <a:r>
              <a:rPr lang="el-GR" sz="2500" dirty="0">
                <a:solidFill>
                  <a:srgbClr val="663300"/>
                </a:solidFill>
                <a:latin typeface="Arial" panose="020B0604020202020204" pitchFamily="34" charset="0"/>
                <a:cs typeface="Arial" panose="020B0604020202020204" pitchFamily="34" charset="0"/>
              </a:rPr>
              <a:t>, δραστηριότητες αθλητικές/αναψυχής, δραστηριότητες αισθητικές – </a:t>
            </a:r>
            <a:r>
              <a:rPr lang="el-GR" sz="2500" dirty="0" err="1">
                <a:solidFill>
                  <a:srgbClr val="663300"/>
                </a:solidFill>
                <a:latin typeface="Arial" panose="020B0604020202020204" pitchFamily="34" charset="0"/>
                <a:cs typeface="Arial" panose="020B0604020202020204" pitchFamily="34" charset="0"/>
              </a:rPr>
              <a:t>καλλωπιστικές,κατοικίδια</a:t>
            </a:r>
            <a:r>
              <a:rPr lang="el-GR" sz="2500" dirty="0">
                <a:solidFill>
                  <a:srgbClr val="663300"/>
                </a:solidFill>
                <a:latin typeface="Arial" panose="020B0604020202020204" pitchFamily="34" charset="0"/>
                <a:cs typeface="Arial" panose="020B0604020202020204" pitchFamily="34" charset="0"/>
              </a:rPr>
              <a:t>.</a:t>
            </a:r>
          </a:p>
          <a:p>
            <a:pPr algn="ctr"/>
            <a:endParaRPr lang="el-GR" sz="2500" b="1" u="sng" dirty="0">
              <a:solidFill>
                <a:srgbClr val="C00000"/>
              </a:solidFill>
              <a:latin typeface="Arial" panose="020B0604020202020204" pitchFamily="34" charset="0"/>
              <a:cs typeface="Arial" panose="020B0604020202020204" pitchFamily="34" charset="0"/>
            </a:endParaRPr>
          </a:p>
          <a:p>
            <a:pPr algn="ctr"/>
            <a:r>
              <a:rPr lang="el-GR" sz="2500" b="1" u="sng" dirty="0">
                <a:solidFill>
                  <a:srgbClr val="C00000"/>
                </a:solidFill>
                <a:latin typeface="Arial Black" panose="020B0A04020102020204" pitchFamily="34" charset="0"/>
                <a:cs typeface="Arial" panose="020B0604020202020204" pitchFamily="34" charset="0"/>
              </a:rPr>
              <a:t>Εξάπλωση ακακίας και ευκαλύπτου</a:t>
            </a:r>
          </a:p>
          <a:p>
            <a:pPr algn="ctr"/>
            <a:r>
              <a:rPr lang="el-GR" sz="2500" dirty="0">
                <a:solidFill>
                  <a:srgbClr val="663300"/>
                </a:solidFill>
                <a:latin typeface="Arial" panose="020B0604020202020204" pitchFamily="34" charset="0"/>
                <a:cs typeface="Arial" panose="020B0604020202020204" pitchFamily="34" charset="0"/>
              </a:rPr>
              <a:t>Η </a:t>
            </a:r>
            <a:r>
              <a:rPr lang="el-GR" sz="2500" b="1" dirty="0">
                <a:solidFill>
                  <a:srgbClr val="C00000"/>
                </a:solidFill>
                <a:latin typeface="Arial" panose="020B0604020202020204" pitchFamily="34" charset="0"/>
                <a:cs typeface="Arial" panose="020B0604020202020204" pitchFamily="34" charset="0"/>
              </a:rPr>
              <a:t>ακακία</a:t>
            </a:r>
            <a:r>
              <a:rPr lang="el-GR" sz="2500" dirty="0">
                <a:solidFill>
                  <a:srgbClr val="663300"/>
                </a:solidFill>
                <a:latin typeface="Arial" panose="020B0604020202020204" pitchFamily="34" charset="0"/>
                <a:cs typeface="Arial" panose="020B0604020202020204" pitchFamily="34" charset="0"/>
              </a:rPr>
              <a:t> εξαπλώνεται εύκολα με μεταφορά χώματος στο οποίο επιβιώνουν οι πολύ ανθεκτικοί σπόροι, με μεταφορά μέσα στο νερό (</a:t>
            </a:r>
            <a:r>
              <a:rPr lang="el-GR" sz="2500" dirty="0" err="1">
                <a:solidFill>
                  <a:srgbClr val="663300"/>
                </a:solidFill>
                <a:latin typeface="Arial" panose="020B0604020202020204" pitchFamily="34" charset="0"/>
                <a:cs typeface="Arial" panose="020B0604020202020204" pitchFamily="34" charset="0"/>
              </a:rPr>
              <a:t>π.χ.ρυάκια</a:t>
            </a:r>
            <a:r>
              <a:rPr lang="el-GR" sz="2500" dirty="0">
                <a:solidFill>
                  <a:srgbClr val="663300"/>
                </a:solidFill>
                <a:latin typeface="Arial" panose="020B0604020202020204" pitchFamily="34" charset="0"/>
                <a:cs typeface="Arial" panose="020B0604020202020204" pitchFamily="34" charset="0"/>
              </a:rPr>
              <a:t>) ενώ κάποιες φορές καλλιεργείται για προστασία παράκτιων εδαφών, για εμπλουτισμό εδαφών με άζωτο και ως </a:t>
            </a:r>
            <a:r>
              <a:rPr lang="el-GR" sz="2500" dirty="0" err="1">
                <a:solidFill>
                  <a:srgbClr val="663300"/>
                </a:solidFill>
                <a:latin typeface="Arial" panose="020B0604020202020204" pitchFamily="34" charset="0"/>
                <a:cs typeface="Arial" panose="020B0604020202020204" pitchFamily="34" charset="0"/>
              </a:rPr>
              <a:t>μελιτογόνο</a:t>
            </a:r>
            <a:r>
              <a:rPr lang="el-GR" sz="2500" dirty="0">
                <a:solidFill>
                  <a:srgbClr val="663300"/>
                </a:solidFill>
                <a:latin typeface="Arial" panose="020B0604020202020204" pitchFamily="34" charset="0"/>
                <a:cs typeface="Arial" panose="020B0604020202020204" pitchFamily="34" charset="0"/>
              </a:rPr>
              <a:t> φυτό.</a:t>
            </a:r>
            <a:r>
              <a:rPr lang="en-US" sz="2500" dirty="0">
                <a:solidFill>
                  <a:srgbClr val="663300"/>
                </a:solidFill>
                <a:latin typeface="Arial" panose="020B0604020202020204" pitchFamily="34" charset="0"/>
                <a:cs typeface="Arial" panose="020B0604020202020204" pitchFamily="34" charset="0"/>
              </a:rPr>
              <a:t> </a:t>
            </a:r>
            <a:r>
              <a:rPr lang="en-US" sz="2500" i="1" dirty="0">
                <a:solidFill>
                  <a:srgbClr val="663300"/>
                </a:solidFill>
                <a:latin typeface="Arial" panose="020B0604020202020204" pitchFamily="34" charset="0"/>
                <a:cs typeface="Arial" panose="020B0604020202020204" pitchFamily="34" charset="0"/>
              </a:rPr>
              <a:t>Acacia </a:t>
            </a:r>
            <a:r>
              <a:rPr lang="en-US" sz="2500" i="1" dirty="0" err="1">
                <a:solidFill>
                  <a:srgbClr val="663300"/>
                </a:solidFill>
                <a:latin typeface="Arial" panose="020B0604020202020204" pitchFamily="34" charset="0"/>
                <a:cs typeface="Arial" panose="020B0604020202020204" pitchFamily="34" charset="0"/>
              </a:rPr>
              <a:t>saligna</a:t>
            </a:r>
            <a:r>
              <a:rPr lang="el-GR" sz="2500" i="1" dirty="0">
                <a:solidFill>
                  <a:srgbClr val="663300"/>
                </a:solidFill>
                <a:latin typeface="Arial" panose="020B0604020202020204" pitchFamily="34" charset="0"/>
                <a:cs typeface="Arial" panose="020B0604020202020204" pitchFamily="34" charset="0"/>
              </a:rPr>
              <a:t> </a:t>
            </a:r>
            <a:r>
              <a:rPr lang="el-GR" sz="2500" dirty="0">
                <a:solidFill>
                  <a:srgbClr val="663300"/>
                </a:solidFill>
                <a:latin typeface="Arial" panose="020B0604020202020204" pitchFamily="34" charset="0"/>
                <a:cs typeface="Arial" panose="020B0604020202020204" pitchFamily="34" charset="0"/>
              </a:rPr>
              <a:t>- Ευρέως εξαπλωμένο (υποχρέωση διαχείρισης με βάση τον Κανονισμό και πρόταση για ένταξη στον κατάλογο για ΧΞΕ </a:t>
            </a:r>
            <a:r>
              <a:rPr lang="el-GR" sz="2500" dirty="0" err="1">
                <a:solidFill>
                  <a:srgbClr val="663300"/>
                </a:solidFill>
                <a:latin typeface="Arial" panose="020B0604020202020204" pitchFamily="34" charset="0"/>
                <a:cs typeface="Arial" panose="020B0604020202020204" pitchFamily="34" charset="0"/>
              </a:rPr>
              <a:t>ενωσιακού</a:t>
            </a:r>
            <a:r>
              <a:rPr lang="el-GR" sz="2500" dirty="0">
                <a:solidFill>
                  <a:srgbClr val="663300"/>
                </a:solidFill>
                <a:latin typeface="Arial" panose="020B0604020202020204" pitchFamily="34" charset="0"/>
                <a:cs typeface="Arial" panose="020B0604020202020204" pitchFamily="34" charset="0"/>
              </a:rPr>
              <a:t> ενδιαφέροντος)</a:t>
            </a:r>
          </a:p>
          <a:p>
            <a:pPr algn="ctr"/>
            <a:r>
              <a:rPr lang="el-GR" sz="2500" dirty="0">
                <a:solidFill>
                  <a:srgbClr val="663300"/>
                </a:solidFill>
                <a:latin typeface="Arial" panose="020B0604020202020204" pitchFamily="34" charset="0"/>
                <a:cs typeface="Arial" panose="020B0604020202020204" pitchFamily="34" charset="0"/>
              </a:rPr>
              <a:t>Ο </a:t>
            </a:r>
            <a:r>
              <a:rPr lang="el-GR" sz="2500" b="1" dirty="0">
                <a:solidFill>
                  <a:srgbClr val="C00000"/>
                </a:solidFill>
                <a:latin typeface="Arial" panose="020B0604020202020204" pitchFamily="34" charset="0"/>
                <a:cs typeface="Arial" panose="020B0604020202020204" pitchFamily="34" charset="0"/>
              </a:rPr>
              <a:t>ευκάλυπτος</a:t>
            </a:r>
            <a:r>
              <a:rPr lang="el-GR" sz="2500" dirty="0">
                <a:solidFill>
                  <a:srgbClr val="663300"/>
                </a:solidFill>
                <a:latin typeface="Arial" panose="020B0604020202020204" pitchFamily="34" charset="0"/>
                <a:cs typeface="Arial" panose="020B0604020202020204" pitchFamily="34" charset="0"/>
              </a:rPr>
              <a:t> χρησιμοποιήθηκε παλαιότερα για αναδασώσεις σε ελώδεις και παράκτιες περιοχές για συγκράτηση του εδάφους και εύκολα </a:t>
            </a:r>
            <a:r>
              <a:rPr lang="el-GR" sz="2500" dirty="0" err="1">
                <a:solidFill>
                  <a:srgbClr val="663300"/>
                </a:solidFill>
                <a:latin typeface="Arial" panose="020B0604020202020204" pitchFamily="34" charset="0"/>
                <a:cs typeface="Arial" panose="020B0604020202020204" pitchFamily="34" charset="0"/>
              </a:rPr>
              <a:t>αναβλαστάται</a:t>
            </a:r>
            <a:r>
              <a:rPr lang="el-GR" sz="2500" dirty="0">
                <a:solidFill>
                  <a:srgbClr val="663300"/>
                </a:solidFill>
                <a:latin typeface="Arial" panose="020B0604020202020204" pitchFamily="34" charset="0"/>
                <a:cs typeface="Arial" panose="020B0604020202020204" pitchFamily="34" charset="0"/>
              </a:rPr>
              <a:t> και θεωρείται πολύ σημαντικός στην παραγωγή αιθέριου ελαίου, στην παραγωγή βιομάζας και βιοενέργειας, όπως και στην παρουσία του σε παράκτια κυρίως δασύλλια.</a:t>
            </a:r>
          </a:p>
          <a:p>
            <a:pPr algn="ctr"/>
            <a:endParaRPr lang="el-GR" sz="2800" b="1" dirty="0">
              <a:solidFill>
                <a:srgbClr val="663300"/>
              </a:solidFill>
              <a:latin typeface="Arial" panose="020B0604020202020204" pitchFamily="34" charset="0"/>
              <a:cs typeface="Arial" panose="020B0604020202020204" pitchFamily="34" charset="0"/>
            </a:endParaRPr>
          </a:p>
        </p:txBody>
      </p:sp>
      <p:sp>
        <p:nvSpPr>
          <p:cNvPr id="49" name="TextBox 48"/>
          <p:cNvSpPr txBox="1"/>
          <p:nvPr/>
        </p:nvSpPr>
        <p:spPr>
          <a:xfrm>
            <a:off x="400050" y="32404050"/>
            <a:ext cx="6768846" cy="1021556"/>
          </a:xfrm>
          <a:prstGeom prst="roundRect">
            <a:avLst/>
          </a:prstGeom>
          <a:solidFill>
            <a:srgbClr val="C00000"/>
          </a:solidFill>
          <a:ln>
            <a:solidFill>
              <a:srgbClr val="C00000"/>
            </a:solidFill>
          </a:ln>
        </p:spPr>
        <p:txBody>
          <a:bodyPr wrap="square" rtlCol="0">
            <a:spAutoFit/>
          </a:bodyPr>
          <a:lstStyle/>
          <a:p>
            <a:r>
              <a:rPr lang="el-G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ΠΟΡΕΙΑ  ΜΕΛΕΤΗΣ</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pSp>
        <p:nvGrpSpPr>
          <p:cNvPr id="55" name="Group 54"/>
          <p:cNvGrpSpPr/>
          <p:nvPr/>
        </p:nvGrpSpPr>
        <p:grpSpPr>
          <a:xfrm>
            <a:off x="0" y="34077391"/>
            <a:ext cx="5915607" cy="5925854"/>
            <a:chOff x="0" y="34193449"/>
            <a:chExt cx="5915607" cy="5925854"/>
          </a:xfrm>
        </p:grpSpPr>
        <p:pic>
          <p:nvPicPr>
            <p:cNvPr id="46" name="Picture 45" descr="photo of akakia.JPG"/>
            <p:cNvPicPr>
              <a:picLocks noChangeAspect="1"/>
            </p:cNvPicPr>
            <p:nvPr/>
          </p:nvPicPr>
          <p:blipFill>
            <a:blip r:embed="rId42" cstate="print"/>
            <a:stretch>
              <a:fillRect/>
            </a:stretch>
          </p:blipFill>
          <p:spPr>
            <a:xfrm>
              <a:off x="0" y="34193449"/>
              <a:ext cx="2253344" cy="3004458"/>
            </a:xfrm>
            <a:prstGeom prst="rect">
              <a:avLst/>
            </a:prstGeom>
          </p:spPr>
        </p:pic>
        <p:pic>
          <p:nvPicPr>
            <p:cNvPr id="50" name="Picture 49" descr="IMG_20190221_150008.jpg"/>
            <p:cNvPicPr>
              <a:picLocks noChangeAspect="1"/>
            </p:cNvPicPr>
            <p:nvPr/>
          </p:nvPicPr>
          <p:blipFill>
            <a:blip r:embed="rId43" cstate="print"/>
            <a:srcRect l="10060"/>
            <a:stretch>
              <a:fillRect/>
            </a:stretch>
          </p:blipFill>
          <p:spPr>
            <a:xfrm flipH="1">
              <a:off x="2254514" y="34212362"/>
              <a:ext cx="3628701" cy="3025955"/>
            </a:xfrm>
            <a:prstGeom prst="rect">
              <a:avLst/>
            </a:prstGeom>
          </p:spPr>
        </p:pic>
        <p:pic>
          <p:nvPicPr>
            <p:cNvPr id="51" name="Picture 50" descr="IMG_0005.JPG"/>
            <p:cNvPicPr>
              <a:picLocks noChangeAspect="1"/>
            </p:cNvPicPr>
            <p:nvPr/>
          </p:nvPicPr>
          <p:blipFill>
            <a:blip r:embed="rId44" cstate="print"/>
            <a:stretch>
              <a:fillRect/>
            </a:stretch>
          </p:blipFill>
          <p:spPr>
            <a:xfrm rot="5400000">
              <a:off x="-371475" y="37518976"/>
              <a:ext cx="2971802" cy="2228852"/>
            </a:xfrm>
            <a:prstGeom prst="rect">
              <a:avLst/>
            </a:prstGeom>
          </p:spPr>
        </p:pic>
        <p:pic>
          <p:nvPicPr>
            <p:cNvPr id="52" name="Picture 51" descr="IMG_0009.JPG"/>
            <p:cNvPicPr>
              <a:picLocks noChangeAspect="1"/>
            </p:cNvPicPr>
            <p:nvPr/>
          </p:nvPicPr>
          <p:blipFill>
            <a:blip r:embed="rId45" cstate="print"/>
            <a:srcRect r="41815"/>
            <a:stretch>
              <a:fillRect/>
            </a:stretch>
          </p:blipFill>
          <p:spPr>
            <a:xfrm rot="5400000">
              <a:off x="2635274" y="36803979"/>
              <a:ext cx="2866170" cy="3694497"/>
            </a:xfrm>
            <a:prstGeom prst="rect">
              <a:avLst/>
            </a:prstGeom>
          </p:spPr>
        </p:pic>
      </p:grpSp>
      <p:sp>
        <p:nvSpPr>
          <p:cNvPr id="37" name="TextBox 36">
            <a:extLst>
              <a:ext uri="{FF2B5EF4-FFF2-40B4-BE49-F238E27FC236}">
                <a16:creationId xmlns:a16="http://schemas.microsoft.com/office/drawing/2014/main" xmlns="" id="{B7E8FCF5-E2B6-4B19-B2D2-0E9906D440B2}"/>
              </a:ext>
            </a:extLst>
          </p:cNvPr>
          <p:cNvSpPr txBox="1"/>
          <p:nvPr/>
        </p:nvSpPr>
        <p:spPr>
          <a:xfrm>
            <a:off x="27129614" y="36638891"/>
            <a:ext cx="4657482" cy="6001643"/>
          </a:xfrm>
          <a:prstGeom prst="rect">
            <a:avLst/>
          </a:prstGeom>
          <a:blipFill>
            <a:blip r:embed="rId39"/>
            <a:tile tx="0" ty="0" sx="100000" sy="100000" flip="none" algn="tl"/>
          </a:blipFill>
          <a:ln w="165100">
            <a:solidFill>
              <a:srgbClr val="C00000"/>
            </a:solidFill>
          </a:ln>
        </p:spPr>
        <p:txBody>
          <a:bodyPr wrap="square" rtlCol="0">
            <a:spAutoFit/>
          </a:bodyPr>
          <a:lstStyle/>
          <a:p>
            <a:pPr algn="ctr"/>
            <a:endParaRPr lang="el-GR" sz="2400" b="1" u="sng" dirty="0">
              <a:solidFill>
                <a:srgbClr val="C00000"/>
              </a:solidFill>
              <a:latin typeface="Arial" panose="020B0604020202020204" pitchFamily="34" charset="0"/>
              <a:cs typeface="Arial" panose="020B0604020202020204" pitchFamily="34" charset="0"/>
            </a:endParaRPr>
          </a:p>
          <a:p>
            <a:pPr algn="ctr"/>
            <a:r>
              <a:rPr lang="el-GR" sz="2400" b="1" u="sng" dirty="0">
                <a:solidFill>
                  <a:srgbClr val="C00000"/>
                </a:solidFill>
                <a:latin typeface="Arial" panose="020B0604020202020204" pitchFamily="34" charset="0"/>
                <a:cs typeface="Arial" panose="020B0604020202020204" pitchFamily="34" charset="0"/>
              </a:rPr>
              <a:t>Μαθητική ομάδα Β’2</a:t>
            </a:r>
          </a:p>
          <a:p>
            <a:pPr algn="ctr"/>
            <a:r>
              <a:rPr lang="el-GR" sz="2400" b="1" dirty="0">
                <a:solidFill>
                  <a:srgbClr val="C00000"/>
                </a:solidFill>
                <a:latin typeface="Arial" panose="020B0604020202020204" pitchFamily="34" charset="0"/>
                <a:cs typeface="Arial" panose="020B0604020202020204" pitchFamily="34" charset="0"/>
              </a:rPr>
              <a:t>ΑΡΑΜΠΙΔΟΥ ΑΝΝΑ-ΜΑΡΙΑ </a:t>
            </a:r>
          </a:p>
          <a:p>
            <a:pPr algn="ctr"/>
            <a:r>
              <a:rPr lang="el-GR" sz="2400" b="1" dirty="0">
                <a:solidFill>
                  <a:srgbClr val="C00000"/>
                </a:solidFill>
                <a:latin typeface="Arial" panose="020B0604020202020204" pitchFamily="34" charset="0"/>
                <a:cs typeface="Arial" panose="020B0604020202020204" pitchFamily="34" charset="0"/>
              </a:rPr>
              <a:t>ΓΕΩΡΓΙΟΥ ΜΑΡΙΑ 	 </a:t>
            </a:r>
          </a:p>
          <a:p>
            <a:pPr algn="ctr"/>
            <a:r>
              <a:rPr lang="el-GR" sz="2400" b="1" dirty="0">
                <a:solidFill>
                  <a:srgbClr val="C00000"/>
                </a:solidFill>
                <a:latin typeface="Arial" panose="020B0604020202020204" pitchFamily="34" charset="0"/>
                <a:cs typeface="Arial" panose="020B0604020202020204" pitchFamily="34" charset="0"/>
              </a:rPr>
              <a:t>ΓΙΑΠΑΝΗΣ ΕΥΑΓΓΕΛΟΣ	 </a:t>
            </a:r>
          </a:p>
          <a:p>
            <a:pPr algn="ctr"/>
            <a:r>
              <a:rPr lang="el-GR" sz="2400" b="1" dirty="0">
                <a:solidFill>
                  <a:srgbClr val="C00000"/>
                </a:solidFill>
                <a:latin typeface="Arial" panose="020B0604020202020204" pitchFamily="34" charset="0"/>
                <a:cs typeface="Arial" panose="020B0604020202020204" pitchFamily="34" charset="0"/>
              </a:rPr>
              <a:t>ΓΙΑΠΑΝΗΣ ΣΤΕΦΑΝΟΣ </a:t>
            </a:r>
          </a:p>
          <a:p>
            <a:pPr algn="ctr"/>
            <a:r>
              <a:rPr lang="el-GR" sz="2400" b="1" dirty="0">
                <a:solidFill>
                  <a:srgbClr val="C00000"/>
                </a:solidFill>
                <a:latin typeface="Arial" panose="020B0604020202020204" pitchFamily="34" charset="0"/>
                <a:cs typeface="Arial" panose="020B0604020202020204" pitchFamily="34" charset="0"/>
              </a:rPr>
              <a:t>ΔΗΜΗΤΡΙΟΥ ΝΑΤΑΛΙΑ  	 </a:t>
            </a:r>
          </a:p>
          <a:p>
            <a:pPr algn="ctr"/>
            <a:r>
              <a:rPr lang="el-GR" sz="2400" b="1" dirty="0">
                <a:solidFill>
                  <a:srgbClr val="C00000"/>
                </a:solidFill>
                <a:latin typeface="Arial" panose="020B0604020202020204" pitchFamily="34" charset="0"/>
                <a:cs typeface="Arial" panose="020B0604020202020204" pitchFamily="34" charset="0"/>
              </a:rPr>
              <a:t>ΚΩΣΤΙΔΟΥ ΧΡΙΣΤΙΝΑ </a:t>
            </a:r>
          </a:p>
          <a:p>
            <a:pPr algn="ctr"/>
            <a:r>
              <a:rPr lang="el-GR" sz="2400" b="1" dirty="0">
                <a:solidFill>
                  <a:srgbClr val="C00000"/>
                </a:solidFill>
                <a:latin typeface="Arial" panose="020B0604020202020204" pitchFamily="34" charset="0"/>
                <a:cs typeface="Arial" panose="020B0604020202020204" pitchFamily="34" charset="0"/>
              </a:rPr>
              <a:t>ΜΑΤΘΑΙΟΥ ΓΙΩΡΓΟΣ </a:t>
            </a:r>
          </a:p>
          <a:p>
            <a:pPr algn="ctr"/>
            <a:r>
              <a:rPr lang="el-GR" sz="2400" b="1" dirty="0">
                <a:solidFill>
                  <a:srgbClr val="C00000"/>
                </a:solidFill>
                <a:latin typeface="Arial" panose="020B0604020202020204" pitchFamily="34" charset="0"/>
                <a:cs typeface="Arial" panose="020B0604020202020204" pitchFamily="34" charset="0"/>
              </a:rPr>
              <a:t>ΜΑΡΑΘΕΥΤΗΣ ΣΤΕΦΑΝΟΣ </a:t>
            </a:r>
          </a:p>
          <a:p>
            <a:pPr algn="ctr"/>
            <a:r>
              <a:rPr lang="el-GR" sz="2400" b="1" dirty="0">
                <a:solidFill>
                  <a:srgbClr val="C00000"/>
                </a:solidFill>
                <a:latin typeface="Arial" panose="020B0604020202020204" pitchFamily="34" charset="0"/>
                <a:cs typeface="Arial" panose="020B0604020202020204" pitchFamily="34" charset="0"/>
              </a:rPr>
              <a:t>ΜΙΚΕΛΛΙΔΗ ΧΡΥΣΤΑΛΛΕΝ</a:t>
            </a:r>
            <a:r>
              <a:rPr lang="en-US" sz="2400" b="1" dirty="0">
                <a:solidFill>
                  <a:srgbClr val="C00000"/>
                </a:solidFill>
                <a:latin typeface="Arial" panose="020B0604020202020204" pitchFamily="34" charset="0"/>
                <a:cs typeface="Arial" panose="020B0604020202020204" pitchFamily="34" charset="0"/>
              </a:rPr>
              <a:t>A </a:t>
            </a:r>
          </a:p>
          <a:p>
            <a:pPr algn="ctr"/>
            <a:r>
              <a:rPr lang="el-GR" sz="2400" b="1" dirty="0">
                <a:solidFill>
                  <a:srgbClr val="C00000"/>
                </a:solidFill>
                <a:latin typeface="Arial" panose="020B0604020202020204" pitchFamily="34" charset="0"/>
                <a:cs typeface="Arial" panose="020B0604020202020204" pitchFamily="34" charset="0"/>
              </a:rPr>
              <a:t>ΣΟΛΩΜΟΥ ΣΤΕΛΙΟΣ	</a:t>
            </a:r>
          </a:p>
          <a:p>
            <a:pPr algn="ctr"/>
            <a:r>
              <a:rPr lang="el-GR" sz="2400" b="1" dirty="0">
                <a:solidFill>
                  <a:srgbClr val="C00000"/>
                </a:solidFill>
                <a:latin typeface="Arial" panose="020B0604020202020204" pitchFamily="34" charset="0"/>
                <a:cs typeface="Arial" panose="020B0604020202020204" pitchFamily="34" charset="0"/>
              </a:rPr>
              <a:t>ΣΤΥΛΙΑΝΟΥ ΧΡΙΣΤΟΣ </a:t>
            </a:r>
          </a:p>
          <a:p>
            <a:pPr algn="ctr"/>
            <a:r>
              <a:rPr lang="el-GR" sz="2400" b="1" dirty="0">
                <a:solidFill>
                  <a:srgbClr val="C00000"/>
                </a:solidFill>
                <a:latin typeface="Arial" panose="020B0604020202020204" pitchFamily="34" charset="0"/>
                <a:cs typeface="Arial" panose="020B0604020202020204" pitchFamily="34" charset="0"/>
              </a:rPr>
              <a:t>ΣΥΜΕΟΥ ΠΑΝΑΓΙΩΤΗΣ </a:t>
            </a:r>
          </a:p>
          <a:p>
            <a:pPr algn="ctr"/>
            <a:r>
              <a:rPr lang="el-GR" sz="2400" b="1" dirty="0">
                <a:solidFill>
                  <a:srgbClr val="C00000"/>
                </a:solidFill>
                <a:latin typeface="Arial" panose="020B0604020202020204" pitchFamily="34" charset="0"/>
                <a:cs typeface="Arial" panose="020B0604020202020204" pitchFamily="34" charset="0"/>
              </a:rPr>
              <a:t>ΧΑΤΖΗΧΡΙΣΤΟΦΗ ΑΘΑΝΑΣΙΑ</a:t>
            </a:r>
          </a:p>
          <a:p>
            <a:pPr algn="ctr"/>
            <a:r>
              <a:rPr lang="el-GR" sz="2400" b="1" dirty="0">
                <a:solidFill>
                  <a:srgbClr val="C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86416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888</TotalTime>
  <Words>1204</Words>
  <Application>Microsoft Office PowerPoint</Application>
  <PresentationFormat>Custom</PresentationFormat>
  <Paragraphs>120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ΚΑΤΑΖΗΤΟΥΝΤΑΙ Μελέτη χωροκατακτητικών ειδών φυτών ΛΥΚΕΙΟ ΚΥΚΚΟΥ ΠΑΦΟΥ</vt:lpstr>
    </vt:vector>
  </TitlesOfParts>
  <Company>Ministry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ΚΑΤΑΖΗΤΟΥΝΤΑΙ</dc:title>
  <dc:creator>Student</dc:creator>
  <cp:lastModifiedBy>User</cp:lastModifiedBy>
  <cp:revision>38</cp:revision>
  <dcterms:created xsi:type="dcterms:W3CDTF">2019-03-05T08:08:01Z</dcterms:created>
  <dcterms:modified xsi:type="dcterms:W3CDTF">2019-03-09T12:54:54Z</dcterms:modified>
</cp:coreProperties>
</file>