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6" r:id="rId2"/>
  </p:sldIdLst>
  <p:sldSz cx="32399288" cy="43200638"/>
  <p:notesSz cx="6797675" cy="9926638"/>
  <p:defaultTextStyle>
    <a:defPPr>
      <a:defRPr lang="en-US"/>
    </a:defPPr>
    <a:lvl1pPr marL="0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1pPr>
    <a:lvl2pPr marL="2159427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2pPr>
    <a:lvl3pPr marL="4318854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3pPr>
    <a:lvl4pPr marL="6478281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4pPr>
    <a:lvl5pPr marL="8637712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5pPr>
    <a:lvl6pPr marL="10797139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6pPr>
    <a:lvl7pPr marL="12956566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7pPr>
    <a:lvl8pPr marL="15115993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8pPr>
    <a:lvl9pPr marL="17275420" algn="l" defTabSz="4318854" rtl="0" eaLnBrk="1" latinLnBrk="0" hangingPunct="1">
      <a:defRPr sz="84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0D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" d="100"/>
          <a:sy n="10" d="100"/>
        </p:scale>
        <p:origin x="-1522" y="-178"/>
      </p:cViewPr>
      <p:guideLst>
        <p:guide orient="horz" pos="13607"/>
        <p:guide pos="1020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/>
          <a:lstStyle>
            <a:lvl1pPr algn="r">
              <a:defRPr sz="1200"/>
            </a:lvl1pPr>
          </a:lstStyle>
          <a:p>
            <a:fld id="{4B1BE7F4-14FF-4A91-B1DF-181D3EABD9F9}" type="datetimeFigureOut">
              <a:rPr lang="en-GB" smtClean="0"/>
              <a:pPr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46" tIns="47023" rIns="94046" bIns="4702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4046" tIns="47023" rIns="94046" bIns="470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4046" tIns="47023" rIns="94046" bIns="47023" rtlCol="0" anchor="b"/>
          <a:lstStyle>
            <a:lvl1pPr algn="r">
              <a:defRPr sz="1200"/>
            </a:lvl1pPr>
          </a:lstStyle>
          <a:p>
            <a:fld id="{BD94C025-2986-4749-8079-1DD3408344E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6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1pPr>
    <a:lvl2pPr marL="2159427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2pPr>
    <a:lvl3pPr marL="4318854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3pPr>
    <a:lvl4pPr marL="6478281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4pPr>
    <a:lvl5pPr marL="8637712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5pPr>
    <a:lvl6pPr marL="10797139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6pPr>
    <a:lvl7pPr marL="12956566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7pPr>
    <a:lvl8pPr marL="15115993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8pPr>
    <a:lvl9pPr marL="17275420" algn="l" defTabSz="4318854" rtl="0" eaLnBrk="1" latinLnBrk="0" hangingPunct="1">
      <a:defRPr sz="56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94C025-2986-4749-8079-1DD3408344E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3409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5" y="29380887"/>
            <a:ext cx="32424406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ctr" eaLnBrk="1" latinLnBrk="0" hangingPunct="1"/>
            <a:endParaRPr kumimoji="0" lang="en-US" sz="8498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2429947" y="11040173"/>
            <a:ext cx="27539395" cy="11526223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227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2429947" y="22750617"/>
            <a:ext cx="27539395" cy="7557302"/>
          </a:xfrm>
        </p:spPr>
        <p:txBody>
          <a:bodyPr lIns="216027" rIns="216027"/>
          <a:lstStyle>
            <a:lvl1pPr marL="0" marR="302438" indent="0" algn="r">
              <a:buNone/>
              <a:defRPr>
                <a:solidFill>
                  <a:schemeClr val="tx2"/>
                </a:solidFill>
              </a:defRPr>
            </a:lvl1pPr>
            <a:lvl2pPr marL="2160270" indent="0" algn="ctr">
              <a:buNone/>
            </a:lvl2pPr>
            <a:lvl3pPr marL="4320540" indent="0" algn="ctr">
              <a:buNone/>
            </a:lvl3pPr>
            <a:lvl4pPr marL="6480810" indent="0" algn="ctr">
              <a:buNone/>
            </a:lvl4pPr>
            <a:lvl5pPr marL="8641080" indent="0" algn="ctr">
              <a:buNone/>
            </a:lvl5pPr>
            <a:lvl6pPr marL="10801350" indent="0" algn="ctr">
              <a:buNone/>
            </a:lvl6pPr>
            <a:lvl7pPr marL="12961620" indent="0" algn="ctr">
              <a:buNone/>
            </a:lvl7pPr>
            <a:lvl8pPr marL="15121890" indent="0" algn="ctr">
              <a:buNone/>
            </a:lvl8pPr>
            <a:lvl9pPr marL="1728216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3338" y="31200461"/>
            <a:ext cx="32412628" cy="1204482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8498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sz="8498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sz="8498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5" y="9331348"/>
            <a:ext cx="29159359" cy="276292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249907" y="1730044"/>
            <a:ext cx="6297983" cy="3523051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966" y="1730047"/>
            <a:ext cx="22409507" cy="3523050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544" y="6675450"/>
            <a:ext cx="27539395" cy="1152017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227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99072" y="18467750"/>
            <a:ext cx="16199644" cy="9164784"/>
          </a:xfrm>
        </p:spPr>
        <p:txBody>
          <a:bodyPr lIns="432054" rIns="432054" anchor="t"/>
          <a:lstStyle>
            <a:lvl1pPr marL="0" indent="0" algn="l">
              <a:buNone/>
              <a:defRPr sz="10900">
                <a:solidFill>
                  <a:schemeClr val="tx1"/>
                </a:solidFill>
              </a:defRPr>
            </a:lvl1pPr>
            <a:lvl2pPr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12885591" y="18932387"/>
            <a:ext cx="647986" cy="1440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l" eaLnBrk="1" latinLnBrk="0" hangingPunct="1"/>
            <a:endParaRPr kumimoji="0" lang="en-US" sz="8498"/>
          </a:p>
        </p:txBody>
      </p:sp>
      <p:sp>
        <p:nvSpPr>
          <p:cNvPr id="8" name="Chevron 7"/>
          <p:cNvSpPr/>
          <p:nvPr/>
        </p:nvSpPr>
        <p:spPr>
          <a:xfrm>
            <a:off x="12225077" y="18932387"/>
            <a:ext cx="647986" cy="1440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l" eaLnBrk="1" latinLnBrk="0" hangingPunct="1"/>
            <a:endParaRPr kumimoji="0" lang="en-US" sz="8498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19964" y="9331342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9639" y="9331342"/>
            <a:ext cx="14309686" cy="28510424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965" y="1720026"/>
            <a:ext cx="29159359" cy="7200106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965" y="34080503"/>
            <a:ext cx="14315312" cy="480007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864108" anchor="ctr"/>
          <a:lstStyle>
            <a:lvl1pPr marL="0" indent="0">
              <a:buNone/>
              <a:defRPr sz="11300" b="0">
                <a:solidFill>
                  <a:schemeClr val="bg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6458394" y="34080503"/>
            <a:ext cx="14320935" cy="4800071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864108" anchor="ctr"/>
          <a:lstStyle>
            <a:lvl1pPr marL="0" indent="0">
              <a:buNone/>
              <a:defRPr sz="11300" b="0">
                <a:solidFill>
                  <a:schemeClr val="bg1"/>
                </a:solidFill>
              </a:defRPr>
            </a:lvl1pPr>
            <a:lvl2pPr>
              <a:buNone/>
              <a:defRPr sz="9500" b="1"/>
            </a:lvl2pPr>
            <a:lvl3pPr>
              <a:buNone/>
              <a:defRPr sz="8500" b="1"/>
            </a:lvl3pPr>
            <a:lvl4pPr>
              <a:buNone/>
              <a:defRPr sz="7600" b="1"/>
            </a:lvl4pPr>
            <a:lvl5pPr>
              <a:buNone/>
              <a:defRPr sz="7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619965" y="9098053"/>
            <a:ext cx="14315312" cy="2483037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58390" y="9098053"/>
            <a:ext cx="14320935" cy="24830370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9929" y="30720453"/>
            <a:ext cx="26509648" cy="2880043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11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659656" y="33733425"/>
            <a:ext cx="14082890" cy="5760085"/>
          </a:xfrm>
        </p:spPr>
        <p:txBody>
          <a:bodyPr/>
          <a:lstStyle>
            <a:lvl1pPr marL="0" indent="0" algn="r">
              <a:buNone/>
              <a:defRPr sz="7600"/>
            </a:lvl1pPr>
            <a:lvl2pPr>
              <a:buNone/>
              <a:defRPr sz="5700"/>
            </a:lvl2pPr>
            <a:lvl3pPr>
              <a:buNone/>
              <a:defRPr sz="4700"/>
            </a:lvl3pPr>
            <a:lvl4pPr>
              <a:buNone/>
              <a:defRPr sz="4300"/>
            </a:lvl4pPr>
            <a:lvl5pPr>
              <a:buNone/>
              <a:defRPr sz="4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239929" y="1728026"/>
            <a:ext cx="26502618" cy="28800425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835416" y="40365598"/>
            <a:ext cx="6803851" cy="2304034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3647" y="34289652"/>
            <a:ext cx="25379443" cy="4083412"/>
          </a:xfrm>
          <a:noFill/>
        </p:spPr>
        <p:txBody>
          <a:bodyPr lIns="432054" tIns="0" rIns="432054" anchor="t"/>
          <a:lstStyle>
            <a:lvl1pPr marL="0" marR="86411" indent="0" algn="r">
              <a:buNone/>
              <a:defRPr sz="6600"/>
            </a:lvl1pPr>
            <a:lvl2pPr>
              <a:defRPr sz="5700"/>
            </a:lvl2pPr>
            <a:lvl3pPr>
              <a:defRPr sz="4700"/>
            </a:lvl3pPr>
            <a:lvl4pPr>
              <a:defRPr sz="4300"/>
            </a:lvl4pPr>
            <a:lvl5pPr>
              <a:defRPr sz="43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9982" y="1196666"/>
            <a:ext cx="30779324" cy="2764840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151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19601" y="40365601"/>
            <a:ext cx="8329002" cy="230003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82" y="30646890"/>
            <a:ext cx="28613106" cy="3544443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142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1769039" y="37448970"/>
            <a:ext cx="17505763" cy="580213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>
            <a:extLst/>
          </a:lstStyle>
          <a:p>
            <a:endParaRPr kumimoji="0" lang="en-US" sz="8498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1721008" y="37411646"/>
            <a:ext cx="13076114" cy="58800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>
            <a:extLst/>
          </a:lstStyle>
          <a:p>
            <a:endParaRPr kumimoji="0" lang="en-US" sz="8498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21408" y="36480873"/>
            <a:ext cx="12055178" cy="6808717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432054" tIns="216027" rIns="432054" bIns="216027" anchor="ctr" compatLnSpc="1"/>
          <a:lstStyle>
            <a:extLst/>
          </a:lstStyle>
          <a:p>
            <a:pPr algn="ctr" eaLnBrk="1" latinLnBrk="0" hangingPunct="1"/>
            <a:endParaRPr kumimoji="0" lang="en-US" sz="8498"/>
          </a:p>
        </p:txBody>
      </p:sp>
      <p:cxnSp>
        <p:nvCxnSpPr>
          <p:cNvPr id="11" name="Straight Connector 10"/>
          <p:cNvCxnSpPr/>
          <p:nvPr/>
        </p:nvCxnSpPr>
        <p:spPr>
          <a:xfrm>
            <a:off x="-32726" y="36458735"/>
            <a:ext cx="12066499" cy="68308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30698935" y="31423708"/>
            <a:ext cx="647986" cy="1440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l" eaLnBrk="1" latinLnBrk="0" hangingPunct="1"/>
            <a:endParaRPr kumimoji="0" lang="en-US" sz="8498"/>
          </a:p>
        </p:txBody>
      </p:sp>
      <p:sp>
        <p:nvSpPr>
          <p:cNvPr id="13" name="Chevron 12"/>
          <p:cNvSpPr/>
          <p:nvPr/>
        </p:nvSpPr>
        <p:spPr>
          <a:xfrm>
            <a:off x="30038420" y="31423708"/>
            <a:ext cx="647986" cy="1440021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432054" tIns="216027" rIns="432054" bIns="216027" anchor="ctr"/>
          <a:lstStyle>
            <a:extLst/>
          </a:lstStyle>
          <a:p>
            <a:pPr algn="l" eaLnBrk="1" latinLnBrk="0" hangingPunct="1"/>
            <a:endParaRPr kumimoji="0" lang="en-US" sz="8498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1769039" y="37448970"/>
            <a:ext cx="17505763" cy="5802139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>
            <a:extLst/>
          </a:lstStyle>
          <a:p>
            <a:endParaRPr kumimoji="0" lang="en-US" sz="8498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1721008" y="37411646"/>
            <a:ext cx="13076114" cy="588008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432054" tIns="216027" rIns="432054" bIns="216027" anchor="t" compatLnSpc="1"/>
          <a:lstStyle>
            <a:extLst/>
          </a:lstStyle>
          <a:p>
            <a:endParaRPr kumimoji="0" lang="en-US" sz="8498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21408" y="36480873"/>
            <a:ext cx="12055178" cy="6808717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432054" tIns="216027" rIns="432054" bIns="216027" anchor="ctr" compatLnSpc="1"/>
          <a:lstStyle>
            <a:extLst/>
          </a:lstStyle>
          <a:p>
            <a:pPr algn="ctr" eaLnBrk="1" latinLnBrk="0" hangingPunct="1"/>
            <a:endParaRPr kumimoji="0" lang="en-US" sz="8498"/>
          </a:p>
        </p:txBody>
      </p:sp>
      <p:cxnSp>
        <p:nvCxnSpPr>
          <p:cNvPr id="15" name="Straight Connector 14"/>
          <p:cNvCxnSpPr/>
          <p:nvPr/>
        </p:nvCxnSpPr>
        <p:spPr>
          <a:xfrm>
            <a:off x="-32726" y="36458735"/>
            <a:ext cx="12066499" cy="6830860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1619965" y="1730028"/>
            <a:ext cx="29159359" cy="7200106"/>
          </a:xfrm>
          <a:prstGeom prst="rect">
            <a:avLst/>
          </a:prstGeom>
        </p:spPr>
        <p:txBody>
          <a:bodyPr vert="horz" lIns="432054" tIns="216027" rIns="432054" bIns="216027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1619965" y="9331342"/>
            <a:ext cx="29159359" cy="28510424"/>
          </a:xfrm>
          <a:prstGeom prst="rect">
            <a:avLst/>
          </a:prstGeom>
        </p:spPr>
        <p:txBody>
          <a:bodyPr vert="horz" lIns="432054" tIns="216027" rIns="432054" bIns="216027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23835416" y="40365598"/>
            <a:ext cx="6803851" cy="2304034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l" eaLnBrk="1" latinLnBrk="0" hangingPunct="1">
              <a:defRPr kumimoji="0" sz="47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15519601" y="40365601"/>
            <a:ext cx="8329002" cy="2300034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r" eaLnBrk="1" latinLnBrk="0" hangingPunct="1">
              <a:defRPr kumimoji="0" sz="47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30639266" y="40365601"/>
            <a:ext cx="1295972" cy="2300034"/>
          </a:xfrm>
          <a:prstGeom prst="rect">
            <a:avLst/>
          </a:prstGeom>
        </p:spPr>
        <p:txBody>
          <a:bodyPr vert="horz" lIns="432054" tIns="216027" rIns="432054" bIns="216027" anchor="b"/>
          <a:lstStyle>
            <a:lvl1pPr algn="r" eaLnBrk="1" latinLnBrk="0" hangingPunct="1">
              <a:defRPr kumimoji="0" sz="47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194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1728216" indent="-1209751" algn="l" rtl="0" eaLnBrk="1" latinLnBrk="0" hangingPunct="1">
        <a:spcBef>
          <a:spcPts val="189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37967" indent="-1080135" algn="l" rtl="0" eaLnBrk="1" latinLnBrk="0" hangingPunct="1">
        <a:spcBef>
          <a:spcPts val="1531"/>
        </a:spcBef>
        <a:buClr>
          <a:schemeClr val="accent1"/>
        </a:buClr>
        <a:buFont typeface="Verdana"/>
        <a:buChar char="◦"/>
        <a:defRPr kumimoji="0" sz="10900" kern="1200">
          <a:solidFill>
            <a:schemeClr val="tx1"/>
          </a:solidFill>
          <a:latin typeface="+mn-lt"/>
          <a:ea typeface="+mn-ea"/>
          <a:cs typeface="+mn-cs"/>
        </a:defRPr>
      </a:lvl2pPr>
      <a:lvl3pPr marL="4061308" indent="-1080135" algn="l" rtl="0" eaLnBrk="1" latinLnBrk="0" hangingPunct="1">
        <a:spcBef>
          <a:spcPts val="1654"/>
        </a:spcBef>
        <a:buClr>
          <a:schemeClr val="accent2"/>
        </a:buClr>
        <a:buSzPct val="100000"/>
        <a:buFont typeface="Wingdings 2"/>
        <a:buChar char=""/>
        <a:defRPr kumimoji="0"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1080135" algn="l" rtl="0" eaLnBrk="1" latinLnBrk="0" hangingPunct="1">
        <a:spcBef>
          <a:spcPts val="1654"/>
        </a:spcBef>
        <a:buClr>
          <a:schemeClr val="accent2"/>
        </a:buClr>
        <a:buFont typeface="Wingdings 2"/>
        <a:buChar char=""/>
        <a:defRPr kumimoji="0"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1080135" algn="l" rtl="0" eaLnBrk="1" latinLnBrk="0" hangingPunct="1">
        <a:spcBef>
          <a:spcPts val="1654"/>
        </a:spcBef>
        <a:buClr>
          <a:schemeClr val="accent2"/>
        </a:buClr>
        <a:buFont typeface="Wingdings 2"/>
        <a:buChar char="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7560945" indent="-1080135" algn="l" rtl="0" eaLnBrk="1" latinLnBrk="0" hangingPunct="1">
        <a:spcBef>
          <a:spcPts val="1654"/>
        </a:spcBef>
        <a:buClr>
          <a:schemeClr val="accent3"/>
        </a:buClr>
        <a:buFont typeface="Wingdings 2"/>
        <a:buChar char=""/>
        <a:defRPr kumimoji="0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indent="-1080135" algn="l" rtl="0" eaLnBrk="1" latinLnBrk="0" hangingPunct="1">
        <a:spcBef>
          <a:spcPts val="1654"/>
        </a:spcBef>
        <a:buClr>
          <a:schemeClr val="accent3"/>
        </a:buClr>
        <a:buFont typeface="Wingdings 2"/>
        <a:buChar char="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9721215" indent="-1080135" algn="l" rtl="0" eaLnBrk="1" latinLnBrk="0" hangingPunct="1">
        <a:spcBef>
          <a:spcPts val="1654"/>
        </a:spcBef>
        <a:buClr>
          <a:schemeClr val="accent3"/>
        </a:buClr>
        <a:buFont typeface="Wingdings 2"/>
        <a:buChar char=""/>
        <a:defRPr kumimoji="0"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0801350" indent="-1080135" algn="l" rtl="0" eaLnBrk="1" latinLnBrk="0" hangingPunct="1">
        <a:spcBef>
          <a:spcPts val="1654"/>
        </a:spcBef>
        <a:buClr>
          <a:schemeClr val="accent3"/>
        </a:buClr>
        <a:buFont typeface="Wingdings 2"/>
        <a:buChar char=""/>
        <a:defRPr kumimoji="0" sz="7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gymnasu.gr/podilasia-meionektimata-pleonektimata/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6.jpeg"/><Relationship Id="rId4" Type="http://schemas.openxmlformats.org/officeDocument/2006/relationships/hyperlink" Target="https://www.google.gr/url?sa=i&amp;rct=j&amp;q=&amp;esrc=s&amp;source=images&amp;cd=&amp;ved=2ahUKEwiOzYDFwLHgAhXPa1AKHeb_CyYQjRx6BAgBEAU&amp;url=http://kantounistas.blogspot.com/2011/01/blog-post_30.html&amp;psig=AOvVaw1mbu9uHNVT5YBJgD9b_vzH&amp;ust=1549899662419559" TargetMode="External"/><Relationship Id="rId9" Type="http://schemas.openxmlformats.org/officeDocument/2006/relationships/hyperlink" Target="https://www.ant1.com.cy/news/cyprus/article/84694/eyalwtoi-oi-podhlates-sto-odiko-diktyo-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88843" y="5293520"/>
            <a:ext cx="20040601" cy="1400363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endParaRPr lang="en-GB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057646" y="36840322"/>
            <a:ext cx="8610600" cy="1400363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199644" y="38289151"/>
            <a:ext cx="15811500" cy="30469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Μαθητική Ομάδα: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Χρυστάλλα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Γιασεμή, Κωνσταντίνα Αντωνίου, Κωνσταντίνα Κυπριανού,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Βασούλα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Χριστοφή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,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Άνδρεα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Αδάμου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, Μαρία Βενιζέλου, Μαρίνος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Τζιακούρης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Σχολική Χρονιά: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2018-2019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Σχολείο: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Γυμνάσιο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Αθηένου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Υπεύθυνοι Καθηγητές: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Μαρία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Σκουρή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-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Αδάμου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, </a:t>
            </a:r>
            <a:r>
              <a:rPr lang="el-GR" sz="3200" dirty="0" err="1">
                <a:solidFill>
                  <a:schemeClr val="bg2">
                    <a:lumMod val="10000"/>
                  </a:schemeClr>
                </a:solidFill>
                <a:latin typeface="Arial "/>
              </a:rPr>
              <a:t>Χρίστα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Νεάρχου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381" y="864606"/>
            <a:ext cx="32404050" cy="4231908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en-GB" sz="151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    </a:t>
            </a:r>
            <a:r>
              <a:rPr lang="el-GR" sz="118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ΧΡΗΣΗ ΠΟΔΗΛΑΤΟΥ </a:t>
            </a:r>
            <a:endParaRPr lang="en-US" sz="11800" b="1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algn="ctr"/>
            <a:r>
              <a:rPr lang="el-GR" sz="11800" b="1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ΣΤΙΣ ΚΑΘΗΜΕΡΙΝΕΣ ΜΕΤΑΚΙΝΗΣΕΙΣ;</a:t>
            </a:r>
            <a:endParaRPr lang="en-GB" sz="118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4501" y="12699813"/>
            <a:ext cx="10448684" cy="6740287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αύξηση της ρύπανσης της ατμόσφαιρας έχει φτάσει </a:t>
            </a:r>
            <a:endParaRPr lang="en-US" sz="3200" dirty="0" smtClean="0">
              <a:solidFill>
                <a:srgbClr val="030D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ανησυχητικά επίπεδα. Πρέπει </a:t>
            </a: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ΑΜΕΣΑ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να </a:t>
            </a:r>
            <a:r>
              <a:rPr lang="el-GR" sz="3200" dirty="0" smtClean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πάρουμε</a:t>
            </a:r>
            <a:endParaRPr lang="en-US" sz="3200" dirty="0" smtClean="0">
              <a:solidFill>
                <a:srgbClr val="030D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τα 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αναγκαία μέτρα ούτως ώστε να την περιορίσουμε.</a:t>
            </a:r>
            <a:endParaRPr lang="en-US" sz="3200" dirty="0">
              <a:solidFill>
                <a:srgbClr val="030D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χρήση αυτοκινήτου 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στις καθημερινές μετακινήσεις, εκτός από το κυκλοφοριακό χάος που δημιουργεί, </a:t>
            </a: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προκαλεί αύξηση των ρύπων στην ατμόσφαιρα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3200" dirty="0" smtClean="0">
              <a:solidFill>
                <a:srgbClr val="030D0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</a:t>
            </a:r>
            <a:r>
              <a:rPr lang="el-GR" sz="3200" dirty="0">
                <a:solidFill>
                  <a:srgbClr val="030D0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επιτακτική η ανάγκη χρήσης άλλων μέσων μεταφοράς. </a:t>
            </a: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ποδήλατο αποτελεί την καλύτερη </a:t>
            </a:r>
            <a:r>
              <a:rPr lang="el-G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λύση</a:t>
            </a:r>
            <a:endParaRPr 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για </a:t>
            </a: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τις μετακινήσεις μας σε κοντινές αποστάσεις</a:t>
            </a:r>
            <a:r>
              <a:rPr lang="el-GR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3200" dirty="0">
              <a:solidFill>
                <a:srgbClr val="FF0000"/>
              </a:solidFill>
              <a:latin typeface="Arial "/>
            </a:endParaRPr>
          </a:p>
        </p:txBody>
      </p:sp>
      <p:sp>
        <p:nvSpPr>
          <p:cNvPr id="11" name="Text Box 2"/>
          <p:cNvSpPr txBox="1"/>
          <p:nvPr/>
        </p:nvSpPr>
        <p:spPr>
          <a:xfrm>
            <a:off x="7848401" y="27408215"/>
            <a:ext cx="14697072" cy="5334002"/>
          </a:xfrm>
          <a:prstGeom prst="rect">
            <a:avLst/>
          </a:prstGeom>
          <a:solidFill>
            <a:schemeClr val="lt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24" tIns="45710" rIns="91424" bIns="4571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2"/>
              </a:spcAft>
            </a:pPr>
            <a:r>
              <a:rPr lang="el-GR" sz="6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ΜΠΟΡΟΥΜΕ </a:t>
            </a:r>
            <a:r>
              <a:rPr lang="el-GR" sz="6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ΝΑ ΜΕΙΩΣΟΥΜΕ </a:t>
            </a:r>
            <a:endParaRPr lang="en-US" sz="6600" b="1" dirty="0" smtClean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1002"/>
              </a:spcAft>
            </a:pPr>
            <a:r>
              <a:rPr lang="el-GR" sz="66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ΤΑ </a:t>
            </a:r>
            <a:r>
              <a:rPr lang="el-GR" sz="6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ΚΑΥΣΑΕΡΙΑ ΣΤΗΝ ΑΤΜΟΣΦΑΙΡΑ ΜΟΝΟ ΜΕ ΕΝΑ ΤΡΟΠΟ,</a:t>
            </a:r>
          </a:p>
          <a:p>
            <a:pPr algn="ctr">
              <a:lnSpc>
                <a:spcPct val="115000"/>
              </a:lnSpc>
              <a:spcAft>
                <a:spcPts val="1002"/>
              </a:spcAft>
            </a:pPr>
            <a:r>
              <a:rPr lang="el-GR" sz="66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ΤΟ ΠΟΔΗΛΑΤΟ!!!</a:t>
            </a:r>
            <a:endParaRPr lang="en-GB" sz="66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454358" y="7029442"/>
            <a:ext cx="9212645" cy="14342368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r>
              <a:rPr lang="el-GR" sz="4400" b="1" dirty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Ποιοι χρησιμοποιούν τα </a:t>
            </a:r>
            <a:r>
              <a:rPr lang="el-GR" sz="4400" b="1" dirty="0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"/>
              </a:rPr>
              <a:t>ποδήλατ</a:t>
            </a:r>
            <a:r>
              <a:rPr lang="el-GR" sz="4400" b="1" dirty="0" smtClean="0">
                <a:solidFill>
                  <a:schemeClr val="bg2">
                    <a:lumMod val="10000"/>
                  </a:schemeClr>
                </a:solidFill>
                <a:latin typeface="Arial "/>
              </a:rPr>
              <a:t>α</a:t>
            </a:r>
            <a:r>
              <a:rPr lang="en-US" sz="4400" b="1" dirty="0" smtClean="0">
                <a:solidFill>
                  <a:schemeClr val="bg2">
                    <a:lumMod val="10000"/>
                  </a:schemeClr>
                </a:solidFill>
                <a:latin typeface="Arial "/>
              </a:rPr>
              <a:t>:</a:t>
            </a:r>
            <a:endParaRPr lang="en-GB" sz="44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r>
              <a:rPr lang="en-US" sz="38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 </a:t>
            </a:r>
            <a:endParaRPr lang="en-GB" sz="38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ηλικιακή ομάδα 26-35 ετών αποτελεί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ποσοστό 42% την πιο ενεργή ομάδα σε σχέση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με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ποδηλασία σε </a:t>
            </a:r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σύγκριση με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ηλικιακή ομάδα 18-25 ετών.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Σε διεθνές σκηνικό, η χρήση ποδηλάτου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είναι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πολλές φορές «προνόμιο» της ηλικιακής ομάδας 50</a:t>
            </a:r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+, ενώ στην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Κύπρο περιορίζεται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μόλις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στο 18%.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Η Λεμεσός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με ποσοστό 38%, αποτελεί 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την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πρώτη επαρχία στη συχνή χρήση ποδηλάτου με </a:t>
            </a:r>
            <a:r>
              <a:rPr lang="el-GR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τη Λευκωσία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να βρίσκεται στην τελευταία θέση με ποσοστό 10%.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 σημαντικότερο πρόβλημα 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3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που </a:t>
            </a:r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αντιμετωπίζουν οι ποδηλάτες </a:t>
            </a:r>
            <a:endParaRPr lang="en-US" sz="3200" b="1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l-GR" sz="3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στην </a:t>
            </a:r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Κύπρο είναι η </a:t>
            </a:r>
            <a:r>
              <a:rPr lang="el-GR" sz="3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απουσία</a:t>
            </a:r>
            <a:r>
              <a:rPr lang="en-US" sz="3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sz="3200" b="1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ποδηλατοδρόμων </a:t>
            </a:r>
            <a:r>
              <a:rPr lang="el-GR" sz="3200" b="1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και γενικότερης υποδομής.</a:t>
            </a:r>
            <a:endParaRPr lang="en-GB" sz="3200" b="1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Άλλα προβλήματα είναι η απουσία σεβασμού </a:t>
            </a:r>
            <a:endParaRPr lang="el-GR" sz="3200" dirty="0" smtClean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 smtClean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του </a:t>
            </a: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ποδηλάτη από άλλους χρήστες του οδικού δικτύου και η απουσία σχετικής και ολοκληρωμένης νομοθεσίας.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Image result for ÏÎ¿Î´Î·Î»Î±ÏÎ¿Î´ÏÎ¿Î¼Î¿Î¹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564" y="5638023"/>
            <a:ext cx="7532599" cy="57936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Picture 13" descr="Image result for ποδηλατοδρομοι ΣΥΝΘΗΜΑΤΑ">
            <a:hlinkClick r:id="rId4" tgtFrame="&quot;_blank&quot;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591" y="20123188"/>
            <a:ext cx="8378294" cy="62061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 Box 14"/>
          <p:cNvSpPr txBox="1"/>
          <p:nvPr/>
        </p:nvSpPr>
        <p:spPr>
          <a:xfrm>
            <a:off x="1004545" y="34313690"/>
            <a:ext cx="13543806" cy="4676886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</a:pPr>
            <a:r>
              <a:rPr lang="el-GR" sz="3200" b="1" dirty="0">
                <a:solidFill>
                  <a:srgbClr val="FF0000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ΤΟ ΠΟΔΗΛΑΤΟ ΣΤΗ ΖΩΗ ΣΟΥ ΕΙΝΑΙ ΠΟΛΥ ΣΗΜΑΝΤΙΚΟ ΓΙΑΤΙ:</a:t>
            </a:r>
            <a:endParaRPr lang="en-GB" sz="3200" b="1" dirty="0">
              <a:solidFill>
                <a:srgbClr val="FF0000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/>
              <a:buChar char="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ΔΕΝ ΡΥΠΑΙΝΕΙ ΤΗΝ ΑΤΜΟΣΦΑΙΡΑ ΜΕ ΚΑΥΣΑΕΡΙΑ...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/>
              <a:buChar char="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ΓΥΜΝΑΖΕΣΑΙ...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Clr>
                <a:srgbClr val="FF0000"/>
              </a:buClr>
              <a:buFont typeface="Wingdings"/>
              <a:buChar char="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ΕΙΣΑΙ ΕΞΩ ΣΤΗ ΦΥΣΗ...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1000"/>
              </a:spcAft>
              <a:buClr>
                <a:srgbClr val="FF0000"/>
              </a:buClr>
              <a:buFont typeface="Wingdings"/>
              <a:buChar char=""/>
            </a:pPr>
            <a:r>
              <a:rPr lang="el-GR" sz="3200" dirty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ΔΕΝ ΕΙΝΑΙ ΜΕΓΑΛΟ ΓΙΑ ΝΑ ΧΡΕΙΑΖΕΤΑΙ ΣΥΓΚΕΚΡΙΜΕΝΟ ΧΩΡΟ ΣΤΑΘΜΕΥΣΗΣ</a:t>
            </a:r>
            <a:endParaRPr lang="en-GB" sz="32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73693" y="22868278"/>
            <a:ext cx="9309260" cy="62061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ÏÎ¿Î´Î·Î»Î±ÏÎ¿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77238" flipH="1">
            <a:off x="11865519" y="4752388"/>
            <a:ext cx="8805225" cy="8805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188591" y="40644877"/>
            <a:ext cx="133597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200" b="1" dirty="0" smtClean="0">
                <a:solidFill>
                  <a:schemeClr val="bg2">
                    <a:lumMod val="10000"/>
                  </a:schemeClr>
                </a:solidFill>
                <a:latin typeface="Arial "/>
              </a:rPr>
              <a:t>Βιβλιογραφία</a:t>
            </a:r>
            <a:r>
              <a:rPr lang="en-US" sz="1200" b="1" dirty="0" smtClean="0">
                <a:solidFill>
                  <a:schemeClr val="bg2">
                    <a:lumMod val="10000"/>
                  </a:schemeClr>
                </a:solidFill>
                <a:latin typeface="Arial "/>
              </a:rPr>
              <a:t>:</a:t>
            </a:r>
          </a:p>
          <a:p>
            <a:endParaRPr lang="en-GB" sz="1200" b="1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bg2">
                    <a:lumMod val="10000"/>
                  </a:schemeClr>
                </a:solidFill>
                <a:latin typeface="Arial "/>
                <a:hlinkClick r:id="rId8"/>
              </a:rPr>
              <a:t>https://gymnasu.gr/podilasia-meionektimata-pleonektimata/</a:t>
            </a:r>
            <a:endParaRPr lang="el-GR" sz="12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hlinkClick r:id="rId9"/>
              </a:rPr>
              <a:t>https</a:t>
            </a:r>
            <a:r>
              <a:rPr lang="el-GR" sz="1200" u="sng" dirty="0">
                <a:hlinkClick r:id="rId9"/>
              </a:rPr>
              <a:t>://</a:t>
            </a:r>
            <a:r>
              <a:rPr lang="en-US" sz="1200" u="sng" dirty="0">
                <a:hlinkClick r:id="rId9"/>
              </a:rPr>
              <a:t>www</a:t>
            </a:r>
            <a:r>
              <a:rPr lang="el-GR" sz="1200" u="sng" dirty="0">
                <a:hlinkClick r:id="rId9"/>
              </a:rPr>
              <a:t>.</a:t>
            </a:r>
            <a:r>
              <a:rPr lang="en-US" sz="1200" u="sng" dirty="0">
                <a:hlinkClick r:id="rId9"/>
              </a:rPr>
              <a:t>ant</a:t>
            </a:r>
            <a:r>
              <a:rPr lang="el-GR" sz="1200" u="sng" dirty="0">
                <a:hlinkClick r:id="rId9"/>
              </a:rPr>
              <a:t>1.</a:t>
            </a:r>
            <a:r>
              <a:rPr lang="en-US" sz="1200" u="sng" dirty="0">
                <a:hlinkClick r:id="rId9"/>
              </a:rPr>
              <a:t>com</a:t>
            </a:r>
            <a:r>
              <a:rPr lang="el-GR" sz="1200" u="sng" dirty="0">
                <a:hlinkClick r:id="rId9"/>
              </a:rPr>
              <a:t>.</a:t>
            </a:r>
            <a:r>
              <a:rPr lang="en-US" sz="1200" u="sng" dirty="0">
                <a:hlinkClick r:id="rId9"/>
              </a:rPr>
              <a:t>cy</a:t>
            </a:r>
            <a:r>
              <a:rPr lang="el-GR" sz="1200" u="sng" dirty="0">
                <a:hlinkClick r:id="rId9"/>
              </a:rPr>
              <a:t>/</a:t>
            </a:r>
            <a:r>
              <a:rPr lang="en-US" sz="1200" u="sng" dirty="0">
                <a:hlinkClick r:id="rId9"/>
              </a:rPr>
              <a:t>news</a:t>
            </a:r>
            <a:r>
              <a:rPr lang="el-GR" sz="1200" u="sng" dirty="0">
                <a:hlinkClick r:id="rId9"/>
              </a:rPr>
              <a:t>/</a:t>
            </a:r>
            <a:r>
              <a:rPr lang="en-US" sz="1200" u="sng" dirty="0" err="1">
                <a:hlinkClick r:id="rId9"/>
              </a:rPr>
              <a:t>cyprus</a:t>
            </a:r>
            <a:r>
              <a:rPr lang="el-GR" sz="1200" u="sng" dirty="0">
                <a:hlinkClick r:id="rId9"/>
              </a:rPr>
              <a:t>/</a:t>
            </a:r>
            <a:r>
              <a:rPr lang="en-US" sz="1200" u="sng" dirty="0">
                <a:hlinkClick r:id="rId9"/>
              </a:rPr>
              <a:t>article</a:t>
            </a:r>
            <a:r>
              <a:rPr lang="el-GR" sz="1200" u="sng" dirty="0">
                <a:hlinkClick r:id="rId9"/>
              </a:rPr>
              <a:t>/84694/</a:t>
            </a:r>
            <a:r>
              <a:rPr lang="en-US" sz="1200" u="sng" dirty="0" err="1">
                <a:hlinkClick r:id="rId9"/>
              </a:rPr>
              <a:t>eyalwtoi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>
                <a:hlinkClick r:id="rId9"/>
              </a:rPr>
              <a:t>oi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 err="1">
                <a:hlinkClick r:id="rId9"/>
              </a:rPr>
              <a:t>podhlates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 err="1">
                <a:hlinkClick r:id="rId9"/>
              </a:rPr>
              <a:t>sto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 err="1">
                <a:hlinkClick r:id="rId9"/>
              </a:rPr>
              <a:t>odiko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 err="1">
                <a:hlinkClick r:id="rId9"/>
              </a:rPr>
              <a:t>diktyo</a:t>
            </a:r>
            <a:r>
              <a:rPr lang="el-GR" sz="1200" u="sng" dirty="0">
                <a:hlinkClick r:id="rId9"/>
              </a:rPr>
              <a:t>-</a:t>
            </a:r>
            <a:r>
              <a:rPr lang="en-US" sz="1200" u="sng" dirty="0">
                <a:hlinkClick r:id="rId9"/>
              </a:rPr>
              <a:t>t</a:t>
            </a:r>
            <a:r>
              <a:rPr lang="el-GR" sz="1200" u="sng" dirty="0">
                <a:hlinkClick r:id="rId9"/>
              </a:rPr>
              <a:t>/</a:t>
            </a:r>
            <a:endParaRPr lang="en-US" sz="1200" dirty="0"/>
          </a:p>
          <a:p>
            <a:endParaRPr lang="en-GB" sz="24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87555" y="12942242"/>
            <a:ext cx="9985606" cy="8217614"/>
          </a:xfrm>
          <a:prstGeom prst="rect">
            <a:avLst/>
          </a:prstGeom>
          <a:solidFill>
            <a:srgbClr val="FFFFFF"/>
          </a:solidFill>
          <a:ln cmpd="thickThin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3200" dirty="0">
                <a:solidFill>
                  <a:srgbClr val="030D0B"/>
                </a:solidFill>
                <a:latin typeface="Arial" pitchFamily="34" charset="0"/>
                <a:cs typeface="Arial" pitchFamily="34" charset="0"/>
              </a:rPr>
              <a:t>Περισσότεροι </a:t>
            </a:r>
            <a:r>
              <a:rPr lang="el-GR" sz="3200" b="1" dirty="0">
                <a:solidFill>
                  <a:srgbClr val="030D0B"/>
                </a:solidFill>
                <a:latin typeface="Arial" pitchFamily="34" charset="0"/>
                <a:cs typeface="Arial" pitchFamily="34" charset="0"/>
              </a:rPr>
              <a:t>από 1,2 εκατομμύρια άνθρωποι χάνονται στους δρόμους</a:t>
            </a:r>
            <a:r>
              <a:rPr lang="el-GR" sz="3200" dirty="0">
                <a:solidFill>
                  <a:srgbClr val="030D0B"/>
                </a:solidFill>
                <a:latin typeface="Arial" pitchFamily="34" charset="0"/>
                <a:cs typeface="Arial" pitchFamily="34" charset="0"/>
              </a:rPr>
              <a:t> όλου του κόσμου </a:t>
            </a:r>
            <a:endParaRPr lang="en-US" sz="3200" dirty="0" smtClean="0">
              <a:solidFill>
                <a:srgbClr val="030D0B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030D0B"/>
                </a:solidFill>
                <a:latin typeface="Arial" pitchFamily="34" charset="0"/>
                <a:cs typeface="Arial" pitchFamily="34" charset="0"/>
              </a:rPr>
              <a:t>κάθε </a:t>
            </a:r>
            <a:r>
              <a:rPr lang="el-GR" sz="3200" dirty="0">
                <a:solidFill>
                  <a:srgbClr val="030D0B"/>
                </a:solidFill>
                <a:latin typeface="Arial" pitchFamily="34" charset="0"/>
                <a:cs typeface="Arial" pitchFamily="34" charset="0"/>
              </a:rPr>
              <a:t>χρόνο εξαιτίας τροχαίων συγκρούσεων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l-GR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Σχεδόν </a:t>
            </a:r>
            <a:r>
              <a:rPr lang="el-GR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τα μισά θύματα είναι πεζοί, ποδηλάτες και μοτοσικλετιστές !</a:t>
            </a: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l-G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flipH="1">
            <a:off x="10624743" y="22774926"/>
            <a:ext cx="10448684" cy="378563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l-GR" sz="40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Η ποδηλασία αποτελεί ιδανική λύση άσκησης και αναψυχής κατά τη διάρκεια εκδρομών, διακοπών ή των μικρών αποδράσεων </a:t>
            </a:r>
            <a:endParaRPr lang="el-GR" sz="4000" dirty="0" smtClean="0">
              <a:solidFill>
                <a:schemeClr val="bg2">
                  <a:lumMod val="10000"/>
                </a:schemeClr>
              </a:solidFill>
              <a:latin typeface="Arial "/>
            </a:endParaRPr>
          </a:p>
          <a:p>
            <a:pPr algn="ctr">
              <a:lnSpc>
                <a:spcPct val="150000"/>
              </a:lnSpc>
            </a:pPr>
            <a:r>
              <a:rPr lang="el-GR" sz="4000" dirty="0" smtClean="0">
                <a:solidFill>
                  <a:schemeClr val="bg2">
                    <a:lumMod val="10000"/>
                  </a:schemeClr>
                </a:solidFill>
                <a:latin typeface="Arial "/>
              </a:rPr>
              <a:t>του </a:t>
            </a:r>
            <a:r>
              <a:rPr lang="el-GR" sz="4000" dirty="0">
                <a:solidFill>
                  <a:schemeClr val="bg2">
                    <a:lumMod val="10000"/>
                  </a:schemeClr>
                </a:solidFill>
                <a:latin typeface="Arial "/>
              </a:rPr>
              <a:t>Σαββατοκυρίακου. </a:t>
            </a:r>
            <a:endParaRPr lang="en-GB" sz="4000" dirty="0">
              <a:solidFill>
                <a:schemeClr val="bg2">
                  <a:lumMod val="10000"/>
                </a:schemeClr>
              </a:solidFill>
              <a:latin typeface="Arial "/>
            </a:endParaRPr>
          </a:p>
        </p:txBody>
      </p:sp>
      <p:pic>
        <p:nvPicPr>
          <p:cNvPr id="3" name="Picture 4" descr="bike1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6017" y="16877046"/>
            <a:ext cx="6096000" cy="40576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16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rgbClr val="3ECCB4"/>
      </a:dk1>
      <a:lt1>
        <a:srgbClr val="3ECCB4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237</TotalTime>
  <Words>231</Words>
  <Application>Microsoft Office PowerPoint</Application>
  <PresentationFormat>Custom</PresentationFormat>
  <Paragraphs>54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Adamou</dc:creator>
  <cp:lastModifiedBy>User</cp:lastModifiedBy>
  <cp:revision>35</cp:revision>
  <cp:lastPrinted>2019-03-12T06:59:26Z</cp:lastPrinted>
  <dcterms:created xsi:type="dcterms:W3CDTF">2006-08-16T00:00:00Z</dcterms:created>
  <dcterms:modified xsi:type="dcterms:W3CDTF">2019-03-12T18:50:55Z</dcterms:modified>
</cp:coreProperties>
</file>