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404050" cy="43205400"/>
  <p:notesSz cx="6797675" cy="9874250"/>
  <p:defaultTextStyle>
    <a:defPPr>
      <a:defRPr lang="en-US"/>
    </a:defPPr>
    <a:lvl1pPr marL="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1pPr>
    <a:lvl2pPr marL="22631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2pPr>
    <a:lvl3pPr marL="45262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3pPr>
    <a:lvl4pPr marL="67894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4pPr>
    <a:lvl5pPr marL="905256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5pPr>
    <a:lvl6pPr marL="1131570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6pPr>
    <a:lvl7pPr marL="1357884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7pPr>
    <a:lvl8pPr marL="1584198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8pPr>
    <a:lvl9pPr marL="18105120" algn="l" defTabSz="4526280" rtl="0" eaLnBrk="1" latinLnBrk="0" hangingPunct="1">
      <a:defRPr sz="8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DC3"/>
    <a:srgbClr val="FF6600"/>
    <a:srgbClr val="F8AB6C"/>
    <a:srgbClr val="66FF33"/>
    <a:srgbClr val="00FF00"/>
    <a:srgbClr val="00CC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48" autoAdjust="0"/>
    <p:restoredTop sz="94599" autoAdjust="0"/>
  </p:normalViewPr>
  <p:slideViewPr>
    <p:cSldViewPr>
      <p:cViewPr>
        <p:scale>
          <a:sx n="40" d="100"/>
          <a:sy n="40" d="100"/>
        </p:scale>
        <p:origin x="-38" y="931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Έχετε εμβολιάσει τα παιδιά σας;</a:t>
            </a:r>
            <a:endParaRPr lang="en-GB"/>
          </a:p>
        </c:rich>
      </c:tx>
      <c:layout>
        <c:manualLayout>
          <c:xMode val="edge"/>
          <c:yMode val="edge"/>
          <c:x val="0.1312484144205831"/>
          <c:y val="4.487175790816787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Sheet2!$A$117:$B$118</c:f>
              <c:multiLvlStrCache>
                <c:ptCount val="2"/>
                <c:lvl>
                  <c:pt idx="0">
                    <c:v>ΟΧΙ</c:v>
                  </c:pt>
                  <c:pt idx="1">
                    <c:v>ΝΑΙ</c:v>
                  </c:pt>
                </c:lvl>
                <c:lvl>
                  <c:pt idx="0">
                    <c:v>Α</c:v>
                  </c:pt>
                  <c:pt idx="1">
                    <c:v>Β</c:v>
                  </c:pt>
                </c:lvl>
              </c:multiLvlStrCache>
            </c:multiLvlStrRef>
          </c:cat>
          <c:val>
            <c:numRef>
              <c:f>Sheet2!$C$117:$C$118</c:f>
              <c:numCache>
                <c:formatCode>General</c:formatCode>
                <c:ptCount val="2"/>
                <c:pt idx="0">
                  <c:v>2</c:v>
                </c:pt>
                <c:pt idx="1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E0-45D3-A600-47E29BD7B4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692096"/>
        <c:axId val="539496384"/>
        <c:axId val="538822528"/>
      </c:bar3DChart>
      <c:catAx>
        <c:axId val="3469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96384"/>
        <c:crosses val="autoZero"/>
        <c:auto val="1"/>
        <c:lblAlgn val="ctr"/>
        <c:lblOffset val="100"/>
        <c:noMultiLvlLbl val="0"/>
      </c:catAx>
      <c:valAx>
        <c:axId val="53949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2096"/>
        <c:crosses val="autoZero"/>
        <c:crossBetween val="between"/>
      </c:valAx>
      <c:serAx>
        <c:axId val="538822528"/>
        <c:scaling>
          <c:orientation val="minMax"/>
        </c:scaling>
        <c:delete val="1"/>
        <c:axPos val="b"/>
        <c:majorTickMark val="none"/>
        <c:minorTickMark val="none"/>
        <c:tickLblPos val="nextTo"/>
        <c:crossAx val="53949638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b="1" dirty="0"/>
              <a:t>Ποιες ήταν οι πηγές ενημέρωσής σας;</a:t>
            </a:r>
            <a:r>
              <a:rPr lang="en-GB" b="1" dirty="0"/>
              <a:t>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floor>
    <c:side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sideWall>
    <c:backWall>
      <c:thickness val="0"/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8857170249674847"/>
          <c:y val="9.82972582972583E-2"/>
          <c:w val="0.49456739749403034"/>
          <c:h val="0.85646945646945649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Sheet2!$B$78:$B$89</c:f>
              <c:strCache>
                <c:ptCount val="12"/>
                <c:pt idx="0">
                  <c:v>Παιδίατρος</c:v>
                </c:pt>
                <c:pt idx="1">
                  <c:v>Οικογενειακός Γιατρός ή άλλης ειδικότητας</c:v>
                </c:pt>
                <c:pt idx="2">
                  <c:v>Παραϊατρικό προσωπικό (Νοσοκόμοι / Μαίες / κ.ά.)</c:v>
                </c:pt>
                <c:pt idx="3">
                  <c:v>Σχολείο</c:v>
                </c:pt>
                <c:pt idx="4">
                  <c:v>Κάποιο μέλος της οικογένειας ή φίλοι από το κοινωνικό σας περιβάλλον που δεν έχουν σχέση με ιατρικές επιστήμες</c:v>
                </c:pt>
                <c:pt idx="5">
                  <c:v>Διαδίκτυο: γενική έρευνα σε μηχανή αναζήτησης (πχ Internet google, κοινωνικά δίκτυα-facebook, twitter κ.ά. )</c:v>
                </c:pt>
                <c:pt idx="6">
                  <c:v>Διαδίκτυο: έρευνα σε συγκεκριμένες επιστημονικές ιστοσελίδες</c:v>
                </c:pt>
                <c:pt idx="7">
                  <c:v>Μέσα Μαζικής Ενημέρωσης (Τηλεοπτικές/Ραδιοφωνικές εκπομπές, Περιοδικά, Εφημερίδες)</c:v>
                </c:pt>
                <c:pt idx="8">
                  <c:v>Επιστημονικά περιοδικά ιατρικού περιεχομένου</c:v>
                </c:pt>
                <c:pt idx="9">
                  <c:v>Σχετικά ενημερωτικά φυλλάδια σε νοσοκομεία/ιατρεία/κλινικές/φαρμακεία  </c:v>
                </c:pt>
                <c:pt idx="10">
                  <c:v>Φαρμακοποιός</c:v>
                </c:pt>
                <c:pt idx="11">
                  <c:v>Άλλη (Διευκρινίστε) …………………………………………………</c:v>
                </c:pt>
              </c:strCache>
            </c:strRef>
          </c:cat>
          <c:val>
            <c:numRef>
              <c:f>Sheet2!$C$78:$C$89</c:f>
              <c:numCache>
                <c:formatCode>General</c:formatCode>
                <c:ptCount val="12"/>
                <c:pt idx="0">
                  <c:v>114</c:v>
                </c:pt>
                <c:pt idx="1">
                  <c:v>30</c:v>
                </c:pt>
                <c:pt idx="2">
                  <c:v>10</c:v>
                </c:pt>
                <c:pt idx="3">
                  <c:v>8</c:v>
                </c:pt>
                <c:pt idx="4">
                  <c:v>16</c:v>
                </c:pt>
                <c:pt idx="5">
                  <c:v>40</c:v>
                </c:pt>
                <c:pt idx="6">
                  <c:v>30</c:v>
                </c:pt>
                <c:pt idx="7">
                  <c:v>34</c:v>
                </c:pt>
                <c:pt idx="8">
                  <c:v>8</c:v>
                </c:pt>
                <c:pt idx="9">
                  <c:v>14</c:v>
                </c:pt>
                <c:pt idx="10">
                  <c:v>6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35-4634-8575-95C12E969C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shape val="box"/>
        <c:axId val="40648704"/>
        <c:axId val="539498112"/>
        <c:axId val="0"/>
      </c:bar3DChart>
      <c:catAx>
        <c:axId val="4064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98112"/>
        <c:crosses val="autoZero"/>
        <c:auto val="1"/>
        <c:lblAlgn val="ctr"/>
        <c:lblOffset val="100"/>
        <c:noMultiLvlLbl val="0"/>
      </c:catAx>
      <c:valAx>
        <c:axId val="539498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48704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Ποιες πληροφορίες θα θέλατε να πάρετε;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Sheet2!$B$96:$B$99</c:f>
              <c:strCache>
                <c:ptCount val="4"/>
                <c:pt idx="0">
                  <c:v>Πόσος είναι ο κίνδυνος να αποκτήσω την ασθένεια</c:v>
                </c:pt>
                <c:pt idx="1">
                  <c:v>Πόσο σοβαρή είναι η ασθένεια ή τα συμπτώματά της</c:v>
                </c:pt>
                <c:pt idx="2">
                  <c:v>Ποιοι είναι οι κίνδυνοι παρενεργειών των εμβολίων </c:v>
                </c:pt>
                <c:pt idx="3">
                  <c:v>Άλλη (Διευκρινίστε) …………………………………………………</c:v>
                </c:pt>
              </c:strCache>
            </c:strRef>
          </c:cat>
          <c:val>
            <c:numRef>
              <c:f>Sheet2!$C$96:$C$99</c:f>
              <c:numCache>
                <c:formatCode>General</c:formatCode>
                <c:ptCount val="4"/>
                <c:pt idx="0">
                  <c:v>26</c:v>
                </c:pt>
                <c:pt idx="1">
                  <c:v>32</c:v>
                </c:pt>
                <c:pt idx="2">
                  <c:v>40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70-45ED-85E8-203E2027A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51264"/>
        <c:axId val="539499840"/>
        <c:axId val="0"/>
      </c:bar3DChart>
      <c:catAx>
        <c:axId val="40651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99840"/>
        <c:crosses val="autoZero"/>
        <c:auto val="1"/>
        <c:lblAlgn val="ctr"/>
        <c:lblOffset val="100"/>
        <c:noMultiLvlLbl val="0"/>
      </c:catAx>
      <c:valAx>
        <c:axId val="53949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5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 dirty="0"/>
              <a:t>Έχετε ακολουθήσει το σχήμα εμβολιασμού όπως προβλέπεται από το εθνικό σχέδιο εμβολιασμών;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254218222722161E-2"/>
          <c:y val="0.35063536438214493"/>
          <c:w val="0.89754480689913763"/>
          <c:h val="0.52481929474860378"/>
        </c:manualLayout>
      </c:layout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Sheet2!$A$130:$B$131</c:f>
              <c:multiLvlStrCache>
                <c:ptCount val="2"/>
                <c:lvl>
                  <c:pt idx="0">
                    <c:v>ΟΧΙ</c:v>
                  </c:pt>
                  <c:pt idx="1">
                    <c:v>ΝΑΙ</c:v>
                  </c:pt>
                </c:lvl>
                <c:lvl>
                  <c:pt idx="0">
                    <c:v>Α</c:v>
                  </c:pt>
                  <c:pt idx="1">
                    <c:v>Β</c:v>
                  </c:pt>
                </c:lvl>
              </c:multiLvlStrCache>
            </c:multiLvlStrRef>
          </c:cat>
          <c:val>
            <c:numRef>
              <c:f>Sheet2!$C$130:$C$131</c:f>
              <c:numCache>
                <c:formatCode>General</c:formatCode>
                <c:ptCount val="2"/>
                <c:pt idx="0">
                  <c:v>10</c:v>
                </c:pt>
                <c:pt idx="1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CE-406D-8134-8A013666E8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52288"/>
        <c:axId val="539499264"/>
        <c:axId val="40678656"/>
      </c:bar3DChart>
      <c:catAx>
        <c:axId val="4065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499264"/>
        <c:crosses val="autoZero"/>
        <c:auto val="1"/>
        <c:lblAlgn val="ctr"/>
        <c:lblOffset val="100"/>
        <c:noMultiLvlLbl val="0"/>
      </c:catAx>
      <c:valAx>
        <c:axId val="53949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52288"/>
        <c:crosses val="autoZero"/>
        <c:crossBetween val="between"/>
      </c:valAx>
      <c:serAx>
        <c:axId val="40678656"/>
        <c:scaling>
          <c:orientation val="minMax"/>
        </c:scaling>
        <c:delete val="1"/>
        <c:axPos val="b"/>
        <c:majorTickMark val="none"/>
        <c:minorTickMark val="none"/>
        <c:tickLblPos val="nextTo"/>
        <c:crossAx val="53949926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Έχετε εμβολιάσει τα παιδιά σας και με άλλα (προαιρετικά) εμβόλια;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Sheet2!$A$145:$B$146</c:f>
              <c:multiLvlStrCache>
                <c:ptCount val="2"/>
                <c:lvl>
                  <c:pt idx="0">
                    <c:v>ΟΧΙ</c:v>
                  </c:pt>
                  <c:pt idx="1">
                    <c:v>ΝΑΙ</c:v>
                  </c:pt>
                </c:lvl>
                <c:lvl>
                  <c:pt idx="0">
                    <c:v>Α</c:v>
                  </c:pt>
                  <c:pt idx="1">
                    <c:v>Β</c:v>
                  </c:pt>
                </c:lvl>
              </c:multiLvlStrCache>
            </c:multiLvlStrRef>
          </c:cat>
          <c:val>
            <c:numRef>
              <c:f>Sheet2!$C$145:$C$146</c:f>
              <c:numCache>
                <c:formatCode>General</c:formatCode>
                <c:ptCount val="2"/>
                <c:pt idx="0">
                  <c:v>52</c:v>
                </c:pt>
                <c:pt idx="1">
                  <c:v>102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6E-4005-9A6D-62361980B6C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73280"/>
        <c:axId val="538969216"/>
        <c:axId val="40679296"/>
      </c:bar3DChart>
      <c:catAx>
        <c:axId val="4067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969216"/>
        <c:crosses val="autoZero"/>
        <c:auto val="1"/>
        <c:lblAlgn val="ctr"/>
        <c:lblOffset val="100"/>
        <c:noMultiLvlLbl val="0"/>
      </c:catAx>
      <c:valAx>
        <c:axId val="5389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3280"/>
        <c:crosses val="autoZero"/>
        <c:crossBetween val="between"/>
      </c:valAx>
      <c:serAx>
        <c:axId val="40679296"/>
        <c:scaling>
          <c:orientation val="minMax"/>
        </c:scaling>
        <c:delete val="1"/>
        <c:axPos val="b"/>
        <c:majorTickMark val="none"/>
        <c:minorTickMark val="none"/>
        <c:tickLblPos val="nextTo"/>
        <c:crossAx val="53896921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 dirty="0"/>
              <a:t>Είχατε οποιοδήποτε ενδοιασμό-αμφιβολία ως προς το αν πρέπει να εμβολιάσετε τα παιδιά σας;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gradFill rotWithShape="1">
              <a:gsLst>
                <a:gs pos="0">
                  <a:schemeClr val="accent3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3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Sheet2!$A$161:$B$162</c:f>
              <c:multiLvlStrCache>
                <c:ptCount val="2"/>
                <c:lvl>
                  <c:pt idx="0">
                    <c:v>ΟΧΙ</c:v>
                  </c:pt>
                  <c:pt idx="1">
                    <c:v>ΝΑΙ</c:v>
                  </c:pt>
                </c:lvl>
                <c:lvl>
                  <c:pt idx="0">
                    <c:v>Α</c:v>
                  </c:pt>
                  <c:pt idx="1">
                    <c:v>Β</c:v>
                  </c:pt>
                </c:lvl>
              </c:multiLvlStrCache>
            </c:multiLvlStrRef>
          </c:cat>
          <c:val>
            <c:numRef>
              <c:f>Sheet2!$C$161:$C$162</c:f>
              <c:numCache>
                <c:formatCode>General</c:formatCode>
                <c:ptCount val="2"/>
                <c:pt idx="0">
                  <c:v>86</c:v>
                </c:pt>
                <c:pt idx="1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09-497F-82A5-EFC46401E7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75840"/>
        <c:axId val="538972672"/>
        <c:axId val="40679936"/>
      </c:bar3DChart>
      <c:catAx>
        <c:axId val="4067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972672"/>
        <c:crosses val="autoZero"/>
        <c:auto val="1"/>
        <c:lblAlgn val="ctr"/>
        <c:lblOffset val="100"/>
        <c:noMultiLvlLbl val="0"/>
      </c:catAx>
      <c:valAx>
        <c:axId val="53897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5840"/>
        <c:crosses val="autoZero"/>
        <c:crossBetween val="between"/>
      </c:valAx>
      <c:serAx>
        <c:axId val="406799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97267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Τι αφορούσε ο ενδοιασμός σας;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Sheet2!$A$175:$A$179</c:f>
              <c:strCache>
                <c:ptCount val="5"/>
                <c:pt idx="0">
                  <c:v>Το κόστος του εμβολίου αν δεν παρεχόταν δωρεάν</c:v>
                </c:pt>
                <c:pt idx="1">
                  <c:v>Την αποτελεσματικότητα του εμβολίου ως προς τη συγκεκριμένη ασθένεια</c:v>
                </c:pt>
                <c:pt idx="2">
                  <c:v>Τις πιθανές παρενέργειες που αναγράφονταν στη συσκευασία ή που σας είπε ο γιατρός</c:v>
                </c:pt>
                <c:pt idx="3">
                  <c:v>Την δυσκολία σας να πάρετε το παιδί στο γιατρό  </c:v>
                </c:pt>
                <c:pt idx="4">
                  <c:v>Άλλο (Διευκρινίστε) (Δημιουργία ασθενιών για παραγωγή φαρμάκων και εμβολίων για πλουτισμό των φαρμακοβιομηχανιών)</c:v>
                </c:pt>
              </c:strCache>
            </c:strRef>
          </c:cat>
          <c:val>
            <c:numRef>
              <c:f>Sheet2!$B$175:$B$179</c:f>
              <c:numCache>
                <c:formatCode>General</c:formatCode>
                <c:ptCount val="5"/>
                <c:pt idx="0">
                  <c:v>12</c:v>
                </c:pt>
                <c:pt idx="1">
                  <c:v>36</c:v>
                </c:pt>
                <c:pt idx="2">
                  <c:v>42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AE-4786-A5D4-28921BB034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76352"/>
        <c:axId val="538974400"/>
        <c:axId val="0"/>
      </c:bar3DChart>
      <c:catAx>
        <c:axId val="40676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8974400"/>
        <c:crosses val="autoZero"/>
        <c:auto val="1"/>
        <c:lblAlgn val="ctr"/>
        <c:lblOffset val="100"/>
        <c:noMultiLvlLbl val="0"/>
      </c:catAx>
      <c:valAx>
        <c:axId val="538974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Προτάσεις με τις οποίες συμφωνείτε πλήρως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6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Sheet2!$B$185:$B$198</c:f>
              <c:strCache>
                <c:ptCount val="14"/>
                <c:pt idx="0">
                  <c:v>Το κόστος των εμβολίων ήταν μεγάλο και δεν παρέχονταν δωρεάν</c:v>
                </c:pt>
                <c:pt idx="1">
                  <c:v>Αμφισβητώ την αποτελεσματικότητα του εμβολίου ως προς τη συγκεκριμένη ασθένεια</c:v>
                </c:pt>
                <c:pt idx="2">
                  <c:v>Φοβάμαι τις πιθανές παρενέργειες που μπορεί να έχουν</c:v>
                </c:pt>
                <c:pt idx="3">
                  <c:v>Δυσκολεύομαι να πάρω το παιδί στο γιατρό ή στο νοσοκομείο για εμβολιασμό  </c:v>
                </c:pt>
                <c:pt idx="4">
                  <c:v>Οι φαρμακευτικές εταιρείες αποκρύβουν στοιχεία που ενοχοποιούν τα εμβόλιά τους </c:v>
                </c:pt>
                <c:pt idx="5">
                  <c:v>Τα περισσότερα εμβόλια δεν χρειάζεται να τα κάνουμε, γιατί δεν κινδυνεύουμε από καμιά ασθένεια</c:v>
                </c:pt>
                <c:pt idx="6">
                  <c:v>Κάποια εμβόλια δεν χρειάζεται να τα κάνουμε, γιατί η ασθένεια έχει εκλείψει από όλο τον κόσμο</c:v>
                </c:pt>
                <c:pt idx="7">
                  <c:v>Κάποια εμβόλια δεν χρειάζεται να τα κάνουμε, γιατί το μικρόβιο που τα προκαλεί δεν υπάρχει στη χώρα μας (π.χ. υπάρχει στην Νότια Αμερική που είναι πολύ μακριά από την Κύπρο)</c:v>
                </c:pt>
                <c:pt idx="8">
                  <c:v>Ο οργανισμός μας μπορεί να ανοσοποιηθεί και από μόνος του δεν χρειάζεται εμβόλια</c:v>
                </c:pt>
                <c:pt idx="9">
                  <c:v>Τα εμβόλια άκουσα ότι προκαλούν αυτισμό, λευχαιμίες και κατά πλάκα σκλήρυνση </c:v>
                </c:pt>
                <c:pt idx="10">
                  <c:v>Τα περισσότερα εμβόλια περιέχουν μέσα τοξικές ουσίες, όπως βαρέα μέταλλα, (π.χ. υδράργυρο)</c:v>
                </c:pt>
                <c:pt idx="11">
                  <c:v>Τα εμβόλια εφευρέθηκαν και χορηγούνται μόνο για οικονομικό κέρδος</c:v>
                </c:pt>
                <c:pt idx="12">
                  <c:v>Δεν εμπιστεύομαι την επιστημονική έρευνα</c:v>
                </c:pt>
                <c:pt idx="13">
                  <c:v>Άλλο (Διευκρινίστε) …………………………………………………</c:v>
                </c:pt>
              </c:strCache>
            </c:strRef>
          </c:cat>
          <c:val>
            <c:numRef>
              <c:f>Sheet2!$C$185:$C$198</c:f>
              <c:numCache>
                <c:formatCode>General</c:formatCode>
                <c:ptCount val="14"/>
                <c:pt idx="0">
                  <c:v>78</c:v>
                </c:pt>
                <c:pt idx="1">
                  <c:v>24</c:v>
                </c:pt>
                <c:pt idx="2">
                  <c:v>66</c:v>
                </c:pt>
                <c:pt idx="3">
                  <c:v>8</c:v>
                </c:pt>
                <c:pt idx="4">
                  <c:v>28</c:v>
                </c:pt>
                <c:pt idx="5">
                  <c:v>2</c:v>
                </c:pt>
                <c:pt idx="6">
                  <c:v>10</c:v>
                </c:pt>
                <c:pt idx="7">
                  <c:v>12</c:v>
                </c:pt>
                <c:pt idx="8">
                  <c:v>12</c:v>
                </c:pt>
                <c:pt idx="9">
                  <c:v>4</c:v>
                </c:pt>
                <c:pt idx="10">
                  <c:v>4</c:v>
                </c:pt>
                <c:pt idx="11">
                  <c:v>2</c:v>
                </c:pt>
                <c:pt idx="12">
                  <c:v>0</c:v>
                </c:pt>
                <c:pt idx="1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3E-479C-89F1-0F7C9A45AE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676864"/>
        <c:axId val="44812544"/>
        <c:axId val="0"/>
      </c:bar3DChart>
      <c:catAx>
        <c:axId val="40676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12544"/>
        <c:crosses val="autoZero"/>
        <c:auto val="1"/>
        <c:lblAlgn val="ctr"/>
        <c:lblOffset val="100"/>
        <c:noMultiLvlLbl val="0"/>
      </c:catAx>
      <c:valAx>
        <c:axId val="4481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76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l-GR"/>
              <a:t>Γνωρίζετε πώς μεταδίδεται αυτός ο ιός;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5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Sheet2!$B$265:$B$275</c:f>
              <c:strCache>
                <c:ptCount val="11"/>
                <c:pt idx="0">
                  <c:v>Με τον αέρα (αναπνοή)</c:v>
                </c:pt>
                <c:pt idx="1">
                  <c:v>Με τη χρήση τουαλέτας</c:v>
                </c:pt>
                <c:pt idx="2">
                  <c:v>Με τις τροφές</c:v>
                </c:pt>
                <c:pt idx="3">
                  <c:v>Με τις πετσέτες</c:v>
                </c:pt>
                <c:pt idx="4">
                  <c:v>Με το νερό</c:v>
                </c:pt>
                <c:pt idx="5">
                  <c:v>Με τη σεξουαλική επαφή</c:v>
                </c:pt>
                <c:pt idx="6">
                  <c:v>Με το φιλί (σάλιο)</c:v>
                </c:pt>
                <c:pt idx="7">
                  <c:v>Με τα ζώα</c:v>
                </c:pt>
                <c:pt idx="8">
                  <c:v>Κληρονομικά</c:v>
                </c:pt>
                <c:pt idx="9">
                  <c:v>Δεν ξέρω</c:v>
                </c:pt>
                <c:pt idx="10">
                  <c:v>Άλλο (Διευκρινίστε) (Δερματική επαφή / Μετάγγιση αίματος)+B228</c:v>
                </c:pt>
              </c:strCache>
            </c:strRef>
          </c:cat>
          <c:val>
            <c:numRef>
              <c:f>Sheet2!$C$265:$C$275</c:f>
              <c:numCache>
                <c:formatCode>General</c:formatCode>
                <c:ptCount val="11"/>
                <c:pt idx="0">
                  <c:v>6</c:v>
                </c:pt>
                <c:pt idx="1">
                  <c:v>12</c:v>
                </c:pt>
                <c:pt idx="2">
                  <c:v>2</c:v>
                </c:pt>
                <c:pt idx="3">
                  <c:v>10</c:v>
                </c:pt>
                <c:pt idx="4">
                  <c:v>0</c:v>
                </c:pt>
                <c:pt idx="5">
                  <c:v>80</c:v>
                </c:pt>
                <c:pt idx="6">
                  <c:v>20</c:v>
                </c:pt>
                <c:pt idx="7">
                  <c:v>4</c:v>
                </c:pt>
                <c:pt idx="8">
                  <c:v>14</c:v>
                </c:pt>
                <c:pt idx="9">
                  <c:v>22</c:v>
                </c:pt>
                <c:pt idx="1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78-44CB-B012-4E895A8C56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4223488"/>
        <c:axId val="44811392"/>
        <c:axId val="0"/>
      </c:bar3DChart>
      <c:catAx>
        <c:axId val="44223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11392"/>
        <c:crosses val="autoZero"/>
        <c:auto val="1"/>
        <c:lblAlgn val="ctr"/>
        <c:lblOffset val="100"/>
        <c:noMultiLvlLbl val="0"/>
      </c:catAx>
      <c:valAx>
        <c:axId val="44811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2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9601E-B9DC-4B48-AD95-A82E3D7C0A6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9775" y="739775"/>
            <a:ext cx="2778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A14E0-E23E-4FDF-B7FD-E82AB577D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A14E0-E23E-4FDF-B7FD-E82AB577DE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78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052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9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40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2" cy="368646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7" cy="368646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08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17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7" y="27763474"/>
            <a:ext cx="27543443" cy="8581073"/>
          </a:xfrm>
        </p:spPr>
        <p:txBody>
          <a:bodyPr anchor="t"/>
          <a:lstStyle>
            <a:lvl1pPr algn="l">
              <a:defRPr sz="198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7" y="18312295"/>
            <a:ext cx="27543443" cy="9451178"/>
          </a:xfrm>
        </p:spPr>
        <p:txBody>
          <a:bodyPr anchor="b"/>
          <a:lstStyle>
            <a:lvl1pPr marL="0" indent="0"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1pPr>
            <a:lvl2pPr marL="226314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2pPr>
            <a:lvl3pPr marL="4526280" indent="0">
              <a:buNone/>
              <a:defRPr sz="7900">
                <a:solidFill>
                  <a:schemeClr val="tx1">
                    <a:tint val="75000"/>
                  </a:schemeClr>
                </a:solidFill>
              </a:defRPr>
            </a:lvl3pPr>
            <a:lvl4pPr marL="67894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4pPr>
            <a:lvl5pPr marL="905256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5pPr>
            <a:lvl6pPr marL="1131570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6pPr>
            <a:lvl7pPr marL="1357884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7pPr>
            <a:lvl8pPr marL="1584198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8pPr>
            <a:lvl9pPr marL="1810512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4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3" y="10081264"/>
            <a:ext cx="14311789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8" y="10081264"/>
            <a:ext cx="14311789" cy="28513567"/>
          </a:xfrm>
        </p:spPr>
        <p:txBody>
          <a:bodyPr/>
          <a:lstStyle>
            <a:lvl1pPr>
              <a:defRPr sz="13900"/>
            </a:lvl1pPr>
            <a:lvl2pPr>
              <a:defRPr sz="11900"/>
            </a:lvl2pPr>
            <a:lvl3pPr>
              <a:defRPr sz="99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57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9671213"/>
            <a:ext cx="14317416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10" y="9671213"/>
            <a:ext cx="14323040" cy="4030501"/>
          </a:xfrm>
        </p:spPr>
        <p:txBody>
          <a:bodyPr anchor="b"/>
          <a:lstStyle>
            <a:lvl1pPr marL="0" indent="0">
              <a:buNone/>
              <a:defRPr sz="11900" b="1"/>
            </a:lvl1pPr>
            <a:lvl2pPr marL="2263140" indent="0">
              <a:buNone/>
              <a:defRPr sz="9900" b="1"/>
            </a:lvl2pPr>
            <a:lvl3pPr marL="4526280" indent="0">
              <a:buNone/>
              <a:defRPr sz="8900" b="1"/>
            </a:lvl3pPr>
            <a:lvl4pPr marL="6789420" indent="0">
              <a:buNone/>
              <a:defRPr sz="7900" b="1"/>
            </a:lvl4pPr>
            <a:lvl5pPr marL="9052560" indent="0">
              <a:buNone/>
              <a:defRPr sz="7900" b="1"/>
            </a:lvl5pPr>
            <a:lvl6pPr marL="11315700" indent="0">
              <a:buNone/>
              <a:defRPr sz="7900" b="1"/>
            </a:lvl6pPr>
            <a:lvl7pPr marL="13578840" indent="0">
              <a:buNone/>
              <a:defRPr sz="7900" b="1"/>
            </a:lvl7pPr>
            <a:lvl8pPr marL="15841980" indent="0">
              <a:buNone/>
              <a:defRPr sz="7900" b="1"/>
            </a:lvl8pPr>
            <a:lvl9pPr marL="18105120" indent="0">
              <a:buNone/>
              <a:defRPr sz="7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10" y="13701713"/>
            <a:ext cx="14323040" cy="24893114"/>
          </a:xfrm>
        </p:spPr>
        <p:txBody>
          <a:bodyPr/>
          <a:lstStyle>
            <a:lvl1pPr>
              <a:defRPr sz="11900"/>
            </a:lvl1pPr>
            <a:lvl2pPr>
              <a:defRPr sz="9900"/>
            </a:lvl2pPr>
            <a:lvl3pPr>
              <a:defRPr sz="8900"/>
            </a:lvl3pPr>
            <a:lvl4pPr>
              <a:defRPr sz="7900"/>
            </a:lvl4pPr>
            <a:lvl5pPr>
              <a:defRPr sz="7900"/>
            </a:lvl5pPr>
            <a:lvl6pPr>
              <a:defRPr sz="7900"/>
            </a:lvl6pPr>
            <a:lvl7pPr>
              <a:defRPr sz="7900"/>
            </a:lvl7pPr>
            <a:lvl8pPr>
              <a:defRPr sz="7900"/>
            </a:lvl8pPr>
            <a:lvl9pPr>
              <a:defRPr sz="7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8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8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4" y="1720216"/>
            <a:ext cx="10660709" cy="7320915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800"/>
            </a:lvl1pPr>
            <a:lvl2pPr>
              <a:defRPr sz="13900"/>
            </a:lvl2pPr>
            <a:lvl3pPr>
              <a:defRPr sz="11900"/>
            </a:lvl3pPr>
            <a:lvl4pPr>
              <a:defRPr sz="9900"/>
            </a:lvl4pPr>
            <a:lvl5pPr>
              <a:defRPr sz="9900"/>
            </a:lvl5pPr>
            <a:lvl6pPr>
              <a:defRPr sz="9900"/>
            </a:lvl6pPr>
            <a:lvl7pPr>
              <a:defRPr sz="9900"/>
            </a:lvl7pPr>
            <a:lvl8pPr>
              <a:defRPr sz="9900"/>
            </a:lvl8pPr>
            <a:lvl9pPr>
              <a:defRPr sz="9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2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30243781"/>
            <a:ext cx="19442430" cy="3570449"/>
          </a:xfrm>
        </p:spPr>
        <p:txBody>
          <a:bodyPr anchor="b"/>
          <a:lstStyle>
            <a:lvl1pPr algn="l">
              <a:defRPr sz="99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800"/>
            </a:lvl1pPr>
            <a:lvl2pPr marL="2263140" indent="0">
              <a:buNone/>
              <a:defRPr sz="13900"/>
            </a:lvl2pPr>
            <a:lvl3pPr marL="4526280" indent="0">
              <a:buNone/>
              <a:defRPr sz="11900"/>
            </a:lvl3pPr>
            <a:lvl4pPr marL="6789420" indent="0">
              <a:buNone/>
              <a:defRPr sz="9900"/>
            </a:lvl4pPr>
            <a:lvl5pPr marL="9052560" indent="0">
              <a:buNone/>
              <a:defRPr sz="9900"/>
            </a:lvl5pPr>
            <a:lvl6pPr marL="11315700" indent="0">
              <a:buNone/>
              <a:defRPr sz="9900"/>
            </a:lvl6pPr>
            <a:lvl7pPr marL="13578840" indent="0">
              <a:buNone/>
              <a:defRPr sz="9900"/>
            </a:lvl7pPr>
            <a:lvl8pPr marL="15841980" indent="0">
              <a:buNone/>
              <a:defRPr sz="9900"/>
            </a:lvl8pPr>
            <a:lvl9pPr marL="18105120" indent="0">
              <a:buNone/>
              <a:defRPr sz="99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33814230"/>
            <a:ext cx="19442430" cy="5070631"/>
          </a:xfrm>
        </p:spPr>
        <p:txBody>
          <a:bodyPr/>
          <a:lstStyle>
            <a:lvl1pPr marL="0" indent="0">
              <a:buNone/>
              <a:defRPr sz="6900"/>
            </a:lvl1pPr>
            <a:lvl2pPr marL="2263140" indent="0">
              <a:buNone/>
              <a:defRPr sz="5900"/>
            </a:lvl2pPr>
            <a:lvl3pPr marL="4526280" indent="0">
              <a:buNone/>
              <a:defRPr sz="5000"/>
            </a:lvl3pPr>
            <a:lvl4pPr marL="6789420" indent="0">
              <a:buNone/>
              <a:defRPr sz="4500"/>
            </a:lvl4pPr>
            <a:lvl5pPr marL="9052560" indent="0">
              <a:buNone/>
              <a:defRPr sz="4500"/>
            </a:lvl5pPr>
            <a:lvl6pPr marL="11315700" indent="0">
              <a:buNone/>
              <a:defRPr sz="4500"/>
            </a:lvl6pPr>
            <a:lvl7pPr marL="13578840" indent="0">
              <a:buNone/>
              <a:defRPr sz="4500"/>
            </a:lvl7pPr>
            <a:lvl8pPr marL="15841980" indent="0">
              <a:buNone/>
              <a:defRPr sz="4500"/>
            </a:lvl8pPr>
            <a:lvl9pPr marL="18105120" indent="0">
              <a:buNone/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014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52628" tIns="226314" rIns="452628" bIns="2263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10081264"/>
            <a:ext cx="29163645" cy="28513567"/>
          </a:xfrm>
          <a:prstGeom prst="rect">
            <a:avLst/>
          </a:prstGeom>
        </p:spPr>
        <p:txBody>
          <a:bodyPr vert="horz" lIns="452628" tIns="226314" rIns="452628" bIns="2263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EB48-E422-4F41-BB79-93468ADF0858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52628" tIns="226314" rIns="452628" bIns="226314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3583-35B0-42A1-8908-F0EC4EC522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3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26280" rtl="0" eaLnBrk="1" latinLnBrk="0" hangingPunct="1">
        <a:spcBef>
          <a:spcPct val="0"/>
        </a:spcBef>
        <a:buNone/>
        <a:defRPr sz="21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97355" indent="-1697355" algn="l" defTabSz="4526280" rtl="0" eaLnBrk="1" latinLnBrk="0" hangingPunct="1">
        <a:spcBef>
          <a:spcPct val="20000"/>
        </a:spcBef>
        <a:buFont typeface="Arial" pitchFamily="34" charset="0"/>
        <a:buChar char="•"/>
        <a:defRPr sz="15800" kern="1200">
          <a:solidFill>
            <a:schemeClr val="tx1"/>
          </a:solidFill>
          <a:latin typeface="+mn-lt"/>
          <a:ea typeface="+mn-ea"/>
          <a:cs typeface="+mn-cs"/>
        </a:defRPr>
      </a:lvl1pPr>
      <a:lvl2pPr marL="3677603" indent="-1414463" algn="l" defTabSz="4526280" rtl="0" eaLnBrk="1" latinLnBrk="0" hangingPunct="1">
        <a:spcBef>
          <a:spcPct val="20000"/>
        </a:spcBef>
        <a:buFont typeface="Arial" pitchFamily="34" charset="0"/>
        <a:buChar char="–"/>
        <a:defRPr sz="13900" kern="1200">
          <a:solidFill>
            <a:schemeClr val="tx1"/>
          </a:solidFill>
          <a:latin typeface="+mn-lt"/>
          <a:ea typeface="+mn-ea"/>
          <a:cs typeface="+mn-cs"/>
        </a:defRPr>
      </a:lvl2pPr>
      <a:lvl3pPr marL="56578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3pPr>
      <a:lvl4pPr marL="7920990" indent="-1131570" algn="l" defTabSz="4526280" rtl="0" eaLnBrk="1" latinLnBrk="0" hangingPunct="1">
        <a:spcBef>
          <a:spcPct val="20000"/>
        </a:spcBef>
        <a:buFont typeface="Arial" pitchFamily="34" charset="0"/>
        <a:buChar char="–"/>
        <a:defRPr sz="9900" kern="1200">
          <a:solidFill>
            <a:schemeClr val="tx1"/>
          </a:solidFill>
          <a:latin typeface="+mn-lt"/>
          <a:ea typeface="+mn-ea"/>
          <a:cs typeface="+mn-cs"/>
        </a:defRPr>
      </a:lvl4pPr>
      <a:lvl5pPr marL="10184130" indent="-1131570" algn="l" defTabSz="4526280" rtl="0" eaLnBrk="1" latinLnBrk="0" hangingPunct="1">
        <a:spcBef>
          <a:spcPct val="20000"/>
        </a:spcBef>
        <a:buFont typeface="Arial" pitchFamily="34" charset="0"/>
        <a:buChar char="»"/>
        <a:defRPr sz="9900" kern="1200">
          <a:solidFill>
            <a:schemeClr val="tx1"/>
          </a:solidFill>
          <a:latin typeface="+mn-lt"/>
          <a:ea typeface="+mn-ea"/>
          <a:cs typeface="+mn-cs"/>
        </a:defRPr>
      </a:lvl5pPr>
      <a:lvl6pPr marL="1244727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041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7355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8pPr>
      <a:lvl9pPr marL="19236690" indent="-1131570" algn="l" defTabSz="452628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2631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2pPr>
      <a:lvl3pPr marL="45262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67894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884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84198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8105120" algn="l" defTabSz="4526280" rtl="0" eaLnBrk="1" latinLnBrk="0" hangingPunct="1"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13" Type="http://schemas.openxmlformats.org/officeDocument/2006/relationships/chart" Target="../charts/chart8.xml"/><Relationship Id="rId3" Type="http://schemas.openxmlformats.org/officeDocument/2006/relationships/image" Target="../media/image1.png"/><Relationship Id="rId7" Type="http://schemas.openxmlformats.org/officeDocument/2006/relationships/chart" Target="../charts/chart2.xml"/><Relationship Id="rId12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6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microsoft.com/office/2007/relationships/hdphoto" Target="../media/hdphoto1.wdp"/><Relationship Id="rId15" Type="http://schemas.openxmlformats.org/officeDocument/2006/relationships/image" Target="../media/image4.png"/><Relationship Id="rId10" Type="http://schemas.openxmlformats.org/officeDocument/2006/relationships/chart" Target="../charts/chart5.xml"/><Relationship Id="rId4" Type="http://schemas.openxmlformats.org/officeDocument/2006/relationships/image" Target="../media/image2.png"/><Relationship Id="rId9" Type="http://schemas.openxmlformats.org/officeDocument/2006/relationships/chart" Target="../charts/chart4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2478B9-34BA-4CC1-B775-5361D64AAF1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32048" y="-74916"/>
            <a:ext cx="33195913" cy="518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861960" y="165769"/>
            <a:ext cx="30463880" cy="4524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l-GR" sz="7200" b="1" i="1" dirty="0">
                <a:ln w="381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Εμβολιασμός</a:t>
            </a:r>
            <a:r>
              <a:rPr lang="el-GR" sz="7200" b="1" dirty="0">
                <a:ln w="381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ασπίδα προστασίας κατά των λοιμώξεων,</a:t>
            </a:r>
            <a:r>
              <a:rPr lang="en-GB" sz="7200" b="1" dirty="0">
                <a:ln w="381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l-GR" sz="7200" b="1" dirty="0">
                <a:ln w="381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στάσεις και αντιλήψεις.  Η περίπτωση του εμβολίου κατά των ιών HPV.</a:t>
            </a:r>
          </a:p>
          <a:p>
            <a:pPr algn="just"/>
            <a:r>
              <a:rPr lang="el-GR" sz="7200" b="1" dirty="0">
                <a:ln w="38100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Πώς επηρεάζει ο εμβολιασμός των οργανισμών γενικότερα το φυσικό μας περιβάλλον και γιατί;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306" y="4608812"/>
            <a:ext cx="17429036" cy="872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4400" b="1" dirty="0">
                <a:solidFill>
                  <a:prstClr val="black"/>
                </a:solidFill>
                <a:latin typeface="Segoe Print" pitchFamily="2" charset="0"/>
              </a:rPr>
              <a:t>Περίληψη</a:t>
            </a:r>
            <a:r>
              <a:rPr lang="el-GR" sz="4800" b="1" dirty="0">
                <a:solidFill>
                  <a:prstClr val="black"/>
                </a:solidFill>
                <a:latin typeface="Segoe Print" pitchFamily="2" charset="0"/>
              </a:rPr>
              <a:t> </a:t>
            </a: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prstClr val="black"/>
                </a:solidFill>
              </a:rPr>
              <a:t>Ο εμβολιασμός αποτελεί διαχρονικό παγκόσμιο </a:t>
            </a:r>
            <a:r>
              <a:rPr lang="el-GR" sz="4000" dirty="0" err="1">
                <a:solidFill>
                  <a:prstClr val="black"/>
                </a:solidFill>
              </a:rPr>
              <a:t>κοινονικο</a:t>
            </a:r>
            <a:r>
              <a:rPr lang="el-GR" sz="4000" dirty="0">
                <a:solidFill>
                  <a:prstClr val="black"/>
                </a:solidFill>
              </a:rPr>
              <a:t>-επιστημονικό ζήτημα (π.χ. η πρόσφατη επανεμφάνιση στην Ευρώπη της ασθένειας της ιλαράς</a:t>
            </a:r>
            <a:r>
              <a:rPr lang="el-GR" sz="4000" dirty="0" smtClean="0">
                <a:solidFill>
                  <a:prstClr val="black"/>
                </a:solidFill>
              </a:rPr>
              <a:t>).</a:t>
            </a:r>
            <a:endParaRPr lang="el-GR" sz="4000" dirty="0">
              <a:solidFill>
                <a:prstClr val="black"/>
              </a:solidFill>
            </a:endParaRP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prstClr val="black"/>
                </a:solidFill>
              </a:rPr>
              <a:t>Είναι ή όχι χρήσιμα και απαραίτητα τα εμβόλια και ο εμβολιασμός;</a:t>
            </a: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prstClr val="black"/>
                </a:solidFill>
              </a:rPr>
              <a:t>Υπάρχουν επιπτώσεις από τον εμβολιασμό στο φυσικό μας περιβάλλον και αν ναι ποιες είναι αυτές και σε ποιο βαθμό το επηρεάζουν;</a:t>
            </a:r>
          </a:p>
          <a:p>
            <a:pPr lvl="0" algn="just">
              <a:buClr>
                <a:srgbClr val="C00000"/>
              </a:buClr>
            </a:pPr>
            <a:r>
              <a:rPr lang="el-GR" sz="4000" dirty="0">
                <a:solidFill>
                  <a:prstClr val="black"/>
                </a:solidFill>
              </a:rPr>
              <a:t>      (ανασκόπηση βιβλιογραφίας)</a:t>
            </a: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4000" dirty="0">
                <a:solidFill>
                  <a:prstClr val="black"/>
                </a:solidFill>
              </a:rPr>
              <a:t>Ομάδες ενδιαφερομένων από διάφορα επίπεδα της κοινωνίας των πολιτών όπως: </a:t>
            </a:r>
          </a:p>
          <a:p>
            <a:pPr marL="1600200" lvl="2" indent="-6858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4000" dirty="0">
                <a:solidFill>
                  <a:prstClr val="black"/>
                </a:solidFill>
              </a:rPr>
              <a:t>Επιστημονικές, (κυρίως από τις </a:t>
            </a:r>
            <a:r>
              <a:rPr lang="el-GR" sz="4000" dirty="0" err="1">
                <a:solidFill>
                  <a:prstClr val="black"/>
                </a:solidFill>
              </a:rPr>
              <a:t>βιοεπιστήμες</a:t>
            </a:r>
            <a:r>
              <a:rPr lang="el-GR" sz="4000" dirty="0">
                <a:solidFill>
                  <a:prstClr val="black"/>
                </a:solidFill>
              </a:rPr>
              <a:t> και την ιατρική οι οποίοι συνήθως είναι υπέρμαχοι),</a:t>
            </a:r>
          </a:p>
          <a:p>
            <a:pPr marL="1600200" lvl="2" indent="-685800" algn="just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l-GR" sz="4000" dirty="0">
                <a:solidFill>
                  <a:prstClr val="black"/>
                </a:solidFill>
              </a:rPr>
              <a:t>Σκεπτικιστές,  κινήματα κατά των εμβολίων (κυρίως ομάδες που εναντιώνονται</a:t>
            </a:r>
            <a:r>
              <a:rPr lang="el-GR" sz="4000" dirty="0" smtClean="0">
                <a:solidFill>
                  <a:prstClr val="black"/>
                </a:solidFill>
              </a:rPr>
              <a:t>). </a:t>
            </a:r>
            <a:endParaRPr lang="el-GR" sz="4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24361" y="13105756"/>
            <a:ext cx="12601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b="1" dirty="0"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5703" y="11233548"/>
            <a:ext cx="14048347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4400" b="1" dirty="0">
                <a:solidFill>
                  <a:prstClr val="black"/>
                </a:solidFill>
                <a:latin typeface="Segoe Print" pitchFamily="2" charset="0"/>
              </a:rPr>
              <a:t>Μεθοδολογία</a:t>
            </a:r>
            <a:endParaRPr lang="en-GB" sz="4000" b="1" dirty="0">
              <a:solidFill>
                <a:prstClr val="black"/>
              </a:solidFill>
            </a:endParaRPr>
          </a:p>
          <a:p>
            <a:pPr marL="742950" lvl="0" indent="-742950">
              <a:buClr>
                <a:srgbClr val="C00000"/>
              </a:buClr>
              <a:buFont typeface="+mj-lt"/>
              <a:buAutoNum type="arabicPeriod"/>
            </a:pPr>
            <a:r>
              <a:rPr lang="el-GR" sz="3800" dirty="0">
                <a:solidFill>
                  <a:prstClr val="black"/>
                </a:solidFill>
              </a:rPr>
              <a:t>Χρησιμοποιήθηκε </a:t>
            </a:r>
            <a:r>
              <a:rPr lang="el-GR" sz="3800" dirty="0" err="1">
                <a:solidFill>
                  <a:prstClr val="black"/>
                </a:solidFill>
              </a:rPr>
              <a:t>εγκυροποιημένο</a:t>
            </a:r>
            <a:r>
              <a:rPr lang="el-GR" sz="3800" dirty="0">
                <a:solidFill>
                  <a:prstClr val="black"/>
                </a:solidFill>
              </a:rPr>
              <a:t> ερωτηματολόγιο</a:t>
            </a:r>
            <a:r>
              <a:rPr lang="el-GR" sz="3800" b="1" dirty="0">
                <a:solidFill>
                  <a:schemeClr val="accent2">
                    <a:lumMod val="75000"/>
                  </a:schemeClr>
                </a:solidFill>
              </a:rPr>
              <a:t>* </a:t>
            </a:r>
            <a:r>
              <a:rPr lang="el-GR" sz="3800" dirty="0">
                <a:solidFill>
                  <a:prstClr val="black"/>
                </a:solidFill>
              </a:rPr>
              <a:t>και δόθηκε σε όλους τους μαθητές/</a:t>
            </a:r>
            <a:r>
              <a:rPr lang="el-GR" sz="3800" dirty="0" err="1">
                <a:solidFill>
                  <a:prstClr val="black"/>
                </a:solidFill>
              </a:rPr>
              <a:t>τριες</a:t>
            </a:r>
            <a:r>
              <a:rPr lang="el-GR" sz="3800" dirty="0">
                <a:solidFill>
                  <a:prstClr val="black"/>
                </a:solidFill>
              </a:rPr>
              <a:t> του σχολείου (</a:t>
            </a:r>
            <a:r>
              <a:rPr lang="el-GR" sz="3800" b="1" dirty="0">
                <a:solidFill>
                  <a:prstClr val="black"/>
                </a:solidFill>
              </a:rPr>
              <a:t>286</a:t>
            </a:r>
            <a:r>
              <a:rPr lang="el-GR" sz="3800" dirty="0">
                <a:solidFill>
                  <a:prstClr val="black"/>
                </a:solidFill>
              </a:rPr>
              <a:t>). </a:t>
            </a:r>
            <a:endParaRPr lang="en-US" sz="3800" dirty="0">
              <a:solidFill>
                <a:srgbClr val="0070C0"/>
              </a:solidFill>
            </a:endParaRPr>
          </a:p>
          <a:p>
            <a:pPr marL="742950" lvl="0" indent="-742950">
              <a:buClr>
                <a:srgbClr val="C00000"/>
              </a:buClr>
              <a:buFont typeface="+mj-lt"/>
              <a:buAutoNum type="arabicPeriod"/>
            </a:pPr>
            <a:r>
              <a:rPr lang="el-GR" sz="3800" b="1" dirty="0">
                <a:solidFill>
                  <a:prstClr val="black"/>
                </a:solidFill>
              </a:rPr>
              <a:t>154</a:t>
            </a:r>
            <a:r>
              <a:rPr lang="el-GR" sz="3800" dirty="0">
                <a:solidFill>
                  <a:prstClr val="black"/>
                </a:solidFill>
              </a:rPr>
              <a:t> ερωτηματολόγια απαντήθηκαν από τους γονείς – κηδεμόνες και επιστράφηκαν στο σχολείο. </a:t>
            </a:r>
          </a:p>
          <a:p>
            <a:pPr marL="914400" lvl="0" indent="-914400">
              <a:buClr>
                <a:srgbClr val="C00000"/>
              </a:buClr>
              <a:buFont typeface="+mj-lt"/>
              <a:buAutoNum type="arabicPeriod"/>
            </a:pPr>
            <a:r>
              <a:rPr lang="el-GR" sz="3800" dirty="0">
                <a:solidFill>
                  <a:prstClr val="black"/>
                </a:solidFill>
              </a:rPr>
              <a:t>Τα αποτελέσματα έτυχαν ανάλυσης και επεξεργασίας σε ένα υπολογιστικό φύλλο</a:t>
            </a:r>
            <a:r>
              <a:rPr lang="el-GR" sz="3800" dirty="0" smtClean="0">
                <a:solidFill>
                  <a:prstClr val="black"/>
                </a:solidFill>
              </a:rPr>
              <a:t>.</a:t>
            </a:r>
          </a:p>
          <a:p>
            <a:pPr marL="914400" lvl="0" indent="-914400">
              <a:buClr>
                <a:srgbClr val="C00000"/>
              </a:buClr>
              <a:buFont typeface="+mj-lt"/>
              <a:buAutoNum type="arabicPeriod"/>
            </a:pPr>
            <a:r>
              <a:rPr lang="el-GR" sz="3800" dirty="0" smtClean="0">
                <a:solidFill>
                  <a:prstClr val="black"/>
                </a:solidFill>
              </a:rPr>
              <a:t>Ανασκόπηση βιβλιογραφίας σχετικής με τις πιθανές επιπτώσεις των εμβολίων στο φυσικό μας περιβάλλον.</a:t>
            </a:r>
            <a:endParaRPr lang="el-GR" sz="3800" dirty="0">
              <a:solidFill>
                <a:prstClr val="black"/>
              </a:solidFill>
            </a:endParaRPr>
          </a:p>
          <a:p>
            <a:pPr marL="914400" lvl="0" indent="-914400">
              <a:buClr>
                <a:srgbClr val="C00000"/>
              </a:buClr>
              <a:buFont typeface="+mj-lt"/>
              <a:buAutoNum type="arabicPeriod"/>
            </a:pPr>
            <a:r>
              <a:rPr lang="el-GR" sz="3800" dirty="0">
                <a:solidFill>
                  <a:prstClr val="black"/>
                </a:solidFill>
              </a:rPr>
              <a:t>Εξάχθηκαν και καταγράφηκαν τα συμπεράσματα</a:t>
            </a:r>
            <a:r>
              <a:rPr lang="el-GR" sz="3800" dirty="0" smtClean="0">
                <a:solidFill>
                  <a:prstClr val="black"/>
                </a:solidFill>
              </a:rPr>
              <a:t>.</a:t>
            </a:r>
            <a:endParaRPr lang="en-GB" sz="3800" dirty="0">
              <a:solidFill>
                <a:prstClr val="black"/>
              </a:solidFill>
            </a:endParaRPr>
          </a:p>
          <a:p>
            <a:pPr lvl="0">
              <a:buClr>
                <a:srgbClr val="C00000"/>
              </a:buClr>
            </a:pPr>
            <a:r>
              <a:rPr lang="en-GB" sz="4000" dirty="0">
                <a:solidFill>
                  <a:prstClr val="black"/>
                </a:solidFill>
              </a:rPr>
              <a:t>        </a:t>
            </a:r>
            <a:r>
              <a:rPr lang="el-GR" sz="4000" dirty="0">
                <a:solidFill>
                  <a:srgbClr val="FFFF00"/>
                </a:solidFill>
              </a:rPr>
              <a:t> </a:t>
            </a:r>
            <a:r>
              <a:rPr lang="el-GR" sz="3600" b="1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l-GR" sz="3200" dirty="0">
                <a:solidFill>
                  <a:srgbClr val="FF0000"/>
                </a:solidFill>
              </a:rPr>
              <a:t>Πηγές ερωτηματολόγιου: </a:t>
            </a:r>
            <a:r>
              <a:rPr lang="el-GR" sz="2900" b="1" dirty="0">
                <a:solidFill>
                  <a:srgbClr val="6A9E1F">
                    <a:lumMod val="50000"/>
                  </a:srgbClr>
                </a:solidFill>
              </a:rPr>
              <a:t>*</a:t>
            </a:r>
            <a:r>
              <a:rPr lang="en-US" sz="2900" b="1" dirty="0">
                <a:solidFill>
                  <a:srgbClr val="6A9E1F">
                    <a:lumMod val="50000"/>
                  </a:srgbClr>
                </a:solidFill>
              </a:rPr>
              <a:t>Survey of Parents on Key Issues Related to Immunization</a:t>
            </a:r>
            <a:r>
              <a:rPr lang="el-GR" sz="2900" b="1" dirty="0">
                <a:solidFill>
                  <a:srgbClr val="6A9E1F">
                    <a:lumMod val="50000"/>
                  </a:srgbClr>
                </a:solidFill>
              </a:rPr>
              <a:t> </a:t>
            </a:r>
            <a:r>
              <a:rPr lang="en-US" sz="2900" b="1" dirty="0">
                <a:solidFill>
                  <a:srgbClr val="6A9E1F">
                    <a:lumMod val="50000"/>
                  </a:srgbClr>
                </a:solidFill>
              </a:rPr>
              <a:t>Submitted to: Public Health Agency of Canada</a:t>
            </a:r>
            <a:r>
              <a:rPr lang="el-GR" sz="2900" b="1" dirty="0">
                <a:solidFill>
                  <a:srgbClr val="6A9E1F">
                    <a:lumMod val="50000"/>
                  </a:srgbClr>
                </a:solidFill>
              </a:rPr>
              <a:t> </a:t>
            </a:r>
            <a:r>
              <a:rPr lang="en-US" sz="2900" b="1" dirty="0">
                <a:solidFill>
                  <a:srgbClr val="6A9E1F">
                    <a:lumMod val="50000"/>
                  </a:srgbClr>
                </a:solidFill>
              </a:rPr>
              <a:t>EKOS RESEARCH ASSOCIATES INC. September 2011</a:t>
            </a:r>
          </a:p>
          <a:p>
            <a:pPr lvl="0">
              <a:buClr>
                <a:srgbClr val="C00000"/>
              </a:buClr>
            </a:pPr>
            <a:r>
              <a:rPr lang="en-US" sz="2900" b="1" dirty="0">
                <a:solidFill>
                  <a:srgbClr val="6A9E1F">
                    <a:lumMod val="50000"/>
                  </a:srgbClr>
                </a:solidFill>
              </a:rPr>
              <a:t>•MoschopoulouVasilikiMsc2017</a:t>
            </a:r>
            <a:endParaRPr lang="el-GR" sz="2900" b="1" dirty="0">
              <a:solidFill>
                <a:srgbClr val="6A9E1F">
                  <a:lumMod val="50000"/>
                </a:srgbClr>
              </a:solidFill>
            </a:endParaRPr>
          </a:p>
          <a:p>
            <a:pPr lvl="0">
              <a:buClr>
                <a:srgbClr val="C00000"/>
              </a:buClr>
            </a:pPr>
            <a:r>
              <a:rPr lang="en-US" sz="2900" b="1" dirty="0">
                <a:solidFill>
                  <a:srgbClr val="6A9E1F">
                    <a:lumMod val="50000"/>
                  </a:srgbClr>
                </a:solidFill>
              </a:rPr>
              <a:t>https://dspace.lib.uom.gr/bitstream/2159/20044/3/MoschopoulouVasilikiMsc2017.pdf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23737" y="12184310"/>
            <a:ext cx="9251869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4400" b="1" dirty="0">
                <a:latin typeface="Segoe Print" pitchFamily="2" charset="0"/>
              </a:rPr>
              <a:t>Ταυτότητα δείγματος</a:t>
            </a:r>
          </a:p>
          <a:p>
            <a:pPr marL="571500" lvl="0" indent="-5715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Δόθηκαν </a:t>
            </a:r>
            <a:r>
              <a:rPr lang="el-GR" sz="3800" b="1" dirty="0">
                <a:solidFill>
                  <a:prstClr val="black"/>
                </a:solidFill>
              </a:rPr>
              <a:t>286</a:t>
            </a:r>
            <a:r>
              <a:rPr lang="el-GR" sz="3800" dirty="0">
                <a:solidFill>
                  <a:prstClr val="black"/>
                </a:solidFill>
              </a:rPr>
              <a:t> ερωτηματολόγια</a:t>
            </a:r>
          </a:p>
          <a:p>
            <a:pPr marL="571500" lvl="0" indent="-5715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Επιστράφηκαν απαντημένα </a:t>
            </a:r>
            <a:r>
              <a:rPr lang="el-GR" sz="3800" b="1" dirty="0">
                <a:solidFill>
                  <a:prstClr val="black"/>
                </a:solidFill>
              </a:rPr>
              <a:t>154 (54%) κυρίως από τις κηδεμόνες-μητέρες (80%) με ηλικίες κυρίως μεταξύ 35-45 χρόνων (66%)</a:t>
            </a:r>
          </a:p>
          <a:p>
            <a:pPr marL="571500" lvl="0" indent="-5715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Επίπεδο Μόρφωσης- Εκπαίδευσης: </a:t>
            </a:r>
          </a:p>
          <a:p>
            <a:pPr marL="1028700" lvl="1" indent="-571500" algn="just">
              <a:buClr>
                <a:srgbClr val="E87D37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el-GR" sz="3800" b="1" dirty="0">
                <a:solidFill>
                  <a:prstClr val="black"/>
                </a:solidFill>
              </a:rPr>
              <a:t>1% </a:t>
            </a:r>
            <a:r>
              <a:rPr lang="el-GR" sz="3800" dirty="0">
                <a:solidFill>
                  <a:prstClr val="black"/>
                </a:solidFill>
              </a:rPr>
              <a:t>Πρωτοβάθμια</a:t>
            </a:r>
          </a:p>
          <a:p>
            <a:pPr marL="1028700" lvl="1" indent="-571500" algn="just">
              <a:buClr>
                <a:srgbClr val="E87D37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el-GR" sz="3800" b="1" dirty="0">
                <a:solidFill>
                  <a:prstClr val="black"/>
                </a:solidFill>
              </a:rPr>
              <a:t>67% </a:t>
            </a:r>
            <a:r>
              <a:rPr lang="el-GR" sz="3800" dirty="0">
                <a:solidFill>
                  <a:prstClr val="black"/>
                </a:solidFill>
              </a:rPr>
              <a:t>Δευτεροβάθμια</a:t>
            </a:r>
          </a:p>
          <a:p>
            <a:pPr marL="1028700" lvl="1" indent="-571500" algn="just">
              <a:buClr>
                <a:srgbClr val="E87D37">
                  <a:lumMod val="50000"/>
                </a:srgbClr>
              </a:buClr>
              <a:buFont typeface="Wingdings" panose="05000000000000000000" pitchFamily="2" charset="2"/>
              <a:buChar char="Ø"/>
            </a:pPr>
            <a:r>
              <a:rPr lang="el-GR" sz="3800" b="1" dirty="0">
                <a:solidFill>
                  <a:prstClr val="black"/>
                </a:solidFill>
              </a:rPr>
              <a:t>32% </a:t>
            </a:r>
            <a:r>
              <a:rPr lang="el-GR" sz="3800" dirty="0">
                <a:solidFill>
                  <a:prstClr val="black"/>
                </a:solidFill>
              </a:rPr>
              <a:t>Τριτοβάθμια</a:t>
            </a:r>
          </a:p>
          <a:p>
            <a:pPr marL="571500" lvl="0" indent="-5715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b="1" dirty="0">
                <a:solidFill>
                  <a:prstClr val="black"/>
                </a:solidFill>
              </a:rPr>
              <a:t>61% </a:t>
            </a:r>
            <a:r>
              <a:rPr lang="el-GR" sz="3800" dirty="0">
                <a:solidFill>
                  <a:prstClr val="black"/>
                </a:solidFill>
              </a:rPr>
              <a:t>Μισθωτοί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4755" y="31372760"/>
            <a:ext cx="6318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4400" b="1" dirty="0">
                <a:solidFill>
                  <a:prstClr val="black"/>
                </a:solidFill>
                <a:latin typeface="Segoe Print" pitchFamily="2" charset="0"/>
              </a:rPr>
              <a:t>Συμπεράσματα</a:t>
            </a:r>
            <a:endParaRPr lang="el-GR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37299" y="13105756"/>
            <a:ext cx="7741541" cy="4185761"/>
          </a:xfrm>
          <a:prstGeom prst="rect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Μαθητική ομάδα:</a:t>
            </a:r>
          </a:p>
          <a:p>
            <a:pPr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«</a:t>
            </a:r>
            <a:r>
              <a:rPr lang="el-GR" sz="3800" b="1" dirty="0" err="1">
                <a:solidFill>
                  <a:srgbClr val="6A9E1F">
                    <a:lumMod val="50000"/>
                  </a:srgbClr>
                </a:solidFill>
              </a:rPr>
              <a:t>ΕυΖην</a:t>
            </a:r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» / Οικολογική επιτροπή</a:t>
            </a:r>
            <a:endParaRPr lang="en-US" sz="3800" b="1" dirty="0">
              <a:solidFill>
                <a:srgbClr val="6A9E1F">
                  <a:lumMod val="50000"/>
                </a:srgbClr>
              </a:solidFill>
            </a:endParaRPr>
          </a:p>
          <a:p>
            <a:pPr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Σχολική Χρονιά: 2017 - 2019</a:t>
            </a:r>
          </a:p>
          <a:p>
            <a:pPr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Σχολείο: </a:t>
            </a:r>
          </a:p>
          <a:p>
            <a:pPr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Περιφερειακό Γυμνάσιο Ξυλοτύμπου</a:t>
            </a:r>
          </a:p>
          <a:p>
            <a:pPr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Υπεύθυνος εκπαιδευτικός: </a:t>
            </a:r>
          </a:p>
          <a:p>
            <a:pPr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Γιώργος Λάζου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F8B60D6-19DD-4C4D-8A5D-0CF758BCD3A3}"/>
              </a:ext>
            </a:extLst>
          </p:cNvPr>
          <p:cNvSpPr/>
          <p:nvPr/>
        </p:nvSpPr>
        <p:spPr>
          <a:xfrm>
            <a:off x="18355702" y="5006609"/>
            <a:ext cx="1383209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400" b="1" dirty="0">
                <a:solidFill>
                  <a:prstClr val="black"/>
                </a:solidFill>
                <a:latin typeface="Segoe Print" pitchFamily="2" charset="0"/>
              </a:rPr>
              <a:t>Στόχος της έρευνας</a:t>
            </a:r>
          </a:p>
          <a:p>
            <a:pPr lvl="0" algn="just"/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Η διερεύνηση του θέματος κατά πόσο οι γονείς - κηδεμόνες των </a:t>
            </a:r>
            <a:r>
              <a:rPr lang="el-GR" sz="3800" b="1" dirty="0" smtClean="0">
                <a:solidFill>
                  <a:srgbClr val="6A9E1F">
                    <a:lumMod val="50000"/>
                  </a:srgbClr>
                </a:solidFill>
              </a:rPr>
              <a:t>μαθητών/τριών </a:t>
            </a:r>
            <a:r>
              <a:rPr lang="el-GR" sz="3800" b="1" dirty="0">
                <a:solidFill>
                  <a:srgbClr val="6A9E1F">
                    <a:lumMod val="50000"/>
                  </a:srgbClr>
                </a:solidFill>
              </a:rPr>
              <a:t>του σχολείου </a:t>
            </a:r>
            <a:r>
              <a:rPr lang="el-GR" sz="3800" b="1" dirty="0" smtClean="0">
                <a:solidFill>
                  <a:srgbClr val="6A9E1F">
                    <a:lumMod val="50000"/>
                  </a:srgbClr>
                </a:solidFill>
              </a:rPr>
              <a:t>μας: </a:t>
            </a:r>
            <a:endParaRPr lang="el-GR" sz="3800" b="1" dirty="0">
              <a:solidFill>
                <a:srgbClr val="6A9E1F">
                  <a:lumMod val="50000"/>
                </a:srgbClr>
              </a:solidFill>
            </a:endParaRP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Γνωρίζουν τι είναι τα εμβόλια και τι εξυπηρετεί ο </a:t>
            </a:r>
            <a:r>
              <a:rPr lang="el-GR" sz="3800" dirty="0" smtClean="0">
                <a:solidFill>
                  <a:prstClr val="black"/>
                </a:solidFill>
              </a:rPr>
              <a:t>εμβολιασμός.</a:t>
            </a:r>
            <a:endParaRPr lang="el-GR" sz="3800" dirty="0">
              <a:solidFill>
                <a:prstClr val="black"/>
              </a:solidFill>
            </a:endParaRP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Από ποιες πηγές ενημερώνονται σχετικά με τα εμβόλια και τον </a:t>
            </a:r>
            <a:r>
              <a:rPr lang="el-GR" sz="3800" dirty="0" smtClean="0">
                <a:solidFill>
                  <a:prstClr val="black"/>
                </a:solidFill>
              </a:rPr>
              <a:t>εμβολιασμό.</a:t>
            </a:r>
            <a:endParaRPr lang="el-GR" sz="3800" dirty="0">
              <a:solidFill>
                <a:prstClr val="black"/>
              </a:solidFill>
            </a:endParaRP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Αν εμπιστεύονται τα εμβόλια και αν έχουν ή όχι εμβολιάσει τα παιδιά τους και </a:t>
            </a:r>
            <a:r>
              <a:rPr lang="el-GR" sz="3800" dirty="0" smtClean="0">
                <a:solidFill>
                  <a:prstClr val="black"/>
                </a:solidFill>
              </a:rPr>
              <a:t>γιατί.</a:t>
            </a:r>
            <a:endParaRPr lang="el-GR" sz="3800" dirty="0">
              <a:solidFill>
                <a:prstClr val="black"/>
              </a:solidFill>
            </a:endParaRP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Αν γνωρίζουν το εμβόλιο κατά των ιών </a:t>
            </a:r>
            <a:r>
              <a:rPr lang="en-US" sz="3800" dirty="0">
                <a:solidFill>
                  <a:prstClr val="black"/>
                </a:solidFill>
              </a:rPr>
              <a:t>HPV</a:t>
            </a:r>
            <a:r>
              <a:rPr lang="el-GR" sz="3800" dirty="0">
                <a:solidFill>
                  <a:prstClr val="black"/>
                </a:solidFill>
              </a:rPr>
              <a:t> και αν έχουν ή προτίθενται να εμβολιάσουν τα παιδιά </a:t>
            </a:r>
            <a:r>
              <a:rPr lang="el-GR" sz="3800" dirty="0" smtClean="0">
                <a:solidFill>
                  <a:prstClr val="black"/>
                </a:solidFill>
              </a:rPr>
              <a:t>τους.</a:t>
            </a:r>
            <a:endParaRPr lang="el-GR" sz="3800" dirty="0">
              <a:solidFill>
                <a:prstClr val="black"/>
              </a:solidFill>
            </a:endParaRPr>
          </a:p>
          <a:p>
            <a:pPr marL="685800" lvl="0" indent="-685800" algn="just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dirty="0">
                <a:solidFill>
                  <a:prstClr val="black"/>
                </a:solidFill>
              </a:rPr>
              <a:t>Αν ο εμβολιασμός επηρεάζει και πώς το φυσικό </a:t>
            </a:r>
            <a:r>
              <a:rPr lang="el-GR" sz="3800" dirty="0" smtClean="0">
                <a:solidFill>
                  <a:prstClr val="black"/>
                </a:solidFill>
              </a:rPr>
              <a:t>περιβάλλον.</a:t>
            </a:r>
            <a:endParaRPr lang="el-GR" sz="3800" dirty="0">
              <a:solidFill>
                <a:prstClr val="black"/>
              </a:solidFill>
            </a:endParaRPr>
          </a:p>
          <a:p>
            <a:endParaRPr lang="en-GB" sz="48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ABA2506-2FD8-43A7-B077-C60FBAA316B0}"/>
              </a:ext>
            </a:extLst>
          </p:cNvPr>
          <p:cNvSpPr/>
          <p:nvPr/>
        </p:nvSpPr>
        <p:spPr>
          <a:xfrm>
            <a:off x="861960" y="17435462"/>
            <a:ext cx="46089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>
                <a:latin typeface="Segoe Print" pitchFamily="2" charset="0"/>
              </a:rPr>
              <a:t>Αποτελέσματα</a:t>
            </a:r>
            <a:endParaRPr lang="el-GR" sz="4800" b="1" dirty="0">
              <a:latin typeface="Segoe Print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8554B806-8DE6-4F9C-B6E2-EEB1281E7617}"/>
              </a:ext>
            </a:extLst>
          </p:cNvPr>
          <p:cNvSpPr/>
          <p:nvPr/>
        </p:nvSpPr>
        <p:spPr>
          <a:xfrm>
            <a:off x="72233" y="32412015"/>
            <a:ext cx="11665296" cy="1064906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l-GR" sz="4000" b="1" kern="0" dirty="0">
                <a:solidFill>
                  <a:schemeClr val="accent6">
                    <a:lumMod val="50000"/>
                  </a:schemeClr>
                </a:solidFill>
              </a:rPr>
              <a:t>Όσον αφορά τον εμβολιασμό γενικότερα: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Η συντριπτική πλειοψηφία έχει εμβολιάσει τα παιδιά της σύμφωνα με το Εθνικό Σχέδιο Εμβολιασμών.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Ένα μεγάλο ποσοστό έχει ενημερωθεί από τους παιδίατρους ή έχει κάνει ορθή χρήση της διαδικτυακής </a:t>
            </a: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έρευνας</a:t>
            </a:r>
            <a:r>
              <a:rPr lang="el-GR" sz="3800" b="1" kern="0" dirty="0">
                <a:solidFill>
                  <a:prstClr val="black"/>
                </a:solidFill>
              </a:rPr>
              <a:t>.</a:t>
            </a:r>
            <a:endParaRPr kumimoji="0" lang="el-GR" sz="3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l-GR" sz="3800" b="1" dirty="0" smtClean="0">
                <a:solidFill>
                  <a:prstClr val="black"/>
                </a:solidFill>
              </a:rPr>
              <a:t>Ελάχιστοι </a:t>
            </a:r>
            <a:r>
              <a:rPr lang="el-GR" sz="3800" b="1" dirty="0">
                <a:solidFill>
                  <a:prstClr val="black"/>
                </a:solidFill>
              </a:rPr>
              <a:t>δεν εμβολίασαν ή εμβολίασαν μερικώς τα παιδιά τους αλλά δεν γνωρίζουμε </a:t>
            </a:r>
            <a:r>
              <a:rPr lang="el-GR" sz="3800" b="1" dirty="0" smtClean="0">
                <a:solidFill>
                  <a:prstClr val="black"/>
                </a:solidFill>
              </a:rPr>
              <a:t>ποιοι, (ανώνυμη </a:t>
            </a:r>
            <a:r>
              <a:rPr lang="el-GR" sz="3800" b="1" dirty="0">
                <a:solidFill>
                  <a:prstClr val="black"/>
                </a:solidFill>
              </a:rPr>
              <a:t>έρευνα, άγνωστη εθνικότητα των παιδιών και των γονέων-κηδεμόνων τους).</a:t>
            </a:r>
          </a:p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b="1" dirty="0">
                <a:solidFill>
                  <a:prstClr val="black"/>
                </a:solidFill>
              </a:rPr>
              <a:t>Κυριότεροι λόγοι σημειώθηκαν ως το κόστος του </a:t>
            </a:r>
            <a:r>
              <a:rPr lang="el-GR" sz="3800" b="1" dirty="0" smtClean="0">
                <a:solidFill>
                  <a:prstClr val="black"/>
                </a:solidFill>
              </a:rPr>
              <a:t>εμβολιασμού, </a:t>
            </a:r>
            <a:r>
              <a:rPr lang="el-GR" sz="3800" b="1" dirty="0">
                <a:solidFill>
                  <a:prstClr val="black"/>
                </a:solidFill>
              </a:rPr>
              <a:t>άρα συνάγεται, με επιφύλαξη, το συμπέρασμα να αναφέρεται σε παιδιά άλλων χορών όπου δεν παρέχεται δωρεάν εμβολιασμός σε εθνικό επίπεδο.</a:t>
            </a:r>
          </a:p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b="1" dirty="0">
                <a:solidFill>
                  <a:prstClr val="black"/>
                </a:solidFill>
              </a:rPr>
              <a:t>Επίσης αναφέρθηκαν και οι πιθανές παρενέργειες από τα ίδια άτομα άρα δεν μπορεί να αποκλειστεί και η πιθανή παραπληροφόρησή τους.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C1D6DE0-ADAE-4631-A6F1-6509362EB946}"/>
              </a:ext>
            </a:extLst>
          </p:cNvPr>
          <p:cNvSpPr/>
          <p:nvPr/>
        </p:nvSpPr>
        <p:spPr>
          <a:xfrm>
            <a:off x="11809537" y="32412015"/>
            <a:ext cx="10945216" cy="10649069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Όσον αφορά τον εμβολιασμό ειδικά για τους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HPV</a:t>
            </a: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:</a:t>
            </a:r>
            <a:endParaRPr lang="el-GR" sz="4000" b="1" kern="0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Η πλειοψηφία γνωρίζει την ύπαρξη των ιών </a:t>
            </a: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HPV</a:t>
            </a: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που προκαλούν τον καρκίνο καθώς και του εμβολίου που κυκλοφορεί.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Ως πηγές ενημέρωσης παρουσιάζονται όπως περίπου και προηγουμένως για τα εμβόλια γενικά.</a:t>
            </a:r>
            <a:endParaRPr kumimoji="0" lang="el-GR" sz="3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Ανάλογο ποσοστό γνωρίζει και τον σωστό τρόπο μετάδοσης και διάδοσης των συγκεκριμένων ιών.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b="1" dirty="0">
                <a:solidFill>
                  <a:prstClr val="black"/>
                </a:solidFill>
              </a:rPr>
              <a:t>Τα 2/3 του δείγματος θα δεχόταν να εμβολιαστεί τόσο </a:t>
            </a:r>
            <a:r>
              <a:rPr lang="el-GR" sz="3800" b="1" dirty="0" smtClean="0">
                <a:solidFill>
                  <a:prstClr val="black"/>
                </a:solidFill>
              </a:rPr>
              <a:t>αυτό, </a:t>
            </a:r>
            <a:r>
              <a:rPr lang="el-GR" sz="3800" b="1" dirty="0">
                <a:solidFill>
                  <a:prstClr val="black"/>
                </a:solidFill>
              </a:rPr>
              <a:t>όσο και οι κόρες αλλά και οι γιοί </a:t>
            </a:r>
            <a:r>
              <a:rPr lang="el-GR" sz="3800" b="1" dirty="0" smtClean="0">
                <a:solidFill>
                  <a:prstClr val="black"/>
                </a:solidFill>
              </a:rPr>
              <a:t>τους, </a:t>
            </a:r>
            <a:r>
              <a:rPr lang="el-GR" sz="3800" b="1" dirty="0">
                <a:solidFill>
                  <a:prstClr val="black"/>
                </a:solidFill>
              </a:rPr>
              <a:t>άρα φαίνεται να εμπιστεύονται τα επιστημονικά δεδομένα ή και τις πηγές πληροφόρησής </a:t>
            </a:r>
            <a:r>
              <a:rPr lang="el-GR" sz="3800" b="1" dirty="0" smtClean="0">
                <a:solidFill>
                  <a:prstClr val="black"/>
                </a:solidFill>
              </a:rPr>
              <a:t>τους, </a:t>
            </a:r>
            <a:r>
              <a:rPr lang="el-GR" sz="3800" b="1" dirty="0">
                <a:solidFill>
                  <a:prstClr val="black"/>
                </a:solidFill>
              </a:rPr>
              <a:t>οι οποίες δήλωσαν ότι ήταν κυρίως ο παιδίατρός τους.</a:t>
            </a:r>
          </a:p>
          <a:p>
            <a:pPr marL="571500" lvl="0" indent="-571500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l-GR" sz="3800" b="1" dirty="0">
                <a:solidFill>
                  <a:prstClr val="black"/>
                </a:solidFill>
              </a:rPr>
              <a:t>Το υπόλοιπο 1/3 περίπου έχει ενδοιασμούς ή αρνείται για τους ίδιους λόγους που είχαν αναφερθεί γενικά για τον εμβολιασμό.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9813F3EC-8AEF-42DD-853E-362ECA6BDFDC}"/>
              </a:ext>
            </a:extLst>
          </p:cNvPr>
          <p:cNvGrpSpPr/>
          <p:nvPr/>
        </p:nvGrpSpPr>
        <p:grpSpPr>
          <a:xfrm>
            <a:off x="216249" y="18018005"/>
            <a:ext cx="31971552" cy="13665816"/>
            <a:chOff x="666716" y="18010124"/>
            <a:chExt cx="31122995" cy="1379059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CC8C8AF-F22B-4CD6-B696-A111E28450A2}"/>
                </a:ext>
              </a:extLst>
            </p:cNvPr>
            <p:cNvGrpSpPr/>
            <p:nvPr/>
          </p:nvGrpSpPr>
          <p:grpSpPr>
            <a:xfrm>
              <a:off x="739000" y="18010124"/>
              <a:ext cx="13000269" cy="8851725"/>
              <a:chOff x="736077" y="17724306"/>
              <a:chExt cx="12445359" cy="986632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36077" y="17724306"/>
                <a:ext cx="7686275" cy="986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:r>
                  <a:rPr lang="el-GR" sz="4000" dirty="0">
                    <a:solidFill>
                      <a:prstClr val="black"/>
                    </a:solidFill>
                  </a:rPr>
                  <a:t>Όλοι γνωρίζουν τι είναι τα εμβόλια και σχεδόν όλοι εμβολίασαν τα παιδιά </a:t>
                </a:r>
                <a:r>
                  <a:rPr lang="el-GR" sz="4000" dirty="0" smtClean="0">
                    <a:solidFill>
                      <a:prstClr val="black"/>
                    </a:solidFill>
                  </a:rPr>
                  <a:t>τους</a:t>
                </a:r>
                <a:r>
                  <a:rPr lang="el-GR" sz="4000" dirty="0">
                    <a:solidFill>
                      <a:prstClr val="black"/>
                    </a:solidFill>
                  </a:rPr>
                  <a:t>.</a:t>
                </a:r>
                <a:endParaRPr lang="en-US" sz="4000" dirty="0">
                  <a:solidFill>
                    <a:prstClr val="black"/>
                  </a:solidFill>
                </a:endParaRPr>
              </a:p>
              <a:p>
                <a:pPr marL="571500" lvl="0" indent="-571500"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:r>
                  <a:rPr lang="el-GR" sz="4000" dirty="0">
                    <a:solidFill>
                      <a:prstClr val="black"/>
                    </a:solidFill>
                  </a:rPr>
                  <a:t>Αλλά το </a:t>
                </a:r>
                <a:r>
                  <a:rPr lang="el-GR" sz="4000" b="1" dirty="0">
                    <a:solidFill>
                      <a:prstClr val="black"/>
                    </a:solidFill>
                  </a:rPr>
                  <a:t>71% </a:t>
                </a:r>
                <a:r>
                  <a:rPr lang="el-GR" sz="4000" dirty="0">
                    <a:solidFill>
                      <a:prstClr val="black"/>
                    </a:solidFill>
                  </a:rPr>
                  <a:t>έχει ψάξει για περαιτέρω πληροφορίες σε διάφορες πηγές έτσι ώστε να πάρει τελική απόφαση για τον εμβολιασμό των παιδιών τους.</a:t>
                </a:r>
                <a:r>
                  <a:rPr lang="el-GR" sz="4400" kern="0" dirty="0">
                    <a:solidFill>
                      <a:prstClr val="black"/>
                    </a:solidFill>
                  </a:rPr>
                  <a:t> </a:t>
                </a:r>
                <a:endParaRPr lang="en-US" sz="4400" kern="0" dirty="0">
                  <a:solidFill>
                    <a:prstClr val="black"/>
                  </a:solidFill>
                </a:endParaRPr>
              </a:p>
              <a:p>
                <a:pPr marL="571500" lvl="0" indent="-571500"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:r>
                  <a:rPr lang="el-GR" sz="4000" kern="0" dirty="0">
                    <a:solidFill>
                      <a:prstClr val="black"/>
                    </a:solidFill>
                  </a:rPr>
                  <a:t>Τ</a:t>
                </a:r>
                <a:r>
                  <a:rPr lang="el-GR" sz="4000" kern="0" dirty="0" smtClean="0">
                    <a:solidFill>
                      <a:prstClr val="black"/>
                    </a:solidFill>
                  </a:rPr>
                  <a:t>ο </a:t>
                </a:r>
                <a:r>
                  <a:rPr lang="el-GR" sz="4000" b="1" kern="0" dirty="0">
                    <a:solidFill>
                      <a:prstClr val="black"/>
                    </a:solidFill>
                  </a:rPr>
                  <a:t>67% </a:t>
                </a:r>
                <a:r>
                  <a:rPr lang="el-GR" sz="4000" kern="0" dirty="0">
                    <a:solidFill>
                      <a:prstClr val="black"/>
                    </a:solidFill>
                  </a:rPr>
                  <a:t>δηλώνει ικανοποιημένο από την ενημέρωσή του έτσι ώστε να πάρει αποφάσεις, ενώ το </a:t>
                </a:r>
                <a:r>
                  <a:rPr lang="el-GR" sz="4000" b="1" kern="0" dirty="0">
                    <a:solidFill>
                      <a:prstClr val="black"/>
                    </a:solidFill>
                  </a:rPr>
                  <a:t>33% </a:t>
                </a:r>
                <a:r>
                  <a:rPr lang="el-GR" sz="4000" kern="0" dirty="0">
                    <a:solidFill>
                      <a:prstClr val="black"/>
                    </a:solidFill>
                  </a:rPr>
                  <a:t>όχι</a:t>
                </a:r>
                <a:r>
                  <a:rPr lang="el-GR" sz="4000" kern="0" dirty="0" smtClean="0">
                    <a:solidFill>
                      <a:prstClr val="black"/>
                    </a:solidFill>
                  </a:rPr>
                  <a:t>.</a:t>
                </a:r>
              </a:p>
              <a:p>
                <a:pPr marL="571500" lvl="0" indent="-571500">
                  <a:buClr>
                    <a:srgbClr val="C00000"/>
                  </a:buClr>
                  <a:buFont typeface="Wingdings" panose="05000000000000000000" pitchFamily="2" charset="2"/>
                  <a:buChar char="v"/>
                </a:pPr>
                <a:r>
                  <a:rPr lang="el-GR" sz="4000" kern="0" dirty="0" smtClean="0">
                    <a:solidFill>
                      <a:prstClr val="black"/>
                    </a:solidFill>
                  </a:rPr>
                  <a:t>Ελάχιστη αρθρογραφία για σχέση εμβολίων /φυσικού περιβάλλοντος.</a:t>
                </a:r>
              </a:p>
            </p:txBody>
          </p:sp>
          <p:graphicFrame>
            <p:nvGraphicFramePr>
              <p:cNvPr id="30" name="Chart 29">
                <a:extLst>
                  <a:ext uri="{FF2B5EF4-FFF2-40B4-BE49-F238E27FC236}">
                    <a16:creationId xmlns="" xmlns:a16="http://schemas.microsoft.com/office/drawing/2014/main" id="{1788B244-FE6C-4111-9465-3D397545938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17803007"/>
                  </p:ext>
                </p:extLst>
              </p:nvPr>
            </p:nvGraphicFramePr>
            <p:xfrm>
              <a:off x="8353153" y="18830848"/>
              <a:ext cx="4828283" cy="852154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graphicFrame>
          <p:nvGraphicFramePr>
            <p:cNvPr id="31" name="Chart 30">
              <a:extLst>
                <a:ext uri="{FF2B5EF4-FFF2-40B4-BE49-F238E27FC236}">
                  <a16:creationId xmlns="" xmlns:a16="http://schemas.microsoft.com/office/drawing/2014/main" id="{2A6498D0-4616-4DEB-9A20-39988A57A4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8479657"/>
                </p:ext>
              </p:extLst>
            </p:nvPr>
          </p:nvGraphicFramePr>
          <p:xfrm>
            <a:off x="666716" y="26793369"/>
            <a:ext cx="13072553" cy="50073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7165E0E9-1FF2-47B9-8585-BE67262C48C0}"/>
                </a:ext>
              </a:extLst>
            </p:cNvPr>
            <p:cNvGrpSpPr/>
            <p:nvPr/>
          </p:nvGrpSpPr>
          <p:grpSpPr>
            <a:xfrm>
              <a:off x="13901287" y="19024756"/>
              <a:ext cx="17888424" cy="12775966"/>
              <a:chOff x="14332144" y="22050063"/>
              <a:chExt cx="17888424" cy="12775966"/>
            </a:xfrm>
          </p:grpSpPr>
          <p:graphicFrame>
            <p:nvGraphicFramePr>
              <p:cNvPr id="32" name="Chart 31">
                <a:extLst>
                  <a:ext uri="{FF2B5EF4-FFF2-40B4-BE49-F238E27FC236}">
                    <a16:creationId xmlns="" xmlns:a16="http://schemas.microsoft.com/office/drawing/2014/main" id="{5A26164E-A1CE-4898-A329-F9F1D22C968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5360777"/>
                  </p:ext>
                </p:extLst>
              </p:nvPr>
            </p:nvGraphicFramePr>
            <p:xfrm>
              <a:off x="19298369" y="22050063"/>
              <a:ext cx="6192688" cy="369191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aphicFrame>
            <p:nvGraphicFramePr>
              <p:cNvPr id="33" name="Chart 32">
                <a:extLst>
                  <a:ext uri="{FF2B5EF4-FFF2-40B4-BE49-F238E27FC236}">
                    <a16:creationId xmlns="" xmlns:a16="http://schemas.microsoft.com/office/drawing/2014/main" id="{0A24AD21-30FD-40C0-90D6-4A77D6BA3FA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12011420"/>
                  </p:ext>
                </p:extLst>
              </p:nvPr>
            </p:nvGraphicFramePr>
            <p:xfrm>
              <a:off x="14333311" y="22050063"/>
              <a:ext cx="4950732" cy="289999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graphicFrame>
            <p:nvGraphicFramePr>
              <p:cNvPr id="34" name="Chart 33">
                <a:extLst>
                  <a:ext uri="{FF2B5EF4-FFF2-40B4-BE49-F238E27FC236}">
                    <a16:creationId xmlns="" xmlns:a16="http://schemas.microsoft.com/office/drawing/2014/main" id="{597FA741-03DC-4BB6-AD7E-E79C933EAE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06896338"/>
                  </p:ext>
                </p:extLst>
              </p:nvPr>
            </p:nvGraphicFramePr>
            <p:xfrm>
              <a:off x="14342868" y="24985900"/>
              <a:ext cx="4941175" cy="237744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0"/>
              </a:graphicData>
            </a:graphic>
          </p:graphicFrame>
          <p:graphicFrame>
            <p:nvGraphicFramePr>
              <p:cNvPr id="35" name="Chart 34">
                <a:extLst>
                  <a:ext uri="{FF2B5EF4-FFF2-40B4-BE49-F238E27FC236}">
                    <a16:creationId xmlns="" xmlns:a16="http://schemas.microsoft.com/office/drawing/2014/main" id="{38EDFAD9-07BD-40A5-A675-E5AD200AB88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51458534"/>
                  </p:ext>
                </p:extLst>
              </p:nvPr>
            </p:nvGraphicFramePr>
            <p:xfrm>
              <a:off x="14342868" y="27404383"/>
              <a:ext cx="4941175" cy="312730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1"/>
              </a:graphicData>
            </a:graphic>
          </p:graphicFrame>
          <p:graphicFrame>
            <p:nvGraphicFramePr>
              <p:cNvPr id="36" name="Chart 35">
                <a:extLst>
                  <a:ext uri="{FF2B5EF4-FFF2-40B4-BE49-F238E27FC236}">
                    <a16:creationId xmlns="" xmlns:a16="http://schemas.microsoft.com/office/drawing/2014/main" id="{536E8EEE-1A6F-4D4C-87E8-E397AD58CC8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12860187"/>
                  </p:ext>
                </p:extLst>
              </p:nvPr>
            </p:nvGraphicFramePr>
            <p:xfrm>
              <a:off x="19298370" y="25779164"/>
              <a:ext cx="6192688" cy="47525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2"/>
              </a:graphicData>
            </a:graphic>
          </p:graphicFrame>
          <p:graphicFrame>
            <p:nvGraphicFramePr>
              <p:cNvPr id="37" name="Chart 36">
                <a:extLst>
                  <a:ext uri="{FF2B5EF4-FFF2-40B4-BE49-F238E27FC236}">
                    <a16:creationId xmlns="" xmlns:a16="http://schemas.microsoft.com/office/drawing/2014/main" id="{864EB9F0-35E9-41DE-8C5E-DAFFA1ABB99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03710185"/>
                  </p:ext>
                </p:extLst>
              </p:nvPr>
            </p:nvGraphicFramePr>
            <p:xfrm>
              <a:off x="14332144" y="30558162"/>
              <a:ext cx="11158913" cy="42678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3"/>
              </a:graphicData>
            </a:graphic>
          </p:graphicFrame>
          <p:pic>
            <p:nvPicPr>
              <p:cNvPr id="38" name="Picture 37">
                <a:extLst>
                  <a:ext uri="{FF2B5EF4-FFF2-40B4-BE49-F238E27FC236}">
                    <a16:creationId xmlns="" xmlns:a16="http://schemas.microsoft.com/office/drawing/2014/main" id="{AA027EA5-722F-4E9B-8797-B37EDC7464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546279" y="22050064"/>
                <a:ext cx="6674289" cy="3691916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="" xmlns:a16="http://schemas.microsoft.com/office/drawing/2014/main" id="{F38DB95D-EB2C-4ECC-BBDB-1B82BAB54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536310" y="30608337"/>
                <a:ext cx="6684257" cy="4217692"/>
              </a:xfrm>
              <a:prstGeom prst="rect">
                <a:avLst/>
              </a:prstGeom>
            </p:spPr>
          </p:pic>
          <p:graphicFrame>
            <p:nvGraphicFramePr>
              <p:cNvPr id="44" name="Chart 43">
                <a:extLst>
                  <a:ext uri="{FF2B5EF4-FFF2-40B4-BE49-F238E27FC236}">
                    <a16:creationId xmlns="" xmlns:a16="http://schemas.microsoft.com/office/drawing/2014/main" id="{AA853E66-2412-4DF4-A98A-5978522AF83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24605887"/>
                  </p:ext>
                </p:extLst>
              </p:nvPr>
            </p:nvGraphicFramePr>
            <p:xfrm>
              <a:off x="25546278" y="25805634"/>
              <a:ext cx="6674290" cy="47525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6"/>
              </a:graphicData>
            </a:graphic>
          </p:graphicFrame>
        </p:grpSp>
      </p:grp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EA1E099-62AA-4E69-A438-C17E4DF0CE12}"/>
              </a:ext>
            </a:extLst>
          </p:cNvPr>
          <p:cNvSpPr/>
          <p:nvPr/>
        </p:nvSpPr>
        <p:spPr>
          <a:xfrm>
            <a:off x="22826761" y="32381237"/>
            <a:ext cx="9505281" cy="10679847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el-GR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rPr>
              <a:t>Όσον αφορά το ερώτημα αν ο εμβολιασμός επηρεάζει το περιβάλλον:</a:t>
            </a:r>
            <a:endParaRPr lang="el-GR" sz="4000" b="1" kern="0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l-GR" sz="3800" b="1" kern="0" dirty="0">
                <a:solidFill>
                  <a:prstClr val="black"/>
                </a:solidFill>
              </a:rPr>
              <a:t>Δεν υπάρχει σχεδόν καμιά μελέτη αναφορικά με  τη σχέση του εμβολιασμού των ανθρώπων ή των ζώων και το περιβάλλον, π.χ. εξελικτική επίδραση</a:t>
            </a: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l-GR" sz="3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Ελάχιστες πηγές αναφέρουν: 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l-GR" sz="3800" b="1" kern="0" dirty="0">
                <a:solidFill>
                  <a:prstClr val="black"/>
                </a:solidFill>
              </a:rPr>
              <a:t> (α) </a:t>
            </a: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τα χημικά προϊόντα συντήρησης ή ενίσχυσης των εμβολίων, (π.χ. το  </a:t>
            </a:r>
            <a:r>
              <a:rPr kumimoji="0" lang="el-GR" sz="3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θειοκυανιούχο</a:t>
            </a:r>
            <a:r>
              <a:rPr kumimoji="0" lang="el-GR" sz="3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κάλιο), που κατά καιρούς  αφέθηκαν ελεύθερα στο περιβάλλον και    προκάλεσαν το θάνατο σε ζώα όπως ψάρια.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l-GR" sz="3800" b="1" kern="0" dirty="0">
                <a:solidFill>
                  <a:prstClr val="black"/>
                </a:solidFill>
              </a:rPr>
              <a:t> (β) τη χημική ουσία </a:t>
            </a:r>
            <a:r>
              <a:rPr lang="el-GR" sz="3800" b="1" kern="0" dirty="0" err="1" smtClean="0">
                <a:solidFill>
                  <a:prstClr val="black"/>
                </a:solidFill>
              </a:rPr>
              <a:t>σκουαλένιο</a:t>
            </a:r>
            <a:r>
              <a:rPr lang="el-GR" sz="3800" b="1" kern="0" dirty="0" smtClean="0">
                <a:solidFill>
                  <a:prstClr val="black"/>
                </a:solidFill>
              </a:rPr>
              <a:t>, </a:t>
            </a:r>
            <a:r>
              <a:rPr lang="el-GR" sz="3800" b="1" kern="0" dirty="0">
                <a:solidFill>
                  <a:prstClr val="black"/>
                </a:solidFill>
              </a:rPr>
              <a:t>(διεγερτικό του ανοσοποιητικού συστήματος</a:t>
            </a:r>
            <a:r>
              <a:rPr lang="el-GR" sz="3800" b="1" kern="0" dirty="0" smtClean="0">
                <a:solidFill>
                  <a:prstClr val="black"/>
                </a:solidFill>
              </a:rPr>
              <a:t>), </a:t>
            </a:r>
            <a:r>
              <a:rPr lang="el-GR" sz="3800" b="1" kern="0" dirty="0">
                <a:solidFill>
                  <a:prstClr val="black"/>
                </a:solidFill>
              </a:rPr>
              <a:t>η οποία </a:t>
            </a:r>
            <a:r>
              <a:rPr lang="el-GR" sz="3800" b="1" kern="0" dirty="0" smtClean="0">
                <a:solidFill>
                  <a:prstClr val="black"/>
                </a:solidFill>
              </a:rPr>
              <a:t>προέρχεται κυρίως </a:t>
            </a:r>
            <a:r>
              <a:rPr lang="el-GR" sz="3800" b="1" kern="0" dirty="0">
                <a:solidFill>
                  <a:prstClr val="black"/>
                </a:solidFill>
              </a:rPr>
              <a:t>από ιχθυέλαια </a:t>
            </a:r>
            <a:r>
              <a:rPr lang="el-GR" sz="3800" b="1" kern="0" dirty="0" smtClean="0">
                <a:solidFill>
                  <a:prstClr val="black"/>
                </a:solidFill>
              </a:rPr>
              <a:t>και ιδίως από το </a:t>
            </a:r>
            <a:r>
              <a:rPr lang="el-GR" sz="3800" b="1" kern="0" dirty="0">
                <a:solidFill>
                  <a:prstClr val="black"/>
                </a:solidFill>
              </a:rPr>
              <a:t>συκώτι του καρχαρία. Αυτό έχεις ως αποτέλεσμα να θυσιάζονται </a:t>
            </a:r>
            <a:r>
              <a:rPr lang="el-GR" sz="3800" b="1" kern="0" dirty="0" smtClean="0">
                <a:solidFill>
                  <a:prstClr val="black"/>
                </a:solidFill>
              </a:rPr>
              <a:t>άδικα χιλιάδες </a:t>
            </a:r>
            <a:r>
              <a:rPr lang="el-GR" sz="3800" b="1" kern="0" dirty="0">
                <a:solidFill>
                  <a:prstClr val="black"/>
                </a:solidFill>
              </a:rPr>
              <a:t>καρχαρίες για το εμπόριο της ουσίας αυτής.</a:t>
            </a:r>
            <a:endParaRPr kumimoji="0" lang="el-GR" sz="3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97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Slice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  <a:fontScheme name="Slice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lice">
    <a:fillStyleLst>
      <a:solidFill>
        <a:schemeClr val="phClr"/>
      </a:solidFill>
      <a:gradFill rotWithShape="1">
        <a:gsLst>
          <a:gs pos="0">
            <a:schemeClr val="phClr">
              <a:tint val="62000"/>
              <a:hueMod val="94000"/>
              <a:satMod val="140000"/>
              <a:lumMod val="110000"/>
            </a:schemeClr>
          </a:gs>
          <a:gs pos="100000">
            <a:schemeClr val="phClr">
              <a:tint val="84000"/>
              <a:satMod val="160000"/>
            </a:schemeClr>
          </a:gs>
        </a:gsLst>
        <a:lin ang="5400000" scaled="0"/>
      </a:gradFill>
      <a:gradFill rotWithShape="1">
        <a:gsLst>
          <a:gs pos="0">
            <a:schemeClr val="phClr">
              <a:tint val="98000"/>
              <a:hueMod val="94000"/>
              <a:satMod val="130000"/>
              <a:lumMod val="128000"/>
            </a:schemeClr>
          </a:gs>
          <a:gs pos="100000">
            <a:schemeClr val="phClr">
              <a:shade val="94000"/>
              <a:lumMod val="88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tint val="76000"/>
            <a:alpha val="60000"/>
            <a:hueMod val="94000"/>
          </a:schemeClr>
        </a:solidFill>
        <a:prstDash val="solid"/>
      </a:ln>
      <a:ln w="15875" cap="rnd" cmpd="sng" algn="ctr">
        <a:solidFill>
          <a:schemeClr val="phClr">
            <a:hueMod val="94000"/>
          </a:schemeClr>
        </a:solidFill>
        <a:prstDash val="solid"/>
      </a:ln>
      <a:ln w="2857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25400" dist="12700" dir="13500000">
            <a:srgbClr val="000000">
              <a:alpha val="45000"/>
            </a:srgbClr>
          </a:innerShdw>
        </a:effectLst>
      </a:effectStyle>
      <a:effectStyle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a:effectStyle>
    </a:effectStyleLst>
    <a:bgFillStyleLst>
      <a:solidFill>
        <a:schemeClr val="phClr"/>
      </a:solidFill>
      <a:gradFill rotWithShape="1">
        <a:gsLst>
          <a:gs pos="1000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lin ang="6120000" scaled="1"/>
      </a:gradFill>
      <a:gradFill rotWithShape="1">
        <a:gsLst>
          <a:gs pos="0">
            <a:schemeClr val="phClr">
              <a:tint val="97000"/>
              <a:hueMod val="92000"/>
              <a:satMod val="169000"/>
              <a:lumMod val="164000"/>
            </a:schemeClr>
          </a:gs>
          <a:gs pos="100000">
            <a:schemeClr val="phClr">
              <a:shade val="96000"/>
              <a:satMod val="120000"/>
              <a:lumMod val="90000"/>
            </a:schemeClr>
          </a:gs>
        </a:gsLst>
        <a:path path="circle">
          <a:fillToRect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1738</TotalTime>
  <Words>895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207</cp:revision>
  <cp:lastPrinted>2019-03-05T05:48:27Z</cp:lastPrinted>
  <dcterms:created xsi:type="dcterms:W3CDTF">2015-02-16T12:40:42Z</dcterms:created>
  <dcterms:modified xsi:type="dcterms:W3CDTF">2019-03-05T16:42:17Z</dcterms:modified>
</cp:coreProperties>
</file>