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6858000" cy="9144000"/>
  <p:defaultTextStyle>
    <a:defPPr>
      <a:defRPr lang="el-G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4C8"/>
    <a:srgbClr val="2E471D"/>
    <a:srgbClr val="385723"/>
    <a:srgbClr val="C6F6C6"/>
    <a:srgbClr val="A5F1A5"/>
    <a:srgbClr val="93E19A"/>
    <a:srgbClr val="AFF381"/>
    <a:srgbClr val="D8E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413" y="3638"/>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1DC34-6462-471E-8133-1C86CF96B09B}" type="datetimeFigureOut">
              <a:rPr lang="el-GR" smtClean="0"/>
              <a:t>12/3/2019</a:t>
            </a:fld>
            <a:endParaRPr lang="el-GR"/>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5EAF2-21DD-4D94-AB55-92F6E933F107}" type="slidenum">
              <a:rPr lang="el-GR" smtClean="0"/>
              <a:t>‹#›</a:t>
            </a:fld>
            <a:endParaRPr lang="el-GR"/>
          </a:p>
        </p:txBody>
      </p:sp>
    </p:spTree>
    <p:extLst>
      <p:ext uri="{BB962C8B-B14F-4D97-AF65-F5344CB8AC3E}">
        <p14:creationId xmlns:p14="http://schemas.microsoft.com/office/powerpoint/2010/main" val="419301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FA55EAF2-21DD-4D94-AB55-92F6E933F107}" type="slidenum">
              <a:rPr lang="el-GR" smtClean="0"/>
              <a:t>1</a:t>
            </a:fld>
            <a:endParaRPr lang="el-GR"/>
          </a:p>
        </p:txBody>
      </p:sp>
    </p:spTree>
    <p:extLst>
      <p:ext uri="{BB962C8B-B14F-4D97-AF65-F5344CB8AC3E}">
        <p14:creationId xmlns:p14="http://schemas.microsoft.com/office/powerpoint/2010/main" val="191007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smtClean="0"/>
              <a:t>Click to edit Master title style</a:t>
            </a:r>
            <a:endParaRPr lang="el-GR"/>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30A506E-A133-486A-9D58-650AF456D3A8}" type="datetime1">
              <a:rPr lang="el-GR" smtClean="0"/>
              <a:t>12/3/2019</a:t>
            </a:fld>
            <a:endParaRPr lang="el-GR"/>
          </a:p>
        </p:txBody>
      </p:sp>
      <p:sp>
        <p:nvSpPr>
          <p:cNvPr id="5" name="Footer Placeholder 4"/>
          <p:cNvSpPr>
            <a:spLocks noGrp="1"/>
          </p:cNvSpPr>
          <p:nvPr>
            <p:ph type="ftr" sz="quarter" idx="11"/>
          </p:nvPr>
        </p:nvSpPr>
        <p:spPr/>
        <p:txBody>
          <a:bodyPr/>
          <a:lstStyle/>
          <a:p>
            <a:r>
              <a:rPr lang="el-GR" smtClean="0"/>
              <a:t>2018-2019</a:t>
            </a:r>
            <a:endParaRPr lang="el-GR"/>
          </a:p>
        </p:txBody>
      </p:sp>
      <p:sp>
        <p:nvSpPr>
          <p:cNvPr id="6" name="Slide Number Placeholder 5"/>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284240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A4F6018-B301-40B4-8F67-261D0C120F1C}" type="datetime1">
              <a:rPr lang="el-GR" smtClean="0"/>
              <a:t>12/3/2019</a:t>
            </a:fld>
            <a:endParaRPr lang="el-GR"/>
          </a:p>
        </p:txBody>
      </p:sp>
      <p:sp>
        <p:nvSpPr>
          <p:cNvPr id="5" name="Footer Placeholder 4"/>
          <p:cNvSpPr>
            <a:spLocks noGrp="1"/>
          </p:cNvSpPr>
          <p:nvPr>
            <p:ph type="ftr" sz="quarter" idx="11"/>
          </p:nvPr>
        </p:nvSpPr>
        <p:spPr/>
        <p:txBody>
          <a:bodyPr/>
          <a:lstStyle/>
          <a:p>
            <a:r>
              <a:rPr lang="el-GR" smtClean="0"/>
              <a:t>2018-2019</a:t>
            </a:r>
            <a:endParaRPr lang="el-GR"/>
          </a:p>
        </p:txBody>
      </p:sp>
      <p:sp>
        <p:nvSpPr>
          <p:cNvPr id="6" name="Slide Number Placeholder 5"/>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13336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54782" y="10901365"/>
            <a:ext cx="25833229" cy="23224902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743847" y="10901365"/>
            <a:ext cx="76970870" cy="2322490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8F9760E-6E59-4055-8223-983E53DC6284}" type="datetime1">
              <a:rPr lang="el-GR" smtClean="0"/>
              <a:t>12/3/2019</a:t>
            </a:fld>
            <a:endParaRPr lang="el-GR"/>
          </a:p>
        </p:txBody>
      </p:sp>
      <p:sp>
        <p:nvSpPr>
          <p:cNvPr id="5" name="Footer Placeholder 4"/>
          <p:cNvSpPr>
            <a:spLocks noGrp="1"/>
          </p:cNvSpPr>
          <p:nvPr>
            <p:ph type="ftr" sz="quarter" idx="11"/>
          </p:nvPr>
        </p:nvSpPr>
        <p:spPr/>
        <p:txBody>
          <a:bodyPr/>
          <a:lstStyle/>
          <a:p>
            <a:r>
              <a:rPr lang="el-GR" smtClean="0"/>
              <a:t>2018-2019</a:t>
            </a:r>
            <a:endParaRPr lang="el-GR"/>
          </a:p>
        </p:txBody>
      </p:sp>
      <p:sp>
        <p:nvSpPr>
          <p:cNvPr id="6" name="Slide Number Placeholder 5"/>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31651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FE110B6-4AB5-4852-AC03-BFC361D44C22}" type="datetime1">
              <a:rPr lang="el-GR" smtClean="0"/>
              <a:t>12/3/2019</a:t>
            </a:fld>
            <a:endParaRPr lang="el-GR"/>
          </a:p>
        </p:txBody>
      </p:sp>
      <p:sp>
        <p:nvSpPr>
          <p:cNvPr id="5" name="Footer Placeholder 4"/>
          <p:cNvSpPr>
            <a:spLocks noGrp="1"/>
          </p:cNvSpPr>
          <p:nvPr>
            <p:ph type="ftr" sz="quarter" idx="11"/>
          </p:nvPr>
        </p:nvSpPr>
        <p:spPr/>
        <p:txBody>
          <a:bodyPr/>
          <a:lstStyle/>
          <a:p>
            <a:r>
              <a:rPr lang="el-GR" smtClean="0"/>
              <a:t>2018-2019</a:t>
            </a:r>
            <a:endParaRPr lang="el-GR"/>
          </a:p>
        </p:txBody>
      </p:sp>
      <p:sp>
        <p:nvSpPr>
          <p:cNvPr id="6" name="Slide Number Placeholder 5"/>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35410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smtClean="0"/>
              <a:t>Click to edit Master title style</a:t>
            </a:r>
            <a:endParaRPr lang="el-GR"/>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747C1-B84E-41FE-8DD0-557BBEA36951}" type="datetime1">
              <a:rPr lang="el-GR" smtClean="0"/>
              <a:t>12/3/2019</a:t>
            </a:fld>
            <a:endParaRPr lang="el-GR"/>
          </a:p>
        </p:txBody>
      </p:sp>
      <p:sp>
        <p:nvSpPr>
          <p:cNvPr id="5" name="Footer Placeholder 4"/>
          <p:cNvSpPr>
            <a:spLocks noGrp="1"/>
          </p:cNvSpPr>
          <p:nvPr>
            <p:ph type="ftr" sz="quarter" idx="11"/>
          </p:nvPr>
        </p:nvSpPr>
        <p:spPr/>
        <p:txBody>
          <a:bodyPr/>
          <a:lstStyle/>
          <a:p>
            <a:r>
              <a:rPr lang="el-GR" smtClean="0"/>
              <a:t>2018-2019</a:t>
            </a:r>
            <a:endParaRPr lang="el-GR"/>
          </a:p>
        </p:txBody>
      </p:sp>
      <p:sp>
        <p:nvSpPr>
          <p:cNvPr id="6" name="Slide Number Placeholder 5"/>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253205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682C249-F4F9-4F8B-A1A2-2221FA24FD45}" type="datetime1">
              <a:rPr lang="el-GR" smtClean="0"/>
              <a:t>12/3/2019</a:t>
            </a:fld>
            <a:endParaRPr lang="el-GR"/>
          </a:p>
        </p:txBody>
      </p:sp>
      <p:sp>
        <p:nvSpPr>
          <p:cNvPr id="6" name="Footer Placeholder 5"/>
          <p:cNvSpPr>
            <a:spLocks noGrp="1"/>
          </p:cNvSpPr>
          <p:nvPr>
            <p:ph type="ftr" sz="quarter" idx="11"/>
          </p:nvPr>
        </p:nvSpPr>
        <p:spPr/>
        <p:txBody>
          <a:bodyPr/>
          <a:lstStyle/>
          <a:p>
            <a:r>
              <a:rPr lang="el-GR" smtClean="0"/>
              <a:t>2018-2019</a:t>
            </a:r>
            <a:endParaRPr lang="el-GR"/>
          </a:p>
        </p:txBody>
      </p:sp>
      <p:sp>
        <p:nvSpPr>
          <p:cNvPr id="7" name="Slide Number Placeholder 6"/>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165590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203" y="1730219"/>
            <a:ext cx="29163645" cy="72009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70E9FDE-8D17-4CD4-82B5-F1AE7EE45100}" type="datetime1">
              <a:rPr lang="el-GR" smtClean="0"/>
              <a:t>12/3/2019</a:t>
            </a:fld>
            <a:endParaRPr lang="el-GR"/>
          </a:p>
        </p:txBody>
      </p:sp>
      <p:sp>
        <p:nvSpPr>
          <p:cNvPr id="8" name="Footer Placeholder 7"/>
          <p:cNvSpPr>
            <a:spLocks noGrp="1"/>
          </p:cNvSpPr>
          <p:nvPr>
            <p:ph type="ftr" sz="quarter" idx="11"/>
          </p:nvPr>
        </p:nvSpPr>
        <p:spPr/>
        <p:txBody>
          <a:bodyPr/>
          <a:lstStyle/>
          <a:p>
            <a:r>
              <a:rPr lang="el-GR" smtClean="0"/>
              <a:t>2018-2019</a:t>
            </a:r>
            <a:endParaRPr lang="el-GR"/>
          </a:p>
        </p:txBody>
      </p:sp>
      <p:sp>
        <p:nvSpPr>
          <p:cNvPr id="9" name="Slide Number Placeholder 8"/>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386292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A966DC0-1B0D-47FC-9926-B0C822533F77}" type="datetime1">
              <a:rPr lang="el-GR" smtClean="0"/>
              <a:t>12/3/2019</a:t>
            </a:fld>
            <a:endParaRPr lang="el-GR"/>
          </a:p>
        </p:txBody>
      </p:sp>
      <p:sp>
        <p:nvSpPr>
          <p:cNvPr id="4" name="Footer Placeholder 3"/>
          <p:cNvSpPr>
            <a:spLocks noGrp="1"/>
          </p:cNvSpPr>
          <p:nvPr>
            <p:ph type="ftr" sz="quarter" idx="11"/>
          </p:nvPr>
        </p:nvSpPr>
        <p:spPr/>
        <p:txBody>
          <a:bodyPr/>
          <a:lstStyle/>
          <a:p>
            <a:r>
              <a:rPr lang="el-GR" smtClean="0"/>
              <a:t>2018-2019</a:t>
            </a:r>
            <a:endParaRPr lang="el-GR"/>
          </a:p>
        </p:txBody>
      </p:sp>
      <p:sp>
        <p:nvSpPr>
          <p:cNvPr id="5" name="Slide Number Placeholder 4"/>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73117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53D97-C3C5-4566-8AB9-F9C779FAB7EE}" type="datetime1">
              <a:rPr lang="el-GR" smtClean="0"/>
              <a:t>12/3/2019</a:t>
            </a:fld>
            <a:endParaRPr lang="el-GR"/>
          </a:p>
        </p:txBody>
      </p:sp>
      <p:sp>
        <p:nvSpPr>
          <p:cNvPr id="3" name="Footer Placeholder 2"/>
          <p:cNvSpPr>
            <a:spLocks noGrp="1"/>
          </p:cNvSpPr>
          <p:nvPr>
            <p:ph type="ftr" sz="quarter" idx="11"/>
          </p:nvPr>
        </p:nvSpPr>
        <p:spPr/>
        <p:txBody>
          <a:bodyPr/>
          <a:lstStyle/>
          <a:p>
            <a:r>
              <a:rPr lang="el-GR" smtClean="0"/>
              <a:t>2018-2019</a:t>
            </a:r>
            <a:endParaRPr lang="el-GR"/>
          </a:p>
        </p:txBody>
      </p:sp>
      <p:sp>
        <p:nvSpPr>
          <p:cNvPr id="4" name="Slide Number Placeholder 3"/>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352667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smtClean="0"/>
              <a:t>Click to edit Master title style</a:t>
            </a:r>
            <a:endParaRPr lang="el-GR"/>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0B3A3-5323-48DA-AC37-EB97BF98ADFA}" type="datetime1">
              <a:rPr lang="el-GR" smtClean="0"/>
              <a:t>12/3/2019</a:t>
            </a:fld>
            <a:endParaRPr lang="el-GR"/>
          </a:p>
        </p:txBody>
      </p:sp>
      <p:sp>
        <p:nvSpPr>
          <p:cNvPr id="6" name="Footer Placeholder 5"/>
          <p:cNvSpPr>
            <a:spLocks noGrp="1"/>
          </p:cNvSpPr>
          <p:nvPr>
            <p:ph type="ftr" sz="quarter" idx="11"/>
          </p:nvPr>
        </p:nvSpPr>
        <p:spPr/>
        <p:txBody>
          <a:bodyPr/>
          <a:lstStyle/>
          <a:p>
            <a:r>
              <a:rPr lang="el-GR" smtClean="0"/>
              <a:t>2018-2019</a:t>
            </a:r>
            <a:endParaRPr lang="el-GR"/>
          </a:p>
        </p:txBody>
      </p:sp>
      <p:sp>
        <p:nvSpPr>
          <p:cNvPr id="7" name="Slide Number Placeholder 6"/>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3881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smtClean="0"/>
              <a:t>Click to edit Master title style</a:t>
            </a:r>
            <a:endParaRPr lang="el-GR"/>
          </a:p>
        </p:txBody>
      </p:sp>
      <p:sp>
        <p:nvSpPr>
          <p:cNvPr id="3" name="Picture Placeholder 2"/>
          <p:cNvSpPr>
            <a:spLocks noGrp="1"/>
          </p:cNvSpPr>
          <p:nvPr>
            <p:ph type="pic" idx="1"/>
          </p:nvPr>
        </p:nvSpPr>
        <p:spPr>
          <a:xfrm>
            <a:off x="6351421" y="3860482"/>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l-GR"/>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9F050-CBBB-40B6-A510-1EBB250D38F1}" type="datetime1">
              <a:rPr lang="el-GR" smtClean="0"/>
              <a:t>12/3/2019</a:t>
            </a:fld>
            <a:endParaRPr lang="el-GR"/>
          </a:p>
        </p:txBody>
      </p:sp>
      <p:sp>
        <p:nvSpPr>
          <p:cNvPr id="6" name="Footer Placeholder 5"/>
          <p:cNvSpPr>
            <a:spLocks noGrp="1"/>
          </p:cNvSpPr>
          <p:nvPr>
            <p:ph type="ftr" sz="quarter" idx="11"/>
          </p:nvPr>
        </p:nvSpPr>
        <p:spPr/>
        <p:txBody>
          <a:bodyPr/>
          <a:lstStyle/>
          <a:p>
            <a:r>
              <a:rPr lang="el-GR" smtClean="0"/>
              <a:t>2018-2019</a:t>
            </a:r>
            <a:endParaRPr lang="el-GR"/>
          </a:p>
        </p:txBody>
      </p:sp>
      <p:sp>
        <p:nvSpPr>
          <p:cNvPr id="7" name="Slide Number Placeholder 6"/>
          <p:cNvSpPr>
            <a:spLocks noGrp="1"/>
          </p:cNvSpPr>
          <p:nvPr>
            <p:ph type="sldNum" sz="quarter" idx="12"/>
          </p:nvPr>
        </p:nvSpPr>
        <p:spPr/>
        <p:txBody>
          <a:bodyPr/>
          <a:lstStyle/>
          <a:p>
            <a:fld id="{FD1EE65F-BCBC-4A7F-915F-A54D6474CF60}" type="slidenum">
              <a:rPr lang="el-GR" smtClean="0"/>
              <a:t>‹#›</a:t>
            </a:fld>
            <a:endParaRPr lang="el-GR"/>
          </a:p>
        </p:txBody>
      </p:sp>
    </p:spTree>
    <p:extLst>
      <p:ext uri="{BB962C8B-B14F-4D97-AF65-F5344CB8AC3E}">
        <p14:creationId xmlns:p14="http://schemas.microsoft.com/office/powerpoint/2010/main" val="194423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1620202"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94E4A512-920A-4FA6-B69A-DA421DBC030F}" type="datetime1">
              <a:rPr lang="el-GR" smtClean="0"/>
              <a:t>12/3/2019</a:t>
            </a:fld>
            <a:endParaRPr lang="el-GR"/>
          </a:p>
        </p:txBody>
      </p:sp>
      <p:sp>
        <p:nvSpPr>
          <p:cNvPr id="5" name="Footer Placeholder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r>
              <a:rPr lang="el-GR" smtClean="0"/>
              <a:t>2018-2019</a:t>
            </a:r>
            <a:endParaRPr lang="el-GR"/>
          </a:p>
        </p:txBody>
      </p:sp>
      <p:sp>
        <p:nvSpPr>
          <p:cNvPr id="6" name="Slide Number Placeholder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FD1EE65F-BCBC-4A7F-915F-A54D6474CF60}" type="slidenum">
              <a:rPr lang="el-GR" smtClean="0"/>
              <a:t>‹#›</a:t>
            </a:fld>
            <a:endParaRPr lang="el-GR"/>
          </a:p>
        </p:txBody>
      </p:sp>
    </p:spTree>
    <p:extLst>
      <p:ext uri="{BB962C8B-B14F-4D97-AF65-F5344CB8AC3E}">
        <p14:creationId xmlns:p14="http://schemas.microsoft.com/office/powerpoint/2010/main" val="295937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l-G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hyperlink" Target="http://enallaktikidrasi.com/2016/09/otan-bayer-exagorazei-etaireia-monsanto/" TargetMode="Externa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hyperlink" Target="https://www.sciencedirect.com/science/article/pii/S0160412016304494#s0015" TargetMode="Externa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hyperlink" Target="http://www.banderasnews.com/0812/eden-feminization.htm" TargetMode="External"/><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jpe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jpeg"/><Relationship Id="rId35" Type="http://schemas.openxmlformats.org/officeDocument/2006/relationships/hyperlink" Target="http://www.pronews.gr/koinonia/46811_mathete-poia-einai-i-pragmatikotita-tis-epikindynis-monsanto" TargetMode="External"/><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9000" r="-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24436"/>
            <a:ext cx="32404049" cy="2016224"/>
          </a:xfrm>
        </p:spPr>
        <p:txBody>
          <a:bodyPr>
            <a:noAutofit/>
          </a:bodyPr>
          <a:lstStyle/>
          <a:p>
            <a:r>
              <a:rPr lang="en-GB" sz="15000" b="1" i="1" dirty="0">
                <a:solidFill>
                  <a:srgbClr val="2E471D"/>
                </a:solidFill>
              </a:rPr>
              <a:t>H</a:t>
            </a:r>
            <a:r>
              <a:rPr lang="el-GR" sz="15000" b="1" i="1" dirty="0" smtClean="0">
                <a:solidFill>
                  <a:srgbClr val="2E471D"/>
                </a:solidFill>
              </a:rPr>
              <a:t> </a:t>
            </a:r>
            <a:r>
              <a:rPr lang="el-GR" sz="15000" b="1" i="1" dirty="0">
                <a:solidFill>
                  <a:srgbClr val="2E471D"/>
                </a:solidFill>
              </a:rPr>
              <a:t>θηλυκοποίηση </a:t>
            </a:r>
            <a:r>
              <a:rPr lang="el-GR" sz="15000" b="1" i="1" dirty="0" smtClean="0">
                <a:solidFill>
                  <a:srgbClr val="2E471D"/>
                </a:solidFill>
              </a:rPr>
              <a:t>του </a:t>
            </a:r>
            <a:r>
              <a:rPr lang="el-GR" sz="15000" b="1" i="1" dirty="0">
                <a:solidFill>
                  <a:srgbClr val="2E471D"/>
                </a:solidFill>
              </a:rPr>
              <a:t>περιβάλλοντος</a:t>
            </a:r>
          </a:p>
        </p:txBody>
      </p:sp>
      <p:sp>
        <p:nvSpPr>
          <p:cNvPr id="6" name="TextBox 5"/>
          <p:cNvSpPr txBox="1"/>
          <p:nvPr/>
        </p:nvSpPr>
        <p:spPr>
          <a:xfrm>
            <a:off x="793951" y="3629438"/>
            <a:ext cx="30889794" cy="4939814"/>
          </a:xfrm>
          <a:prstGeom prst="rect">
            <a:avLst/>
          </a:prstGeom>
          <a:noFill/>
        </p:spPr>
        <p:txBody>
          <a:bodyPr wrap="square" rtlCol="0">
            <a:spAutoFit/>
          </a:bodyPr>
          <a:lstStyle/>
          <a:p>
            <a:r>
              <a:rPr lang="el-GR" sz="4000" b="1" i="1" u="sng" dirty="0" smtClean="0">
                <a:solidFill>
                  <a:srgbClr val="385723"/>
                </a:solidFill>
              </a:rPr>
              <a:t>Περίληψη</a:t>
            </a:r>
          </a:p>
          <a:p>
            <a:r>
              <a:rPr lang="el-GR" sz="2500" dirty="0" smtClean="0">
                <a:solidFill>
                  <a:srgbClr val="385723"/>
                </a:solidFill>
              </a:rPr>
              <a:t>Η θηλυκοποίηση του περιβάλλοντος είναι η αύξηση των θηλυκών ατόμων στο περιβάλλον τόσο στο ζωικό όσο και στο φυτικό βασίλειο.</a:t>
            </a:r>
          </a:p>
          <a:p>
            <a:r>
              <a:rPr lang="el-GR" sz="2500" dirty="0" smtClean="0">
                <a:solidFill>
                  <a:srgbClr val="385723"/>
                </a:solidFill>
              </a:rPr>
              <a:t> Η αύξηση της ποσότητας των χημικών ουσιών, λιπασμάτων, πλαστικών και εντομοκτόνων στο περιβάλλον έχει ως αποτέλεσμα οι ζωντανοί οργανισμοί να τις αναγνωρίζουν και να τις εκλαμβάνουν ως θηλυκές ορμόνες, οιστρογόνα.</a:t>
            </a:r>
          </a:p>
          <a:p>
            <a:r>
              <a:rPr lang="el-GR" sz="2500" dirty="0" smtClean="0">
                <a:solidFill>
                  <a:srgbClr val="385723"/>
                </a:solidFill>
              </a:rPr>
              <a:t>Οι ουσίες αυτές εισέρχονται στον οργανισμό με την αναπνοή, τις τροφές και το νερό.</a:t>
            </a:r>
          </a:p>
          <a:p>
            <a:r>
              <a:rPr lang="el-GR" sz="2500" dirty="0" smtClean="0">
                <a:solidFill>
                  <a:srgbClr val="385723"/>
                </a:solidFill>
              </a:rPr>
              <a:t>Υπάρχουν ορισμένα είδη ζώων τα οποία με την αύξηση της θερμοκρασίας παύουν να παράγουν αρσενικά άτομα και αρχίζουν να παράγουν μόνο θηλυκά. </a:t>
            </a:r>
          </a:p>
          <a:p>
            <a:r>
              <a:rPr lang="el-GR" sz="2500" dirty="0" smtClean="0">
                <a:solidFill>
                  <a:srgbClr val="385723"/>
                </a:solidFill>
              </a:rPr>
              <a:t>Τα οιστρογόνα που απελευθερώνονται στο περιβάλλον επιφέρουν σημαντικές συνέπειες σε όλους τους ζωντανούς οργανισμούς. Πολλά φυτά με την αύξηση της ποσότητας των ορμονών στον οργανισμό τους γίνονται ερμαφρόδιτα και στη συνέχει τα φυτοφάγα ζώα καταναλώνοντάς τα γίνονται στείρα και επηρεάζονται οι αναπαραγωγικές ικανότητές τους. </a:t>
            </a:r>
          </a:p>
          <a:p>
            <a:r>
              <a:rPr lang="el-GR" sz="2500" dirty="0" smtClean="0">
                <a:solidFill>
                  <a:srgbClr val="385723"/>
                </a:solidFill>
              </a:rPr>
              <a:t>Ο άνθρωπος μέσω της τροφικής αλυσίδας μπορεί να προσλάβει μεγάλες ποσότητες οιστρογόνων οι οποίες επιφέρουν σημαντικές επιπτώσεις στην υγεία του. </a:t>
            </a:r>
          </a:p>
          <a:p>
            <a:r>
              <a:rPr lang="el-GR" sz="2500" dirty="0" smtClean="0">
                <a:solidFill>
                  <a:srgbClr val="385723"/>
                </a:solidFill>
              </a:rPr>
              <a:t>Τα οιστρογόνα επηρεάζουν διαφορετικά τις γυναίκες από τους άνδρες. </a:t>
            </a:r>
            <a:endParaRPr lang="en-US" sz="2500" dirty="0" smtClean="0">
              <a:solidFill>
                <a:srgbClr val="385723"/>
              </a:solidFill>
            </a:endParaRPr>
          </a:p>
          <a:p>
            <a:r>
              <a:rPr lang="el-GR" sz="2500" dirty="0" smtClean="0">
                <a:solidFill>
                  <a:srgbClr val="385723"/>
                </a:solidFill>
              </a:rPr>
              <a:t>Τα </a:t>
            </a:r>
            <a:r>
              <a:rPr lang="el-GR" sz="2500" dirty="0" err="1" smtClean="0">
                <a:solidFill>
                  <a:srgbClr val="385723"/>
                </a:solidFill>
              </a:rPr>
              <a:t>ψευδοοιστρογόνα</a:t>
            </a:r>
            <a:r>
              <a:rPr lang="el-GR" sz="2500" dirty="0" smtClean="0">
                <a:solidFill>
                  <a:srgbClr val="385723"/>
                </a:solidFill>
              </a:rPr>
              <a:t> προκαλούν στις γυναίκες προεμμηνορροϊκό σύνδρομο (PMS), πόνους στο στήθος καθώς και προβλήματα με την έμμηνο ρύση </a:t>
            </a:r>
            <a:r>
              <a:rPr lang="el-GR" sz="2500" dirty="0">
                <a:solidFill>
                  <a:srgbClr val="385723"/>
                </a:solidFill>
              </a:rPr>
              <a:t>. </a:t>
            </a:r>
            <a:r>
              <a:rPr lang="el-GR" sz="2500" dirty="0" smtClean="0">
                <a:solidFill>
                  <a:srgbClr val="385723"/>
                </a:solidFill>
              </a:rPr>
              <a:t>Συνάμα, δημιουργούν </a:t>
            </a:r>
            <a:r>
              <a:rPr lang="el-GR" sz="2500" dirty="0">
                <a:solidFill>
                  <a:srgbClr val="385723"/>
                </a:solidFill>
              </a:rPr>
              <a:t>διάφορους τύπους καρκίνου των οργάνων του αναπαραγωγικού συστήματος, όπως </a:t>
            </a:r>
            <a:r>
              <a:rPr lang="el-GR" sz="2500" dirty="0" smtClean="0">
                <a:solidFill>
                  <a:srgbClr val="385723"/>
                </a:solidFill>
              </a:rPr>
              <a:t>και </a:t>
            </a:r>
            <a:r>
              <a:rPr lang="el-GR" sz="2500" dirty="0">
                <a:solidFill>
                  <a:srgbClr val="385723"/>
                </a:solidFill>
              </a:rPr>
              <a:t>καρκίνο του μαστού.</a:t>
            </a:r>
          </a:p>
          <a:p>
            <a:r>
              <a:rPr lang="el-GR" sz="2500" dirty="0" smtClean="0">
                <a:solidFill>
                  <a:srgbClr val="385723"/>
                </a:solidFill>
              </a:rPr>
              <a:t>Στους άνδρες τα </a:t>
            </a:r>
            <a:r>
              <a:rPr lang="el-GR" sz="2500" dirty="0" err="1" smtClean="0">
                <a:solidFill>
                  <a:srgbClr val="385723"/>
                </a:solidFill>
              </a:rPr>
              <a:t>ψευδοοιστρογόνα</a:t>
            </a:r>
            <a:r>
              <a:rPr lang="el-GR" sz="2500" dirty="0" smtClean="0">
                <a:solidFill>
                  <a:srgbClr val="385723"/>
                </a:solidFill>
              </a:rPr>
              <a:t> προκαλούν καρκίνο του προστάτη, καρδιοπάθειες και διαβήτη, ενώ δημιουργούν μείωση στη γονιμότητα καθώς και εμφάνιση γυναικομαστίας.</a:t>
            </a:r>
            <a:endParaRPr lang="el-GR" sz="2500" dirty="0">
              <a:solidFill>
                <a:srgbClr val="FF0000"/>
              </a:solidFill>
            </a:endParaRPr>
          </a:p>
        </p:txBody>
      </p:sp>
      <p:sp>
        <p:nvSpPr>
          <p:cNvPr id="10" name="Footer Placeholder 9"/>
          <p:cNvSpPr>
            <a:spLocks noGrp="1"/>
          </p:cNvSpPr>
          <p:nvPr>
            <p:ph type="ftr" sz="quarter" idx="11"/>
          </p:nvPr>
        </p:nvSpPr>
        <p:spPr>
          <a:xfrm>
            <a:off x="18578064" y="35771047"/>
            <a:ext cx="14041785" cy="3977669"/>
          </a:xfrm>
        </p:spPr>
        <p:txBody>
          <a:bodyPr/>
          <a:lstStyle/>
          <a:p>
            <a:pPr algn="r"/>
            <a:r>
              <a:rPr lang="el-GR" sz="4000" dirty="0" smtClean="0">
                <a:solidFill>
                  <a:srgbClr val="385723"/>
                </a:solidFill>
              </a:rPr>
              <a:t>Μαθητική Ομάδα:</a:t>
            </a:r>
            <a:r>
              <a:rPr lang="en-US" sz="4000" dirty="0" smtClean="0">
                <a:solidFill>
                  <a:srgbClr val="385723"/>
                </a:solidFill>
              </a:rPr>
              <a:t> </a:t>
            </a:r>
            <a:r>
              <a:rPr lang="el-GR" sz="4000" dirty="0" err="1" smtClean="0">
                <a:solidFill>
                  <a:srgbClr val="385723"/>
                </a:solidFill>
              </a:rPr>
              <a:t>Παντελίνα</a:t>
            </a:r>
            <a:r>
              <a:rPr lang="el-GR" sz="4000" dirty="0" smtClean="0">
                <a:solidFill>
                  <a:srgbClr val="385723"/>
                </a:solidFill>
              </a:rPr>
              <a:t> και Θεοδώρα </a:t>
            </a:r>
            <a:r>
              <a:rPr lang="el-GR" sz="4000" dirty="0" err="1" smtClean="0">
                <a:solidFill>
                  <a:srgbClr val="385723"/>
                </a:solidFill>
              </a:rPr>
              <a:t>Συρίμη</a:t>
            </a:r>
            <a:r>
              <a:rPr lang="el-GR" sz="4000" dirty="0" smtClean="0">
                <a:solidFill>
                  <a:srgbClr val="385723"/>
                </a:solidFill>
              </a:rPr>
              <a:t> </a:t>
            </a:r>
            <a:br>
              <a:rPr lang="el-GR" sz="4000" dirty="0" smtClean="0">
                <a:solidFill>
                  <a:srgbClr val="385723"/>
                </a:solidFill>
              </a:rPr>
            </a:br>
            <a:r>
              <a:rPr lang="el-GR" sz="4000" dirty="0" smtClean="0">
                <a:solidFill>
                  <a:srgbClr val="385723"/>
                </a:solidFill>
              </a:rPr>
              <a:t>Φανή Αθανασίου</a:t>
            </a:r>
            <a:br>
              <a:rPr lang="el-GR" sz="4000" dirty="0" smtClean="0">
                <a:solidFill>
                  <a:srgbClr val="385723"/>
                </a:solidFill>
              </a:rPr>
            </a:br>
            <a:r>
              <a:rPr lang="el-GR" sz="4000" dirty="0" smtClean="0">
                <a:solidFill>
                  <a:srgbClr val="385723"/>
                </a:solidFill>
              </a:rPr>
              <a:t>Αναστασία </a:t>
            </a:r>
            <a:r>
              <a:rPr lang="el-GR" sz="4000" dirty="0" err="1" smtClean="0">
                <a:solidFill>
                  <a:srgbClr val="385723"/>
                </a:solidFill>
              </a:rPr>
              <a:t>Πετκάνη</a:t>
            </a:r>
            <a:r>
              <a:rPr lang="el-GR" sz="4000" dirty="0" smtClean="0">
                <a:solidFill>
                  <a:srgbClr val="385723"/>
                </a:solidFill>
              </a:rPr>
              <a:t> </a:t>
            </a:r>
            <a:br>
              <a:rPr lang="el-GR" sz="4000" dirty="0" smtClean="0">
                <a:solidFill>
                  <a:srgbClr val="385723"/>
                </a:solidFill>
              </a:rPr>
            </a:br>
            <a:r>
              <a:rPr lang="el-GR" sz="4000" dirty="0" smtClean="0">
                <a:solidFill>
                  <a:srgbClr val="385723"/>
                </a:solidFill>
              </a:rPr>
              <a:t>Αντρέας Παναγιώτου </a:t>
            </a:r>
            <a:br>
              <a:rPr lang="el-GR" sz="4000" dirty="0" smtClean="0">
                <a:solidFill>
                  <a:srgbClr val="385723"/>
                </a:solidFill>
              </a:rPr>
            </a:br>
            <a:r>
              <a:rPr lang="el-GR" sz="4000" dirty="0" err="1" smtClean="0">
                <a:solidFill>
                  <a:srgbClr val="385723"/>
                </a:solidFill>
              </a:rPr>
              <a:t>Χρίστια</a:t>
            </a:r>
            <a:r>
              <a:rPr lang="el-GR" sz="4000" dirty="0" smtClean="0">
                <a:solidFill>
                  <a:srgbClr val="385723"/>
                </a:solidFill>
              </a:rPr>
              <a:t> </a:t>
            </a:r>
            <a:r>
              <a:rPr lang="el-GR" sz="4000" dirty="0" err="1" smtClean="0">
                <a:solidFill>
                  <a:srgbClr val="385723"/>
                </a:solidFill>
              </a:rPr>
              <a:t>Πηλαβά</a:t>
            </a:r>
            <a:endParaRPr lang="el-GR" sz="4000" dirty="0" smtClean="0">
              <a:solidFill>
                <a:srgbClr val="385723"/>
              </a:solidFill>
            </a:endParaRPr>
          </a:p>
          <a:p>
            <a:pPr algn="r"/>
            <a:r>
              <a:rPr lang="el-GR" sz="4000" dirty="0" smtClean="0">
                <a:solidFill>
                  <a:srgbClr val="385723"/>
                </a:solidFill>
              </a:rPr>
              <a:t>Θεοφανώ Χατζηκυριάκου</a:t>
            </a:r>
          </a:p>
          <a:p>
            <a:pPr algn="r"/>
            <a:r>
              <a:rPr lang="el-GR" sz="4000" dirty="0" smtClean="0">
                <a:solidFill>
                  <a:srgbClr val="385723"/>
                </a:solidFill>
              </a:rPr>
              <a:t>Μαρία Θεοδώρου</a:t>
            </a:r>
          </a:p>
          <a:p>
            <a:pPr algn="r"/>
            <a:r>
              <a:rPr lang="el-GR" sz="4000" dirty="0" smtClean="0">
                <a:solidFill>
                  <a:srgbClr val="385723"/>
                </a:solidFill>
              </a:rPr>
              <a:t>Ελπίδα Ευσταθίου</a:t>
            </a:r>
          </a:p>
          <a:p>
            <a:pPr algn="r"/>
            <a:r>
              <a:rPr lang="el-GR" sz="4000" dirty="0" smtClean="0">
                <a:solidFill>
                  <a:srgbClr val="385723"/>
                </a:solidFill>
              </a:rPr>
              <a:t>Σχολική Χρονιά:2018-2019</a:t>
            </a:r>
            <a:endParaRPr lang="en-US" sz="4000" dirty="0" smtClean="0">
              <a:solidFill>
                <a:srgbClr val="385723"/>
              </a:solidFill>
            </a:endParaRPr>
          </a:p>
          <a:p>
            <a:pPr algn="r"/>
            <a:r>
              <a:rPr lang="el-GR" sz="4000" dirty="0" smtClean="0">
                <a:solidFill>
                  <a:srgbClr val="385723"/>
                </a:solidFill>
              </a:rPr>
              <a:t>Σχολείο:</a:t>
            </a:r>
            <a:r>
              <a:rPr lang="en-US" sz="4000" dirty="0" smtClean="0">
                <a:solidFill>
                  <a:srgbClr val="385723"/>
                </a:solidFill>
              </a:rPr>
              <a:t> </a:t>
            </a:r>
            <a:r>
              <a:rPr lang="el-GR" sz="4000" dirty="0" smtClean="0">
                <a:solidFill>
                  <a:srgbClr val="385723"/>
                </a:solidFill>
              </a:rPr>
              <a:t>Λύκειο Αρχαγγέλου Απ. Μάρκος</a:t>
            </a:r>
          </a:p>
          <a:p>
            <a:pPr algn="r"/>
            <a:r>
              <a:rPr lang="el-GR" sz="4000" dirty="0">
                <a:solidFill>
                  <a:srgbClr val="385723"/>
                </a:solidFill>
              </a:rPr>
              <a:t>Υπεύθυνοι </a:t>
            </a:r>
            <a:r>
              <a:rPr lang="el-GR" sz="4000" dirty="0" smtClean="0">
                <a:solidFill>
                  <a:srgbClr val="385723"/>
                </a:solidFill>
              </a:rPr>
              <a:t>Καθηγητές:</a:t>
            </a:r>
            <a:r>
              <a:rPr lang="en-US" sz="4000" dirty="0">
                <a:solidFill>
                  <a:srgbClr val="385723"/>
                </a:solidFill>
              </a:rPr>
              <a:t> </a:t>
            </a:r>
            <a:r>
              <a:rPr lang="el-GR" sz="4000" dirty="0" smtClean="0">
                <a:solidFill>
                  <a:srgbClr val="385723"/>
                </a:solidFill>
              </a:rPr>
              <a:t>Μαρία </a:t>
            </a:r>
            <a:r>
              <a:rPr lang="el-GR" sz="4000" dirty="0" err="1" smtClean="0">
                <a:solidFill>
                  <a:srgbClr val="385723"/>
                </a:solidFill>
              </a:rPr>
              <a:t>Μιτή</a:t>
            </a:r>
            <a:endParaRPr lang="en-US" sz="4000" dirty="0" smtClean="0">
              <a:solidFill>
                <a:srgbClr val="385723"/>
              </a:solidFill>
            </a:endParaRPr>
          </a:p>
          <a:p>
            <a:pPr algn="r"/>
            <a:endParaRPr lang="en-US" sz="4000" dirty="0" smtClean="0">
              <a:solidFill>
                <a:srgbClr val="385723"/>
              </a:solidFill>
            </a:endParaRPr>
          </a:p>
          <a:p>
            <a:pPr algn="r"/>
            <a:endParaRPr lang="el-GR" sz="4000" dirty="0" smtClean="0">
              <a:solidFill>
                <a:srgbClr val="385723"/>
              </a:solidFill>
            </a:endParaRPr>
          </a:p>
          <a:p>
            <a:pPr algn="r"/>
            <a:endParaRPr lang="el-GR" sz="4000" dirty="0">
              <a:solidFill>
                <a:srgbClr val="385723"/>
              </a:solidFill>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680" t="3212" r="25169" b="3432"/>
          <a:stretch/>
        </p:blipFill>
        <p:spPr bwMode="auto">
          <a:xfrm>
            <a:off x="13681745" y="16297229"/>
            <a:ext cx="5040560"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Image result for baby drinking milk from a bottle">
            <a:extLst>
              <a:ext uri="{FF2B5EF4-FFF2-40B4-BE49-F238E27FC236}">
                <a16:creationId xmlns="" xmlns:a16="http://schemas.microsoft.com/office/drawing/2014/main" id="{F8357782-7C23-405A-9418-509F9978355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63" r="5272"/>
          <a:stretch/>
        </p:blipFill>
        <p:spPr bwMode="auto">
          <a:xfrm>
            <a:off x="13441957" y="10003278"/>
            <a:ext cx="5593980" cy="3833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845" y="10743027"/>
            <a:ext cx="5850197" cy="3410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Image result for λιπασματ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59300" y="10596717"/>
            <a:ext cx="5524445" cy="3653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3" name="Content Placeholder 2"/>
          <p:cNvSpPr txBox="1">
            <a:spLocks/>
          </p:cNvSpPr>
          <p:nvPr/>
        </p:nvSpPr>
        <p:spPr>
          <a:xfrm>
            <a:off x="10522016" y="9054501"/>
            <a:ext cx="12296121" cy="8108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sz="3600" b="1" i="1" u="sng" dirty="0">
                <a:solidFill>
                  <a:srgbClr val="385723"/>
                </a:solidFill>
              </a:rPr>
              <a:t>Ουσίες που οι οργανισμοί αναγνωρίζουν ως οιστρογόνα είναι</a:t>
            </a:r>
            <a:r>
              <a:rPr lang="en-US" sz="3600" b="1" i="1" u="sng" dirty="0">
                <a:solidFill>
                  <a:srgbClr val="385723"/>
                </a:solidFill>
              </a:rPr>
              <a:t>:</a:t>
            </a:r>
            <a:endParaRPr lang="el-GR" sz="3600" b="1" i="1" u="sng" dirty="0">
              <a:solidFill>
                <a:srgbClr val="385723"/>
              </a:solidFill>
            </a:endParaRPr>
          </a:p>
        </p:txBody>
      </p:sp>
      <p:sp>
        <p:nvSpPr>
          <p:cNvPr id="35" name="Rectangle 34"/>
          <p:cNvSpPr/>
          <p:nvPr/>
        </p:nvSpPr>
        <p:spPr>
          <a:xfrm>
            <a:off x="6858533" y="10783931"/>
            <a:ext cx="5671084" cy="39703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800" b="1" i="1" dirty="0">
                <a:solidFill>
                  <a:srgbClr val="385723"/>
                </a:solidFill>
              </a:rPr>
              <a:t>Εντομοκτόνα</a:t>
            </a:r>
            <a:endParaRPr lang="el-GR" sz="4000" b="1" i="1" dirty="0">
              <a:solidFill>
                <a:srgbClr val="385723"/>
              </a:solidFill>
            </a:endParaRPr>
          </a:p>
          <a:p>
            <a:r>
              <a:rPr lang="el-GR" sz="2500" dirty="0">
                <a:solidFill>
                  <a:srgbClr val="385723"/>
                </a:solidFill>
              </a:rPr>
              <a:t>Ο</a:t>
            </a:r>
            <a:r>
              <a:rPr lang="el-GR" sz="2500" dirty="0" smtClean="0">
                <a:solidFill>
                  <a:srgbClr val="385723"/>
                </a:solidFill>
              </a:rPr>
              <a:t>ι </a:t>
            </a:r>
            <a:r>
              <a:rPr lang="el-GR" sz="2500" dirty="0">
                <a:solidFill>
                  <a:srgbClr val="385723"/>
                </a:solidFill>
              </a:rPr>
              <a:t>αγροκαλλιέργειες ραντίζονται από αέρος με αεροπλάνα με τεράστιες ποσότητες χημικών ουσιών οι οποίες μολύνουν τους καταναλωτές, ζώα και </a:t>
            </a:r>
            <a:r>
              <a:rPr lang="el-GR" sz="2500" dirty="0" smtClean="0">
                <a:solidFill>
                  <a:srgbClr val="385723"/>
                </a:solidFill>
              </a:rPr>
              <a:t>ανθρώπους</a:t>
            </a:r>
            <a:endParaRPr lang="el-GR" sz="2500" dirty="0">
              <a:solidFill>
                <a:srgbClr val="385723"/>
              </a:solidFill>
            </a:endParaRPr>
          </a:p>
          <a:p>
            <a:r>
              <a:rPr lang="el-GR" sz="2500" dirty="0">
                <a:solidFill>
                  <a:srgbClr val="385723"/>
                </a:solidFill>
              </a:rPr>
              <a:t> </a:t>
            </a:r>
            <a:r>
              <a:rPr lang="el-GR" sz="2500" dirty="0">
                <a:solidFill>
                  <a:schemeClr val="accent6">
                    <a:lumMod val="50000"/>
                  </a:schemeClr>
                </a:solidFill>
              </a:rPr>
              <a:t>π.χ. </a:t>
            </a:r>
            <a:r>
              <a:rPr lang="el-GR" sz="2500" dirty="0" smtClean="0">
                <a:solidFill>
                  <a:schemeClr val="accent6">
                    <a:lumMod val="50000"/>
                  </a:schemeClr>
                </a:solidFill>
              </a:rPr>
              <a:t>αλυκή </a:t>
            </a:r>
            <a:r>
              <a:rPr lang="el-GR" sz="2500" dirty="0">
                <a:solidFill>
                  <a:schemeClr val="accent6">
                    <a:lumMod val="50000"/>
                  </a:schemeClr>
                </a:solidFill>
              </a:rPr>
              <a:t>Λάρνακας ψεκασμός με εντομοκτόνα για περιορισμό των   κουνουπιών.</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400" b="0" i="1" u="none" strike="noStrike" kern="0" cap="none" spc="0" normalizeH="0" baseline="0" noProof="0" dirty="0" smtClean="0">
              <a:ln>
                <a:noFill/>
              </a:ln>
              <a:solidFill>
                <a:srgbClr val="70AD47">
                  <a:lumMod val="50000"/>
                </a:srgbClr>
              </a:solidFill>
              <a:effectLst/>
              <a:uLnTx/>
              <a:uFillTx/>
            </a:endParaRPr>
          </a:p>
        </p:txBody>
      </p:sp>
      <p:sp>
        <p:nvSpPr>
          <p:cNvPr id="36" name="Rectangle 35"/>
          <p:cNvSpPr/>
          <p:nvPr/>
        </p:nvSpPr>
        <p:spPr>
          <a:xfrm>
            <a:off x="12817649" y="14008649"/>
            <a:ext cx="7704856" cy="2062103"/>
          </a:xfrm>
          <a:prstGeom prst="rect">
            <a:avLst/>
          </a:prstGeom>
        </p:spPr>
        <p:txBody>
          <a:bodyPr wrap="square">
            <a:spAutoFit/>
          </a:bodyPr>
          <a:lstStyle/>
          <a:p>
            <a:pPr defTabSz="914400"/>
            <a:r>
              <a:rPr lang="el-GR" sz="2800" b="1" i="1" dirty="0">
                <a:solidFill>
                  <a:srgbClr val="385723"/>
                </a:solidFill>
              </a:rPr>
              <a:t>Πλαστικά</a:t>
            </a:r>
          </a:p>
          <a:p>
            <a:pPr defTabSz="914400"/>
            <a:r>
              <a:rPr lang="el-GR" sz="2500" dirty="0" err="1">
                <a:solidFill>
                  <a:srgbClr val="385723"/>
                </a:solidFill>
              </a:rPr>
              <a:t>Μικρομόρια</a:t>
            </a:r>
            <a:r>
              <a:rPr lang="el-GR" sz="2500" dirty="0">
                <a:solidFill>
                  <a:srgbClr val="385723"/>
                </a:solidFill>
              </a:rPr>
              <a:t> πλαστικών εισέρχονται στους οργανισμούς μέσω της τροφικής αλυσίδας</a:t>
            </a:r>
          </a:p>
          <a:p>
            <a:pPr defTabSz="914400"/>
            <a:r>
              <a:rPr lang="el-GR" sz="2500" dirty="0">
                <a:solidFill>
                  <a:srgbClr val="385723"/>
                </a:solidFill>
              </a:rPr>
              <a:t>(πλαστικές σακούλες., πλαστικά σκεύη)</a:t>
            </a:r>
          </a:p>
          <a:p>
            <a:r>
              <a:rPr lang="el-GR" sz="2500" dirty="0" smtClean="0">
                <a:solidFill>
                  <a:schemeClr val="accent6">
                    <a:lumMod val="50000"/>
                  </a:schemeClr>
                </a:solidFill>
              </a:rPr>
              <a:t>π.χ</a:t>
            </a:r>
            <a:r>
              <a:rPr lang="el-GR" sz="2500" dirty="0">
                <a:solidFill>
                  <a:schemeClr val="accent6">
                    <a:lumMod val="50000"/>
                  </a:schemeClr>
                </a:solidFill>
              </a:rPr>
              <a:t>.</a:t>
            </a:r>
            <a:r>
              <a:rPr lang="el-GR" sz="2500" dirty="0" smtClean="0">
                <a:solidFill>
                  <a:schemeClr val="accent6">
                    <a:lumMod val="50000"/>
                  </a:schemeClr>
                </a:solidFill>
              </a:rPr>
              <a:t> </a:t>
            </a:r>
            <a:r>
              <a:rPr lang="el-GR" sz="2500" dirty="0">
                <a:solidFill>
                  <a:schemeClr val="accent6">
                    <a:lumMod val="50000"/>
                  </a:schemeClr>
                </a:solidFill>
              </a:rPr>
              <a:t>τα βρέφη πίνουν γάλα από πλαστικά μπιμπερό. </a:t>
            </a:r>
          </a:p>
        </p:txBody>
      </p:sp>
      <p:sp>
        <p:nvSpPr>
          <p:cNvPr id="37" name="Rectangle 36"/>
          <p:cNvSpPr/>
          <p:nvPr/>
        </p:nvSpPr>
        <p:spPr>
          <a:xfrm>
            <a:off x="21565697" y="11152717"/>
            <a:ext cx="4377579" cy="32162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800" b="1" i="1" dirty="0">
                <a:solidFill>
                  <a:srgbClr val="385723"/>
                </a:solidFill>
              </a:rPr>
              <a:t>Λιπάσματα</a:t>
            </a:r>
          </a:p>
          <a:p>
            <a:pPr defTabSz="914400"/>
            <a:r>
              <a:rPr lang="el-GR" sz="2500" dirty="0">
                <a:solidFill>
                  <a:srgbClr val="385723"/>
                </a:solidFill>
              </a:rPr>
              <a:t>Στις πιο πολλές καλλιέργειες χρησιμοποιούνται λιπάσματα, των οποίων τα υπολείμματα παρασύρονται από τη βροχή και καταλήγουν στα γλυκά ή στα θαλασσινά νερά </a:t>
            </a:r>
            <a:r>
              <a:rPr lang="el-GR" sz="2500" dirty="0" smtClean="0">
                <a:solidFill>
                  <a:srgbClr val="385723"/>
                </a:solidFill>
              </a:rPr>
              <a:t>.</a:t>
            </a:r>
            <a:endParaRPr lang="el-GR" sz="2500" dirty="0" smtClean="0">
              <a:solidFill>
                <a:srgbClr val="FF0000"/>
              </a:solidFill>
            </a:endParaRPr>
          </a:p>
          <a:p>
            <a:pPr defTabSz="914400"/>
            <a:r>
              <a:rPr lang="el-GR" sz="2500" dirty="0">
                <a:solidFill>
                  <a:schemeClr val="accent6">
                    <a:lumMod val="50000"/>
                  </a:schemeClr>
                </a:solidFill>
              </a:rPr>
              <a:t>π</a:t>
            </a:r>
            <a:r>
              <a:rPr lang="el-GR" sz="2500" dirty="0" smtClean="0">
                <a:solidFill>
                  <a:schemeClr val="accent6">
                    <a:lumMod val="50000"/>
                  </a:schemeClr>
                </a:solidFill>
              </a:rPr>
              <a:t>.χ. λίμνη </a:t>
            </a:r>
            <a:r>
              <a:rPr lang="el-GR" sz="2500" dirty="0" err="1" smtClean="0">
                <a:solidFill>
                  <a:schemeClr val="accent6">
                    <a:lumMod val="50000"/>
                  </a:schemeClr>
                </a:solidFill>
              </a:rPr>
              <a:t>Αθαλάσσας</a:t>
            </a:r>
            <a:endParaRPr lang="el-GR" sz="2500" dirty="0" smtClean="0">
              <a:solidFill>
                <a:schemeClr val="accent6">
                  <a:lumMod val="50000"/>
                </a:schemeClr>
              </a:solidFill>
            </a:endParaRPr>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12728" y="16542577"/>
            <a:ext cx="6148999" cy="4608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4401" y="16830609"/>
            <a:ext cx="6725937" cy="4464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9077250" y="17724029"/>
            <a:ext cx="4559452" cy="3985706"/>
          </a:xfrm>
          <a:prstGeom prst="rect">
            <a:avLst/>
          </a:prstGeom>
        </p:spPr>
        <p:txBody>
          <a:bodyPr wrap="square">
            <a:spAutoFit/>
          </a:bodyPr>
          <a:lstStyle/>
          <a:p>
            <a:r>
              <a:rPr lang="el-GR" sz="2800" b="1" i="1" dirty="0">
                <a:solidFill>
                  <a:srgbClr val="385723"/>
                </a:solidFill>
              </a:rPr>
              <a:t>Βιολογικά Απόβλητα</a:t>
            </a:r>
          </a:p>
          <a:p>
            <a:pPr defTabSz="914400"/>
            <a:r>
              <a:rPr lang="el-GR" sz="2500" dirty="0">
                <a:solidFill>
                  <a:srgbClr val="385723"/>
                </a:solidFill>
              </a:rPr>
              <a:t>Ο παγκόσμιος πληθυσμός ανθρώπων απορρίπτει περίπου 30.000  κιλά στεροειδών οιστρογόνων ανά έτος  και επιπλέον 700  κιλά συνθετικών οιστρογόνων ανά έτος</a:t>
            </a:r>
            <a:r>
              <a:rPr lang="el-GR" sz="2500" dirty="0" smtClean="0">
                <a:solidFill>
                  <a:srgbClr val="385723"/>
                </a:solidFill>
              </a:rPr>
              <a:t>.</a:t>
            </a:r>
          </a:p>
          <a:p>
            <a:pPr defTabSz="914400"/>
            <a:r>
              <a:rPr lang="el-GR" sz="2500" dirty="0">
                <a:solidFill>
                  <a:schemeClr val="accent6">
                    <a:lumMod val="50000"/>
                  </a:schemeClr>
                </a:solidFill>
              </a:rPr>
              <a:t>π</a:t>
            </a:r>
            <a:r>
              <a:rPr lang="el-GR" sz="2500" dirty="0" smtClean="0">
                <a:solidFill>
                  <a:schemeClr val="accent6">
                    <a:lumMod val="50000"/>
                  </a:schemeClr>
                </a:solidFill>
              </a:rPr>
              <a:t>.χ</a:t>
            </a:r>
            <a:r>
              <a:rPr lang="el-GR" sz="2500" dirty="0">
                <a:solidFill>
                  <a:schemeClr val="accent6">
                    <a:lumMod val="50000"/>
                  </a:schemeClr>
                </a:solidFill>
              </a:rPr>
              <a:t>. χρήση  κοπριάς σε βιολογικές καλλιέργειες</a:t>
            </a:r>
          </a:p>
          <a:p>
            <a:pPr defTabSz="914400"/>
            <a:endParaRPr lang="el-GR" sz="2500" dirty="0">
              <a:solidFill>
                <a:srgbClr val="385723"/>
              </a:solidFill>
            </a:endParaRPr>
          </a:p>
        </p:txBody>
      </p:sp>
      <p:sp>
        <p:nvSpPr>
          <p:cNvPr id="41" name="Rectangle 40"/>
          <p:cNvSpPr/>
          <p:nvPr/>
        </p:nvSpPr>
        <p:spPr>
          <a:xfrm>
            <a:off x="9090782" y="17661893"/>
            <a:ext cx="4392488" cy="398570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800" b="1" i="1" dirty="0">
                <a:solidFill>
                  <a:srgbClr val="385723"/>
                </a:solidFill>
              </a:rPr>
              <a:t>Βιομηχανικά απόβλητα</a:t>
            </a:r>
          </a:p>
          <a:p>
            <a:pPr defTabSz="914400"/>
            <a:r>
              <a:rPr lang="el-GR" sz="2500" dirty="0">
                <a:solidFill>
                  <a:srgbClr val="385723"/>
                </a:solidFill>
              </a:rPr>
              <a:t>Σε πολλές χώρες τα απόβλητα από βιομηχανικές μονάδες καταλήγουν μέσα στον νερά και επηρεάζουν αρνητικά τους υδρόβιους οργανισμούς</a:t>
            </a:r>
            <a:r>
              <a:rPr lang="el-GR" sz="2500" dirty="0" smtClean="0">
                <a:solidFill>
                  <a:srgbClr val="385723"/>
                </a:solidFill>
              </a:rPr>
              <a:t>.</a:t>
            </a:r>
          </a:p>
          <a:p>
            <a:pPr defTabSz="914400"/>
            <a:r>
              <a:rPr lang="el-GR" sz="2500" dirty="0">
                <a:solidFill>
                  <a:schemeClr val="accent6">
                    <a:lumMod val="50000"/>
                  </a:schemeClr>
                </a:solidFill>
              </a:rPr>
              <a:t>π.χ. σ</a:t>
            </a:r>
            <a:r>
              <a:rPr lang="el-GR" sz="2500" dirty="0" smtClean="0">
                <a:solidFill>
                  <a:schemeClr val="accent6">
                    <a:lumMod val="50000"/>
                  </a:schemeClr>
                </a:solidFill>
              </a:rPr>
              <a:t>τη Κίνα οι βιομηχανίες  </a:t>
            </a:r>
            <a:r>
              <a:rPr lang="el-GR" sz="2500" dirty="0">
                <a:solidFill>
                  <a:schemeClr val="accent6">
                    <a:lumMod val="50000"/>
                  </a:schemeClr>
                </a:solidFill>
              </a:rPr>
              <a:t>παπουτσιών </a:t>
            </a:r>
            <a:r>
              <a:rPr lang="el-GR" sz="2500" dirty="0" smtClean="0">
                <a:solidFill>
                  <a:schemeClr val="accent6">
                    <a:lumMod val="50000"/>
                  </a:schemeClr>
                </a:solidFill>
              </a:rPr>
              <a:t>ρίχνουν τα απόβλητα στα ποτάμια  </a:t>
            </a:r>
            <a:endParaRPr lang="el-GR" sz="2500" dirty="0">
              <a:solidFill>
                <a:schemeClr val="accent6">
                  <a:lumMod val="50000"/>
                </a:schemeClr>
              </a:solidFill>
            </a:endParaRPr>
          </a:p>
          <a:p>
            <a:pPr defTabSz="914400"/>
            <a:endParaRPr lang="el-GR" sz="2500" dirty="0">
              <a:solidFill>
                <a:srgbClr val="385723"/>
              </a:solidFill>
            </a:endParaRPr>
          </a:p>
        </p:txBody>
      </p:sp>
      <p:sp>
        <p:nvSpPr>
          <p:cNvPr id="20" name="Rectangle 19"/>
          <p:cNvSpPr/>
          <p:nvPr/>
        </p:nvSpPr>
        <p:spPr>
          <a:xfrm>
            <a:off x="1973634" y="22672722"/>
            <a:ext cx="7682373" cy="11387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4000" b="1" i="1" u="sng" dirty="0">
                <a:solidFill>
                  <a:srgbClr val="385723"/>
                </a:solidFill>
              </a:rPr>
              <a:t>Παραδείγματα </a:t>
            </a:r>
            <a:r>
              <a:rPr lang="el-GR" sz="3600" b="1" i="1" u="sng" dirty="0" smtClean="0">
                <a:solidFill>
                  <a:srgbClr val="385723"/>
                </a:solidFill>
              </a:rPr>
              <a:t>θηλυκοποίησης</a:t>
            </a:r>
            <a:r>
              <a:rPr lang="el-GR" sz="4000" b="1" i="1" u="sng" dirty="0" smtClean="0">
                <a:solidFill>
                  <a:srgbClr val="385723"/>
                </a:solidFill>
              </a:rPr>
              <a:t> :</a:t>
            </a:r>
            <a:endParaRPr lang="el-GR" sz="4000" b="1" i="1" u="sng" dirty="0">
              <a:solidFill>
                <a:srgbClr val="385723"/>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800" b="0" i="1" u="none" strike="noStrike" kern="0" cap="none" spc="0" normalizeH="0" baseline="0" noProof="0" dirty="0" smtClean="0">
              <a:ln>
                <a:noFill/>
              </a:ln>
              <a:solidFill>
                <a:srgbClr val="70AD47">
                  <a:lumMod val="50000"/>
                </a:srgbClr>
              </a:solidFill>
              <a:effectLst/>
              <a:uLnTx/>
              <a:uFillTx/>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5094" y="24002565"/>
            <a:ext cx="5744550" cy="43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56409" y="28610885"/>
            <a:ext cx="6408712" cy="2015936"/>
          </a:xfrm>
          <a:prstGeom prst="rect">
            <a:avLst/>
          </a:prstGeom>
        </p:spPr>
        <p:txBody>
          <a:bodyPr wrap="square">
            <a:spAutoFit/>
          </a:bodyPr>
          <a:lstStyle/>
          <a:p>
            <a:pPr lvl="0" algn="ctr">
              <a:buNone/>
            </a:pPr>
            <a:r>
              <a:rPr lang="el-GR" sz="2500" dirty="0">
                <a:solidFill>
                  <a:srgbClr val="385723"/>
                </a:solidFill>
              </a:rPr>
              <a:t>Τα μισά αρσενικά ψάρια </a:t>
            </a:r>
            <a:r>
              <a:rPr lang="el-GR" sz="2500" dirty="0" smtClean="0">
                <a:solidFill>
                  <a:srgbClr val="385723"/>
                </a:solidFill>
              </a:rPr>
              <a:t>σε βρετανικά ποτάμια </a:t>
            </a:r>
            <a:r>
              <a:rPr lang="el-GR" sz="2500" dirty="0">
                <a:solidFill>
                  <a:srgbClr val="385723"/>
                </a:solidFill>
              </a:rPr>
              <a:t>έχουν βρεθεί να αναπτύσσουν αυγά στους όρχεις </a:t>
            </a:r>
            <a:r>
              <a:rPr lang="el-GR" sz="2500" dirty="0" smtClean="0">
                <a:solidFill>
                  <a:srgbClr val="385723"/>
                </a:solidFill>
              </a:rPr>
              <a:t>τους λόγω των βιομηχανικών αποβλήτων.</a:t>
            </a:r>
          </a:p>
          <a:p>
            <a:pPr lvl="0" algn="ctr">
              <a:buNone/>
            </a:pPr>
            <a:r>
              <a:rPr lang="el-GR" sz="2500" dirty="0" smtClean="0">
                <a:solidFill>
                  <a:srgbClr val="385723"/>
                </a:solidFill>
              </a:rPr>
              <a:t>Αγγλία, Τάμεσης</a:t>
            </a:r>
            <a:r>
              <a:rPr lang="en-GB" sz="2500" dirty="0" smtClean="0">
                <a:solidFill>
                  <a:srgbClr val="385723"/>
                </a:solidFill>
              </a:rPr>
              <a:t>.</a:t>
            </a:r>
            <a:endParaRPr lang="el-GR" sz="2500" dirty="0">
              <a:solidFill>
                <a:srgbClr val="385723"/>
              </a:solidFill>
            </a:endParaRP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92309" y="23786061"/>
            <a:ext cx="6441360" cy="43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5392585" y="28754613"/>
            <a:ext cx="7794216" cy="1284288"/>
          </a:xfrm>
          <a:prstGeom prst="rect">
            <a:avLst/>
          </a:prstGeom>
        </p:spPr>
        <p:txBody>
          <a:bodyPr wrap="square">
            <a:spAutoFit/>
          </a:bodyPr>
          <a:lstStyle/>
          <a:p>
            <a:pPr algn="ctr"/>
            <a:r>
              <a:rPr lang="el-GR" sz="2500" dirty="0">
                <a:solidFill>
                  <a:srgbClr val="385723"/>
                </a:solidFill>
              </a:rPr>
              <a:t>Το 40% των αρσενικών ζαχαροκάλαμων έγινε ερμαφρόδιτο.</a:t>
            </a:r>
          </a:p>
          <a:p>
            <a:pPr algn="ctr"/>
            <a:r>
              <a:rPr lang="el-GR" sz="2500" dirty="0">
                <a:solidFill>
                  <a:srgbClr val="385723"/>
                </a:solidFill>
              </a:rPr>
              <a:t>Αμερική, </a:t>
            </a:r>
            <a:r>
              <a:rPr lang="el-GR" sz="2500" dirty="0" err="1" smtClean="0">
                <a:solidFill>
                  <a:srgbClr val="385723"/>
                </a:solidFill>
              </a:rPr>
              <a:t>Φλώριδα</a:t>
            </a:r>
            <a:r>
              <a:rPr lang="en-GB" sz="2500" dirty="0" smtClean="0">
                <a:solidFill>
                  <a:srgbClr val="385723"/>
                </a:solidFill>
              </a:rPr>
              <a:t>.</a:t>
            </a:r>
            <a:endParaRPr lang="el-GR" sz="2500" dirty="0">
              <a:solidFill>
                <a:srgbClr val="385723"/>
              </a:solidFill>
            </a:endParaRPr>
          </a:p>
        </p:txBody>
      </p:sp>
      <p:pic>
        <p:nvPicPr>
          <p:cNvPr id="7"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58009" y="23858549"/>
            <a:ext cx="6484053" cy="43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3618849" y="28569153"/>
            <a:ext cx="7054676" cy="1631216"/>
          </a:xfrm>
          <a:prstGeom prst="rect">
            <a:avLst/>
          </a:prstGeom>
        </p:spPr>
        <p:txBody>
          <a:bodyPr wrap="square">
            <a:spAutoFit/>
          </a:bodyPr>
          <a:lstStyle/>
          <a:p>
            <a:pPr algn="ctr"/>
            <a:r>
              <a:rPr lang="el-GR" sz="2500" dirty="0" smtClean="0">
                <a:solidFill>
                  <a:srgbClr val="385723"/>
                </a:solidFill>
              </a:rPr>
              <a:t>Τα </a:t>
            </a:r>
            <a:r>
              <a:rPr lang="el-GR" sz="2500" dirty="0">
                <a:solidFill>
                  <a:srgbClr val="385723"/>
                </a:solidFill>
              </a:rPr>
              <a:t>πρόβατα που βόσκουν στο φυτό τριφυλλιού, το οποίο περιέχει ισχυρά επίπεδα </a:t>
            </a:r>
            <a:r>
              <a:rPr lang="el-GR" sz="2500" dirty="0" err="1">
                <a:solidFill>
                  <a:srgbClr val="385723"/>
                </a:solidFill>
              </a:rPr>
              <a:t>φυτο</a:t>
            </a:r>
            <a:r>
              <a:rPr lang="el-GR" sz="2500" dirty="0">
                <a:solidFill>
                  <a:srgbClr val="385723"/>
                </a:solidFill>
              </a:rPr>
              <a:t>-οιστρογόνων, αναπτύσσουν μόνιμη στειρότητα, την αποκαλούμενη «ασθένεια τριφυλλιού».</a:t>
            </a:r>
          </a:p>
        </p:txBody>
      </p:sp>
      <p:pic>
        <p:nvPicPr>
          <p:cNvPr id="32" name="Picture 3" descr="C:\Users\User\Desktop\received_433715884037164.jpeg"/>
          <p:cNvPicPr preferRelativeResize="0">
            <a:picLocks noChangeArrowheads="1"/>
          </p:cNvPicPr>
          <p:nvPr/>
        </p:nvPicPr>
        <p:blipFill>
          <a:blip r:embed="rId13"/>
          <a:stretch>
            <a:fillRect/>
          </a:stretch>
        </p:blipFill>
        <p:spPr bwMode="auto">
          <a:xfrm>
            <a:off x="792313" y="32442649"/>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Picture 7"/>
          <p:cNvPicPr preferRelativeResize="0">
            <a:picLocks noChangeArrowheads="1"/>
          </p:cNvPicPr>
          <p:nvPr/>
        </p:nvPicPr>
        <p:blipFill>
          <a:blip r:embed="rId14" cstate="print"/>
          <a:stretch>
            <a:fillRect/>
          </a:stretch>
        </p:blipFill>
        <p:spPr bwMode="auto">
          <a:xfrm>
            <a:off x="11140101" y="32452768"/>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Picture 11"/>
          <p:cNvPicPr preferRelativeResize="0">
            <a:picLocks noChangeArrowheads="1"/>
          </p:cNvPicPr>
          <p:nvPr/>
        </p:nvPicPr>
        <p:blipFill>
          <a:blip r:embed="rId15" cstate="print"/>
          <a:stretch>
            <a:fillRect/>
          </a:stretch>
        </p:blipFill>
        <p:spPr bwMode="auto">
          <a:xfrm>
            <a:off x="792312" y="35900546"/>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12"/>
          <p:cNvPicPr preferRelativeResize="0">
            <a:picLocks noChangeArrowheads="1"/>
          </p:cNvPicPr>
          <p:nvPr/>
        </p:nvPicPr>
        <p:blipFill>
          <a:blip r:embed="rId16" cstate="print"/>
          <a:stretch>
            <a:fillRect/>
          </a:stretch>
        </p:blipFill>
        <p:spPr bwMode="auto">
          <a:xfrm>
            <a:off x="4284649" y="35881620"/>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Picture 15"/>
          <p:cNvPicPr preferRelativeResize="0">
            <a:picLocks noChangeArrowheads="1"/>
          </p:cNvPicPr>
          <p:nvPr/>
        </p:nvPicPr>
        <p:blipFill>
          <a:blip r:embed="rId17" cstate="print"/>
          <a:stretch>
            <a:fillRect/>
          </a:stretch>
        </p:blipFill>
        <p:spPr bwMode="auto">
          <a:xfrm>
            <a:off x="7741084" y="32442649"/>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16"/>
          <p:cNvPicPr preferRelativeResize="0">
            <a:picLocks noChangeArrowheads="1"/>
          </p:cNvPicPr>
          <p:nvPr/>
        </p:nvPicPr>
        <p:blipFill>
          <a:blip r:embed="rId18" cstate="print"/>
          <a:stretch>
            <a:fillRect/>
          </a:stretch>
        </p:blipFill>
        <p:spPr bwMode="auto">
          <a:xfrm>
            <a:off x="17966220" y="32452768"/>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Picture 18"/>
          <p:cNvPicPr preferRelativeResize="0">
            <a:picLocks noChangeArrowheads="1"/>
          </p:cNvPicPr>
          <p:nvPr/>
        </p:nvPicPr>
        <p:blipFill>
          <a:blip r:embed="rId19" cstate="print"/>
          <a:stretch>
            <a:fillRect/>
          </a:stretch>
        </p:blipFill>
        <p:spPr bwMode="auto">
          <a:xfrm>
            <a:off x="14581844" y="32442649"/>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Picture 20"/>
          <p:cNvPicPr preferRelativeResize="0">
            <a:picLocks noChangeArrowheads="1"/>
          </p:cNvPicPr>
          <p:nvPr/>
        </p:nvPicPr>
        <p:blipFill>
          <a:blip r:embed="rId20" cstate="print"/>
          <a:stretch>
            <a:fillRect/>
          </a:stretch>
        </p:blipFill>
        <p:spPr bwMode="auto">
          <a:xfrm>
            <a:off x="4306608" y="32442649"/>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 name="Rectangle 50"/>
          <p:cNvSpPr/>
          <p:nvPr/>
        </p:nvSpPr>
        <p:spPr>
          <a:xfrm>
            <a:off x="9090782" y="28515468"/>
            <a:ext cx="6315822" cy="2015936"/>
          </a:xfrm>
          <a:prstGeom prst="rect">
            <a:avLst/>
          </a:prstGeom>
        </p:spPr>
        <p:txBody>
          <a:bodyPr wrap="square">
            <a:spAutoFit/>
          </a:bodyPr>
          <a:lstStyle/>
          <a:p>
            <a:r>
              <a:rPr lang="el-GR" sz="2500" dirty="0">
                <a:solidFill>
                  <a:srgbClr val="385723"/>
                </a:solidFill>
              </a:rPr>
              <a:t>Στις χελώνες παράγονται μόνο θηλυκά άτομα όταν τα αυγά τους επωάζονται σε υψηλές θερμοκρασίες; Στα νησιά του Βόρειου Μεγάλου </a:t>
            </a:r>
            <a:r>
              <a:rPr lang="el-GR" sz="2500" dirty="0" err="1">
                <a:solidFill>
                  <a:srgbClr val="385723"/>
                </a:solidFill>
              </a:rPr>
              <a:t>Κοραλλιογεννητικού</a:t>
            </a:r>
            <a:r>
              <a:rPr lang="el-GR" sz="2500" dirty="0">
                <a:solidFill>
                  <a:srgbClr val="385723"/>
                </a:solidFill>
              </a:rPr>
              <a:t> Υφάλου στην </a:t>
            </a:r>
            <a:r>
              <a:rPr lang="el-GR" sz="2500" dirty="0" smtClean="0">
                <a:solidFill>
                  <a:srgbClr val="385723"/>
                </a:solidFill>
              </a:rPr>
              <a:t>Αυστραλία</a:t>
            </a:r>
            <a:r>
              <a:rPr lang="en-US" sz="2500" dirty="0" smtClean="0">
                <a:solidFill>
                  <a:srgbClr val="385723"/>
                </a:solidFill>
              </a:rPr>
              <a:t>.</a:t>
            </a:r>
            <a:endParaRPr lang="en-GB" sz="2500" dirty="0">
              <a:solidFill>
                <a:srgbClr val="385723"/>
              </a:solidFill>
            </a:endParaRPr>
          </a:p>
        </p:txBody>
      </p:sp>
      <p:pic>
        <p:nvPicPr>
          <p:cNvPr id="52" name="Picture 51"/>
          <p:cNvPicPr>
            <a:picLocks noChangeAspect="1"/>
          </p:cNvPicPr>
          <p:nvPr/>
        </p:nvPicPr>
        <p:blipFill>
          <a:blip r:embed="rId21"/>
          <a:stretch>
            <a:fillRect/>
          </a:stretch>
        </p:blipFill>
        <p:spPr>
          <a:xfrm>
            <a:off x="9133857" y="23858549"/>
            <a:ext cx="5844032" cy="4368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2075094" y="31107756"/>
            <a:ext cx="27304395" cy="646331"/>
          </a:xfrm>
          <a:prstGeom prst="rect">
            <a:avLst/>
          </a:prstGeom>
          <a:noFill/>
        </p:spPr>
        <p:txBody>
          <a:bodyPr wrap="square" rtlCol="0">
            <a:spAutoFit/>
          </a:bodyPr>
          <a:lstStyle/>
          <a:p>
            <a:r>
              <a:rPr lang="el-GR" sz="3200" b="1" u="sng" dirty="0">
                <a:solidFill>
                  <a:srgbClr val="385723"/>
                </a:solidFill>
              </a:rPr>
              <a:t>Αποτελέσματα  ερευνάς που κάναμε τόσο στο σχολείο όσο και στην κοινωνία για το τι γνωρίζουν για την θηλυκοποίηση και τα </a:t>
            </a:r>
            <a:r>
              <a:rPr lang="el-GR" sz="3600" b="1" u="sng" dirty="0">
                <a:solidFill>
                  <a:srgbClr val="385723"/>
                </a:solidFill>
              </a:rPr>
              <a:t>αίτια</a:t>
            </a:r>
            <a:r>
              <a:rPr lang="el-GR" sz="3200" b="1" u="sng" dirty="0">
                <a:solidFill>
                  <a:srgbClr val="385723"/>
                </a:solidFill>
              </a:rPr>
              <a:t> που την </a:t>
            </a:r>
            <a:r>
              <a:rPr lang="el-GR" sz="3200" b="1" u="sng" dirty="0" smtClean="0">
                <a:solidFill>
                  <a:srgbClr val="385723"/>
                </a:solidFill>
              </a:rPr>
              <a:t>προκαλούν</a:t>
            </a:r>
            <a:r>
              <a:rPr lang="el-GR" sz="3200" b="1" u="sng" dirty="0">
                <a:solidFill>
                  <a:srgbClr val="385723"/>
                </a:solidFill>
              </a:rPr>
              <a:t>:</a:t>
            </a:r>
          </a:p>
        </p:txBody>
      </p:sp>
      <p:pic>
        <p:nvPicPr>
          <p:cNvPr id="64" name="Picture 2" descr="C:\Users\User\Desktop\received_222083295323757.jpeg"/>
          <p:cNvPicPr preferRelativeResize="0">
            <a:picLocks noChangeArrowheads="1"/>
          </p:cNvPicPr>
          <p:nvPr/>
        </p:nvPicPr>
        <p:blipFill>
          <a:blip r:embed="rId22" cstate="print"/>
          <a:srcRect/>
          <a:stretch>
            <a:fillRect/>
          </a:stretch>
        </p:blipFill>
        <p:spPr bwMode="auto">
          <a:xfrm>
            <a:off x="14581797" y="35879882"/>
            <a:ext cx="3209345"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5" name="Picture 4" descr="C:\Users\User\Desktop\received_320909068611184.jpeg"/>
          <p:cNvPicPr preferRelativeResize="0">
            <a:picLocks noChangeArrowheads="1"/>
          </p:cNvPicPr>
          <p:nvPr/>
        </p:nvPicPr>
        <p:blipFill>
          <a:blip r:embed="rId23" cstate="print"/>
          <a:srcRect/>
          <a:stretch>
            <a:fillRect/>
          </a:stretch>
        </p:blipFill>
        <p:spPr bwMode="auto">
          <a:xfrm>
            <a:off x="11140101" y="35900546"/>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 name="Picture 10"/>
          <p:cNvPicPr preferRelativeResize="0">
            <a:picLocks noChangeArrowheads="1"/>
          </p:cNvPicPr>
          <p:nvPr/>
        </p:nvPicPr>
        <p:blipFill>
          <a:blip r:embed="rId24" cstate="print"/>
          <a:srcRect/>
          <a:stretch>
            <a:fillRect/>
          </a:stretch>
        </p:blipFill>
        <p:spPr bwMode="auto">
          <a:xfrm>
            <a:off x="4240679" y="39348324"/>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7" name="Picture 13"/>
          <p:cNvPicPr preferRelativeResize="0">
            <a:picLocks noChangeArrowheads="1"/>
          </p:cNvPicPr>
          <p:nvPr/>
        </p:nvPicPr>
        <p:blipFill>
          <a:blip r:embed="rId25" cstate="print"/>
          <a:srcRect/>
          <a:stretch>
            <a:fillRect/>
          </a:stretch>
        </p:blipFill>
        <p:spPr bwMode="auto">
          <a:xfrm>
            <a:off x="11176411" y="39354610"/>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8" name="Picture 14"/>
          <p:cNvPicPr preferRelativeResize="0">
            <a:picLocks noChangeArrowheads="1"/>
          </p:cNvPicPr>
          <p:nvPr/>
        </p:nvPicPr>
        <p:blipFill>
          <a:blip r:embed="rId26" cstate="print"/>
          <a:srcRect/>
          <a:stretch>
            <a:fillRect/>
          </a:stretch>
        </p:blipFill>
        <p:spPr bwMode="auto">
          <a:xfrm>
            <a:off x="14671853" y="39352432"/>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 name="Picture 17"/>
          <p:cNvPicPr preferRelativeResize="0">
            <a:picLocks noChangeArrowheads="1"/>
          </p:cNvPicPr>
          <p:nvPr/>
        </p:nvPicPr>
        <p:blipFill>
          <a:blip r:embed="rId27" cstate="print"/>
          <a:srcRect/>
          <a:stretch>
            <a:fillRect/>
          </a:stretch>
        </p:blipFill>
        <p:spPr bwMode="auto">
          <a:xfrm>
            <a:off x="7689047" y="39348324"/>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0" name="Picture 19"/>
          <p:cNvPicPr preferRelativeResize="0">
            <a:picLocks noChangeArrowheads="1"/>
          </p:cNvPicPr>
          <p:nvPr/>
        </p:nvPicPr>
        <p:blipFill>
          <a:blip r:embed="rId28" cstate="print"/>
          <a:srcRect/>
          <a:stretch>
            <a:fillRect/>
          </a:stretch>
        </p:blipFill>
        <p:spPr bwMode="auto">
          <a:xfrm>
            <a:off x="17989615" y="35900546"/>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2" descr="https://scontent.fnic1-1.fna.fbcdn.net/v/t1.15752-9/53732586_338226690157008_8016045889451720704_n.jpg?_nc_cat=109&amp;_nc_ht=scontent.fnic1-1.fna&amp;oh=9e214c019b3b83cea9669c5132a5a756&amp;oe=5D0E45A6"/>
          <p:cNvPicPr preferRelativeResize="0">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989615" y="39348324"/>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https://scontent.fnic1-1.fna.fbcdn.net/v/t1.15752-9/53502771_260861388182819_1493202237231464448_n.jpg?_nc_cat=100&amp;_nc_ht=scontent.fnic1-1.fna&amp;oh=3d820e40e0d312dfbc5923a002eee6c1&amp;oe=5D27B7D8"/>
          <p:cNvPicPr preferRelativeResize="0">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92311" y="39348324"/>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https://scontent.fnic1-1.fna.fbcdn.net/v/t1.15752-9/53303513_2251907128355617_147938129876090880_n.jpg?_nc_cat=106&amp;_nc_ht=scontent.fnic1-1.fna&amp;oh=270665c00c70c2166ba4715b0137b11d&amp;oe=5D27C4D2"/>
          <p:cNvPicPr preferRelativeResize="0">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741035" y="35881620"/>
            <a:ext cx="3060341" cy="3119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2542062" y="41404900"/>
            <a:ext cx="9775235" cy="1969770"/>
          </a:xfrm>
          <a:prstGeom prst="rect">
            <a:avLst/>
          </a:prstGeom>
          <a:noFill/>
        </p:spPr>
        <p:txBody>
          <a:bodyPr wrap="square" rtlCol="0">
            <a:spAutoFit/>
          </a:bodyPr>
          <a:lstStyle/>
          <a:p>
            <a:r>
              <a:rPr lang="el-GR" sz="2000" dirty="0">
                <a:solidFill>
                  <a:srgbClr val="385723"/>
                </a:solidFill>
              </a:rPr>
              <a:t>Βιβλιογραφία:</a:t>
            </a:r>
          </a:p>
          <a:p>
            <a:pPr lvl="0"/>
            <a:r>
              <a:rPr lang="en-GB" sz="1400" dirty="0" smtClean="0">
                <a:solidFill>
                  <a:srgbClr val="2874C8"/>
                </a:solidFill>
                <a:hlinkClick r:id="rId32"/>
              </a:rPr>
              <a:t>http</a:t>
            </a:r>
            <a:r>
              <a:rPr lang="en-GB" sz="1400" dirty="0">
                <a:solidFill>
                  <a:srgbClr val="2874C8"/>
                </a:solidFill>
                <a:hlinkClick r:id="rId32"/>
              </a:rPr>
              <a:t>://www.banderasnews.com/0812/eden-feminization.htm</a:t>
            </a:r>
            <a:r>
              <a:rPr lang="el-GR" sz="1400" dirty="0">
                <a:solidFill>
                  <a:srgbClr val="2874C8"/>
                </a:solidFill>
              </a:rPr>
              <a:t> </a:t>
            </a:r>
          </a:p>
          <a:p>
            <a:pPr lvl="0"/>
            <a:r>
              <a:rPr lang="en-GB" sz="1400" dirty="0">
                <a:solidFill>
                  <a:srgbClr val="2874C8"/>
                </a:solidFill>
                <a:hlinkClick r:id="rId33"/>
              </a:rPr>
              <a:t>https://www.sciencedirect.com/science/article/pii/S0160412016304494#s0015</a:t>
            </a:r>
            <a:r>
              <a:rPr lang="el-GR" sz="1400" dirty="0">
                <a:solidFill>
                  <a:srgbClr val="2874C8"/>
                </a:solidFill>
              </a:rPr>
              <a:t> </a:t>
            </a:r>
            <a:endParaRPr lang="en-GB" sz="1400" dirty="0">
              <a:solidFill>
                <a:srgbClr val="2874C8"/>
              </a:solidFill>
            </a:endParaRPr>
          </a:p>
          <a:p>
            <a:r>
              <a:rPr lang="en-US" sz="1400" dirty="0">
                <a:solidFill>
                  <a:srgbClr val="2874C8"/>
                </a:solidFill>
              </a:rPr>
              <a:t>http://www.</a:t>
            </a:r>
            <a:r>
              <a:rPr lang="el-GR" sz="1400" dirty="0" err="1">
                <a:solidFill>
                  <a:srgbClr val="2874C8"/>
                </a:solidFill>
              </a:rPr>
              <a:t>Michael</a:t>
            </a:r>
            <a:r>
              <a:rPr lang="el-GR" sz="1400" dirty="0">
                <a:solidFill>
                  <a:srgbClr val="2874C8"/>
                </a:solidFill>
              </a:rPr>
              <a:t> P. </a:t>
            </a:r>
            <a:r>
              <a:rPr lang="el-GR" sz="1400" dirty="0" err="1">
                <a:solidFill>
                  <a:srgbClr val="2874C8"/>
                </a:solidFill>
              </a:rPr>
              <a:t>Jensen</a:t>
            </a:r>
            <a:r>
              <a:rPr lang="el-GR" sz="1400" dirty="0">
                <a:solidFill>
                  <a:srgbClr val="2874C8"/>
                </a:solidFill>
              </a:rPr>
              <a:t>, και συν. </a:t>
            </a:r>
            <a:r>
              <a:rPr lang="el-GR" sz="1400" dirty="0" err="1">
                <a:solidFill>
                  <a:srgbClr val="2874C8"/>
                </a:solidFill>
              </a:rPr>
              <a:t>Environmental</a:t>
            </a:r>
            <a:r>
              <a:rPr lang="el-GR" sz="1400" dirty="0">
                <a:solidFill>
                  <a:srgbClr val="2874C8"/>
                </a:solidFill>
              </a:rPr>
              <a:t> </a:t>
            </a:r>
            <a:r>
              <a:rPr lang="el-GR" sz="1400" dirty="0" err="1">
                <a:solidFill>
                  <a:srgbClr val="2874C8"/>
                </a:solidFill>
              </a:rPr>
              <a:t>Warming</a:t>
            </a:r>
            <a:r>
              <a:rPr lang="el-GR" sz="1400" dirty="0">
                <a:solidFill>
                  <a:srgbClr val="2874C8"/>
                </a:solidFill>
              </a:rPr>
              <a:t> and </a:t>
            </a:r>
            <a:r>
              <a:rPr lang="el-GR" sz="1400" dirty="0" err="1">
                <a:solidFill>
                  <a:srgbClr val="2874C8"/>
                </a:solidFill>
              </a:rPr>
              <a:t>Feminization</a:t>
            </a:r>
            <a:r>
              <a:rPr lang="el-GR" sz="1400" dirty="0">
                <a:solidFill>
                  <a:srgbClr val="2874C8"/>
                </a:solidFill>
              </a:rPr>
              <a:t> of </a:t>
            </a:r>
            <a:r>
              <a:rPr lang="el-GR" sz="1400" dirty="0" err="1">
                <a:solidFill>
                  <a:srgbClr val="2874C8"/>
                </a:solidFill>
              </a:rPr>
              <a:t>One</a:t>
            </a:r>
            <a:r>
              <a:rPr lang="el-GR" sz="1400" dirty="0">
                <a:solidFill>
                  <a:srgbClr val="2874C8"/>
                </a:solidFill>
              </a:rPr>
              <a:t> of the </a:t>
            </a:r>
            <a:r>
              <a:rPr lang="el-GR" sz="1400" dirty="0" err="1">
                <a:solidFill>
                  <a:srgbClr val="2874C8"/>
                </a:solidFill>
              </a:rPr>
              <a:t>Largest</a:t>
            </a:r>
            <a:r>
              <a:rPr lang="el-GR" sz="1400" dirty="0">
                <a:solidFill>
                  <a:srgbClr val="2874C8"/>
                </a:solidFill>
              </a:rPr>
              <a:t> Sea </a:t>
            </a:r>
            <a:r>
              <a:rPr lang="el-GR" sz="1400" dirty="0" err="1">
                <a:solidFill>
                  <a:srgbClr val="2874C8"/>
                </a:solidFill>
              </a:rPr>
              <a:t>Turtle</a:t>
            </a:r>
            <a:r>
              <a:rPr lang="el-GR" sz="1400" dirty="0">
                <a:solidFill>
                  <a:srgbClr val="2874C8"/>
                </a:solidFill>
              </a:rPr>
              <a:t> </a:t>
            </a:r>
            <a:r>
              <a:rPr lang="el-GR" sz="1400" dirty="0" err="1">
                <a:solidFill>
                  <a:srgbClr val="2874C8"/>
                </a:solidFill>
              </a:rPr>
              <a:t>Populations</a:t>
            </a:r>
            <a:r>
              <a:rPr lang="el-GR" sz="1400" dirty="0">
                <a:solidFill>
                  <a:srgbClr val="2874C8"/>
                </a:solidFill>
              </a:rPr>
              <a:t> in the World. </a:t>
            </a:r>
            <a:r>
              <a:rPr lang="el-GR" sz="1400" dirty="0" err="1">
                <a:solidFill>
                  <a:srgbClr val="2874C8"/>
                </a:solidFill>
              </a:rPr>
              <a:t>Current</a:t>
            </a:r>
            <a:r>
              <a:rPr lang="el-GR" sz="1400" dirty="0">
                <a:solidFill>
                  <a:srgbClr val="2874C8"/>
                </a:solidFill>
              </a:rPr>
              <a:t> </a:t>
            </a:r>
            <a:r>
              <a:rPr lang="el-GR" sz="1400" dirty="0" err="1">
                <a:solidFill>
                  <a:srgbClr val="2874C8"/>
                </a:solidFill>
              </a:rPr>
              <a:t>Biology</a:t>
            </a:r>
            <a:r>
              <a:rPr lang="el-GR" sz="1400" dirty="0">
                <a:solidFill>
                  <a:srgbClr val="2874C8"/>
                </a:solidFill>
              </a:rPr>
              <a:t>, 2018; 28: 154</a:t>
            </a:r>
            <a:r>
              <a:rPr lang="en-US" sz="1400" dirty="0">
                <a:solidFill>
                  <a:srgbClr val="2874C8"/>
                </a:solidFill>
              </a:rPr>
              <a:t>(</a:t>
            </a:r>
            <a:r>
              <a:rPr lang="el-GR" sz="1400" dirty="0">
                <a:solidFill>
                  <a:srgbClr val="2874C8"/>
                </a:solidFill>
              </a:rPr>
              <a:t>Θηλυκοποίηση Χελωνών)</a:t>
            </a:r>
            <a:endParaRPr lang="en-US" sz="1400" dirty="0">
              <a:solidFill>
                <a:srgbClr val="2874C8"/>
              </a:solidFill>
            </a:endParaRPr>
          </a:p>
          <a:p>
            <a:r>
              <a:rPr lang="en-US" sz="1400" dirty="0">
                <a:solidFill>
                  <a:srgbClr val="2874C8"/>
                </a:solidFill>
                <a:hlinkClick r:id="rId34"/>
              </a:rPr>
              <a:t>http://enallaktikidrasi.com/2016/09/otan-bayer-exagorazei-etaireia-monsanto/</a:t>
            </a:r>
            <a:endParaRPr lang="el-GR" sz="1400" dirty="0">
              <a:solidFill>
                <a:srgbClr val="2874C8"/>
              </a:solidFill>
            </a:endParaRPr>
          </a:p>
          <a:p>
            <a:r>
              <a:rPr lang="en-US" sz="1400" dirty="0">
                <a:solidFill>
                  <a:srgbClr val="2874C8"/>
                </a:solidFill>
                <a:hlinkClick r:id="rId35"/>
              </a:rPr>
              <a:t>http://www.pronews.gr/koinonia/46811_mathete-poia-einai-i-pragmatikotita-tis-epikindynis-monsanto</a:t>
            </a:r>
            <a:endParaRPr lang="el-GR" sz="1400" dirty="0">
              <a:solidFill>
                <a:srgbClr val="2874C8"/>
              </a:solidFill>
            </a:endParaRPr>
          </a:p>
          <a:p>
            <a:endParaRPr lang="en-GB" sz="1400" dirty="0">
              <a:solidFill>
                <a:srgbClr val="2874C8"/>
              </a:solidFill>
            </a:endParaRPr>
          </a:p>
        </p:txBody>
      </p:sp>
    </p:spTree>
    <p:extLst>
      <p:ext uri="{BB962C8B-B14F-4D97-AF65-F5344CB8AC3E}">
        <p14:creationId xmlns:p14="http://schemas.microsoft.com/office/powerpoint/2010/main" val="10078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anim calcmode="lin" valueType="num">
                                      <p:cBhvr>
                                        <p:cTn id="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1"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553</Words>
  <Application>Microsoft Office PowerPoint</Application>
  <PresentationFormat>Custom</PresentationFormat>
  <Paragraphs>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H θηλυκοποίηση του περιβάλλοντος</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User</cp:lastModifiedBy>
  <cp:revision>64</cp:revision>
  <dcterms:created xsi:type="dcterms:W3CDTF">2019-03-05T07:55:27Z</dcterms:created>
  <dcterms:modified xsi:type="dcterms:W3CDTF">2019-03-12T18:46:15Z</dcterms:modified>
</cp:coreProperties>
</file>