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</p:sldIdLst>
  <p:sldSz cx="28800425" cy="39600188"/>
  <p:notesSz cx="6858000" cy="9144000"/>
  <p:defaultTextStyle>
    <a:defPPr>
      <a:defRPr lang="en-US"/>
    </a:defPPr>
    <a:lvl1pPr marL="0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1pPr>
    <a:lvl2pPr marL="1555166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2pPr>
    <a:lvl3pPr marL="3110332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3pPr>
    <a:lvl4pPr marL="4665497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4pPr>
    <a:lvl5pPr marL="6220663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5pPr>
    <a:lvl6pPr marL="7775829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6pPr>
    <a:lvl7pPr marL="9330995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7pPr>
    <a:lvl8pPr marL="10886161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8pPr>
    <a:lvl9pPr marL="12441326" algn="l" defTabSz="3110332" rtl="0" eaLnBrk="1" latinLnBrk="0" hangingPunct="1">
      <a:defRPr sz="61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472">
          <p15:clr>
            <a:srgbClr val="A4A3A4"/>
          </p15:clr>
        </p15:guide>
        <p15:guide id="2" pos="9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0" d="100"/>
          <a:sy n="30" d="100"/>
        </p:scale>
        <p:origin x="-1123" y="3595"/>
      </p:cViewPr>
      <p:guideLst>
        <p:guide orient="horz" pos="12472"/>
        <p:guide pos="9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29248" y="7920038"/>
            <a:ext cx="25920383" cy="10560050"/>
          </a:xfrm>
        </p:spPr>
        <p:txBody>
          <a:bodyPr vert="horz" lIns="195430" tIns="0" rIns="19543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205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320064" y="19238243"/>
            <a:ext cx="20160298" cy="101200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954301" indent="0" algn="ctr">
              <a:buNone/>
            </a:lvl2pPr>
            <a:lvl3pPr marL="3908603" indent="0" algn="ctr">
              <a:buNone/>
            </a:lvl3pPr>
            <a:lvl4pPr marL="5862904" indent="0" algn="ctr">
              <a:buNone/>
            </a:lvl4pPr>
            <a:lvl5pPr marL="7817206" indent="0" algn="ctr">
              <a:buNone/>
            </a:lvl5pPr>
            <a:lvl6pPr marL="9771507" indent="0" algn="ctr">
              <a:buNone/>
            </a:lvl6pPr>
            <a:lvl7pPr marL="11725808" indent="0" algn="ctr">
              <a:buNone/>
            </a:lvl7pPr>
            <a:lvl8pPr marL="13680110" indent="0" algn="ctr">
              <a:buNone/>
            </a:lvl8pPr>
            <a:lvl9pPr marL="15634411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0308" y="1585847"/>
            <a:ext cx="6480096" cy="3378849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021" y="1585847"/>
            <a:ext cx="18960280" cy="3378849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75" y="3520017"/>
            <a:ext cx="22320329" cy="1056005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05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075" y="14480723"/>
            <a:ext cx="22320329" cy="8717538"/>
          </a:xfrm>
        </p:spPr>
        <p:txBody>
          <a:bodyPr anchor="t"/>
          <a:lstStyle>
            <a:lvl1pPr marL="312688" indent="0" algn="l">
              <a:buNone/>
              <a:defRPr sz="8500">
                <a:solidFill>
                  <a:schemeClr val="tx1"/>
                </a:solidFill>
              </a:defRPr>
            </a:lvl1pPr>
            <a:lvl2pPr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960369" y="37051846"/>
            <a:ext cx="2400035" cy="2108343"/>
          </a:xfrm>
        </p:spPr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021" y="9240047"/>
            <a:ext cx="12720188" cy="26134294"/>
          </a:xfrm>
        </p:spPr>
        <p:txBody>
          <a:bodyPr/>
          <a:lstStyle>
            <a:lvl1pPr>
              <a:defRPr sz="11100"/>
            </a:lvl1pPr>
            <a:lvl2pPr>
              <a:defRPr sz="10300"/>
            </a:lvl2pPr>
            <a:lvl3pPr>
              <a:defRPr sz="8500"/>
            </a:lvl3pPr>
            <a:lvl4pPr>
              <a:defRPr sz="7700"/>
            </a:lvl4pPr>
            <a:lvl5pPr>
              <a:defRPr sz="7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0216" y="9240047"/>
            <a:ext cx="12720188" cy="26134294"/>
          </a:xfrm>
        </p:spPr>
        <p:txBody>
          <a:bodyPr/>
          <a:lstStyle>
            <a:lvl1pPr>
              <a:defRPr sz="11100"/>
            </a:lvl1pPr>
            <a:lvl2pPr>
              <a:defRPr sz="10300"/>
            </a:lvl2pPr>
            <a:lvl3pPr>
              <a:defRPr sz="8500"/>
            </a:lvl3pPr>
            <a:lvl4pPr>
              <a:defRPr sz="7700"/>
            </a:lvl4pPr>
            <a:lvl5pPr>
              <a:defRPr sz="7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21" y="1576674"/>
            <a:ext cx="25920383" cy="660003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21" y="8864209"/>
            <a:ext cx="12725189" cy="4335851"/>
          </a:xfrm>
        </p:spPr>
        <p:txBody>
          <a:bodyPr anchor="ctr"/>
          <a:lstStyle>
            <a:lvl1pPr marL="0" indent="0">
              <a:buNone/>
              <a:defRPr sz="10300" b="0" cap="all" baseline="0">
                <a:solidFill>
                  <a:schemeClr val="tx1"/>
                </a:solidFill>
              </a:defRPr>
            </a:lvl1pPr>
            <a:lvl2pPr>
              <a:buNone/>
              <a:defRPr sz="8500" b="1"/>
            </a:lvl2pPr>
            <a:lvl3pPr>
              <a:buNone/>
              <a:defRPr sz="7700" b="1"/>
            </a:lvl3pPr>
            <a:lvl4pPr>
              <a:buNone/>
              <a:defRPr sz="6800" b="1"/>
            </a:lvl4pPr>
            <a:lvl5pPr>
              <a:buNone/>
              <a:defRPr sz="6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4630217" y="8864209"/>
            <a:ext cx="12730188" cy="4335851"/>
          </a:xfrm>
        </p:spPr>
        <p:txBody>
          <a:bodyPr anchor="ctr"/>
          <a:lstStyle>
            <a:lvl1pPr marL="0" indent="0">
              <a:buNone/>
              <a:defRPr sz="10300" b="0" cap="all" baseline="0">
                <a:solidFill>
                  <a:schemeClr val="tx1"/>
                </a:solidFill>
              </a:defRPr>
            </a:lvl1pPr>
            <a:lvl2pPr>
              <a:buNone/>
              <a:defRPr sz="8500" b="1"/>
            </a:lvl2pPr>
            <a:lvl3pPr>
              <a:buNone/>
              <a:defRPr sz="7700" b="1"/>
            </a:lvl3pPr>
            <a:lvl4pPr>
              <a:buNone/>
              <a:defRPr sz="6800" b="1"/>
            </a:lvl4pPr>
            <a:lvl5pPr>
              <a:buNone/>
              <a:defRPr sz="6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440021" y="13640068"/>
            <a:ext cx="12725189" cy="21734273"/>
          </a:xfrm>
        </p:spPr>
        <p:txBody>
          <a:bodyPr/>
          <a:lstStyle>
            <a:lvl1pPr>
              <a:defRPr sz="10300"/>
            </a:lvl1pPr>
            <a:lvl2pPr>
              <a:defRPr sz="8500"/>
            </a:lvl2pPr>
            <a:lvl3pPr>
              <a:defRPr sz="7700"/>
            </a:lvl3pPr>
            <a:lvl4pPr>
              <a:defRPr sz="6800"/>
            </a:lvl4pPr>
            <a:lvl5pPr>
              <a:defRPr sz="6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0217" y="13640068"/>
            <a:ext cx="12730188" cy="21734273"/>
          </a:xfrm>
        </p:spPr>
        <p:txBody>
          <a:bodyPr/>
          <a:lstStyle>
            <a:lvl1pPr>
              <a:defRPr sz="10300"/>
            </a:lvl1pPr>
            <a:lvl2pPr>
              <a:defRPr sz="8500"/>
            </a:lvl2pPr>
            <a:lvl3pPr>
              <a:defRPr sz="7700"/>
            </a:lvl3pPr>
            <a:lvl4pPr>
              <a:defRPr sz="6800"/>
            </a:lvl4pPr>
            <a:lvl5pPr>
              <a:defRPr sz="6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23" y="1576674"/>
            <a:ext cx="9475141" cy="6710032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9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440023" y="8800045"/>
            <a:ext cx="9475141" cy="26574296"/>
          </a:xfrm>
        </p:spPr>
        <p:txBody>
          <a:bodyPr/>
          <a:lstStyle>
            <a:lvl1pPr marL="0" indent="0">
              <a:buNone/>
              <a:defRPr sz="6000"/>
            </a:lvl1pPr>
            <a:lvl2pPr>
              <a:buNone/>
              <a:defRPr sz="5100"/>
            </a:lvl2pPr>
            <a:lvl3pPr>
              <a:buNone/>
              <a:defRPr sz="4300"/>
            </a:lvl3pPr>
            <a:lvl4pPr>
              <a:buNone/>
              <a:defRPr sz="3800"/>
            </a:lvl4pPr>
            <a:lvl5pPr>
              <a:buNone/>
              <a:defRPr sz="38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260166" y="1576677"/>
            <a:ext cx="16100238" cy="33797663"/>
          </a:xfrm>
        </p:spPr>
        <p:txBody>
          <a:bodyPr/>
          <a:lstStyle>
            <a:lvl1pPr>
              <a:defRPr sz="11100"/>
            </a:lvl1pPr>
            <a:lvl2pPr>
              <a:defRPr sz="10300"/>
            </a:lvl2pPr>
            <a:lvl3pPr>
              <a:defRPr sz="9400"/>
            </a:lvl3pPr>
            <a:lvl4pPr>
              <a:defRPr sz="8500"/>
            </a:lvl4pPr>
            <a:lvl5pPr>
              <a:defRPr sz="7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85" y="3520016"/>
            <a:ext cx="17280255" cy="3015851"/>
          </a:xfrm>
        </p:spPr>
        <p:txBody>
          <a:bodyPr lIns="195430" rIns="195430" bIns="0" anchor="b">
            <a:sp3d prstMaterial="softEdge"/>
          </a:bodyPr>
          <a:lstStyle>
            <a:lvl1pPr algn="ctr">
              <a:buNone/>
              <a:defRPr sz="85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60085" y="10578383"/>
            <a:ext cx="17280255" cy="22880109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137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085" y="6737385"/>
            <a:ext cx="17280255" cy="3062415"/>
          </a:xfrm>
        </p:spPr>
        <p:txBody>
          <a:bodyPr lIns="195430" tIns="195430" rIns="195430" anchor="t"/>
          <a:lstStyle>
            <a:lvl1pPr marL="0" indent="0" algn="ctr">
              <a:buNone/>
              <a:defRPr sz="6000"/>
            </a:lvl1pPr>
            <a:lvl2pPr>
              <a:defRPr sz="51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440021" y="1585844"/>
            <a:ext cx="25920383" cy="6600031"/>
          </a:xfrm>
          <a:prstGeom prst="rect">
            <a:avLst/>
          </a:prstGeom>
        </p:spPr>
        <p:txBody>
          <a:bodyPr vert="horz" lIns="390860" tIns="195430" rIns="390860" bIns="19543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440021" y="9240044"/>
            <a:ext cx="25920383" cy="27192129"/>
          </a:xfrm>
          <a:prstGeom prst="rect">
            <a:avLst/>
          </a:prstGeom>
        </p:spPr>
        <p:txBody>
          <a:bodyPr vert="horz" lIns="390860" tIns="195430" rIns="390860" bIns="19543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440021" y="37051846"/>
            <a:ext cx="6720099" cy="2108343"/>
          </a:xfrm>
          <a:prstGeom prst="rect">
            <a:avLst/>
          </a:prstGeom>
        </p:spPr>
        <p:txBody>
          <a:bodyPr vert="horz" lIns="390860" tIns="195430" rIns="390860" bIns="195430" anchor="b"/>
          <a:lstStyle>
            <a:lvl1pPr algn="l" eaLnBrk="1" latinLnBrk="0" hangingPunct="1">
              <a:defRPr kumimoji="0" sz="5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8652994-1801-4C9D-9D1A-66D00C83A42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840145" y="37051846"/>
            <a:ext cx="9120135" cy="2108343"/>
          </a:xfrm>
          <a:prstGeom prst="rect">
            <a:avLst/>
          </a:prstGeom>
        </p:spPr>
        <p:txBody>
          <a:bodyPr vert="horz" lIns="390860" tIns="195430" rIns="390860" bIns="195430" anchor="b"/>
          <a:lstStyle>
            <a:lvl1pPr algn="ctr" eaLnBrk="1" latinLnBrk="0" hangingPunct="1">
              <a:defRPr kumimoji="0" sz="5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4960369" y="37051846"/>
            <a:ext cx="2400035" cy="2108343"/>
          </a:xfrm>
          <a:prstGeom prst="rect">
            <a:avLst/>
          </a:prstGeom>
        </p:spPr>
        <p:txBody>
          <a:bodyPr vert="horz" lIns="0" tIns="195430" rIns="0" bIns="195430" anchor="b"/>
          <a:lstStyle>
            <a:lvl1pPr algn="r" eaLnBrk="1" latinLnBrk="0" hangingPunct="1">
              <a:defRPr kumimoji="0" sz="5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B1866F-3F7B-42C9-B112-F1AFD7D4673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175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345162" indent="-1758871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12000" kern="1200">
          <a:solidFill>
            <a:schemeClr val="tx1"/>
          </a:solidFill>
          <a:latin typeface="+mn-lt"/>
          <a:ea typeface="+mn-ea"/>
          <a:cs typeface="+mn-cs"/>
        </a:defRPr>
      </a:lvl1pPr>
      <a:lvl2pPr marL="3713173" indent="-1211667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0300" kern="1200">
          <a:solidFill>
            <a:schemeClr val="tx1"/>
          </a:solidFill>
          <a:latin typeface="+mn-lt"/>
          <a:ea typeface="+mn-ea"/>
          <a:cs typeface="+mn-cs"/>
        </a:defRPr>
      </a:lvl2pPr>
      <a:lvl3pPr marL="4846667" indent="-977151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9400" kern="1200">
          <a:solidFill>
            <a:schemeClr val="tx1"/>
          </a:solidFill>
          <a:latin typeface="+mn-lt"/>
          <a:ea typeface="+mn-ea"/>
          <a:cs typeface="+mn-cs"/>
        </a:defRPr>
      </a:lvl3pPr>
      <a:lvl4pPr marL="5784732" indent="-781721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6605539" indent="-781721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603" indent="-781721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7700" kern="1200">
          <a:solidFill>
            <a:schemeClr val="tx1"/>
          </a:solidFill>
          <a:latin typeface="+mn-lt"/>
          <a:ea typeface="+mn-ea"/>
          <a:cs typeface="+mn-cs"/>
        </a:defRPr>
      </a:lvl6pPr>
      <a:lvl7pPr marL="8403496" indent="-78172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9263389" indent="-78172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0123281" indent="-781721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6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19543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39086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58629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172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715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17258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3680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56344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539" y="3345292"/>
            <a:ext cx="6565741" cy="3939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463"/>
            <a:ext cx="28800426" cy="890353"/>
          </a:xfrm>
        </p:spPr>
        <p:txBody>
          <a:bodyPr>
            <a:noAutofit/>
          </a:bodyPr>
          <a:lstStyle/>
          <a:p>
            <a:r>
              <a:rPr lang="el-G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Νέοι Δημοσιογράφοι για το περιβάλλον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l-G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Παγκύπριο Λύκειο Λάρνακας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6983" y="33664960"/>
            <a:ext cx="15015064" cy="5833627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Μαθητική Ομάδα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Εύα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Μαρίνου,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Χρυσοβαλάντω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Λανίτη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Αντωνία Πύριλλου, Νάγια Κουμή, Κοσμάς Αραπίδης, Άννα Μιχαήλ, Ηλιάνα Στυλλή, Γιάννης Γιάνναρου, Άννα Χαλκίδη, </a:t>
            </a:r>
            <a:r>
              <a:rPr lang="el-GR" sz="4000" smtClean="0">
                <a:latin typeface="Arial" panose="020B0604020202020204" pitchFamily="34" charset="0"/>
                <a:cs typeface="Arial" panose="020B0604020202020204" pitchFamily="34" charset="0"/>
              </a:rPr>
              <a:t>Μαλβίνα  Τζιούρεφ,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Στέλλα Ιωάννου, Γιώργος Θωμά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Έλενα Παπαζαχαρίου, Ανδρέας Ιωάννου, Αγγελική Περικλέους, Ειρήνη Ιωάννου, Νικόλας Λουπάσκο, Χρυστάλλα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Αναστασίου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Μαρίνα Μιχαήλ.</a:t>
            </a:r>
          </a:p>
          <a:p>
            <a:pPr algn="l">
              <a:lnSpc>
                <a:spcPct val="100000"/>
              </a:lnSpc>
            </a:pP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Σχολική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Χρονιά: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2018-19 Σχολείο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: Παγκύπριο Λύκειο </a:t>
            </a:r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Λάρνακας Υπεύθυνη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Καθηγήτρια: Όλγα Γιαννικούρη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237" y="518149"/>
            <a:ext cx="28779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Προωθούμε την ποδηλασία ή θα μας φάνε λάχανο;</a:t>
            </a:r>
            <a:endParaRPr lang="en-US" sz="9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88689"/>
            <a:ext cx="184731" cy="10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2086928"/>
            <a:ext cx="4760913" cy="63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71879" y="7897717"/>
            <a:ext cx="14935246" cy="82176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48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Δράσεις</a:t>
            </a:r>
          </a:p>
          <a:p>
            <a:pPr marL="914400" marR="0" lvl="0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l-GR" altLang="en-US" sz="4800" dirty="0" smtClean="0">
                <a:cs typeface="Arial" panose="020B0604020202020204" pitchFamily="34" charset="0"/>
              </a:rPr>
              <a:t>Ερωτηματολόγια στους μαθητές και καθηγητές του σχολείου μας</a:t>
            </a:r>
          </a:p>
          <a:p>
            <a:pPr marL="914400" marR="0" lvl="0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n-US" sz="48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Συνέντευξη</a:t>
            </a:r>
            <a:r>
              <a:rPr kumimoji="0" lang="el-GR" altLang="en-US" sz="48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γνωστού ποδηλάτη στην πόλη της Λάρνακας </a:t>
            </a:r>
          </a:p>
          <a:p>
            <a:pPr marL="914400" marR="0" lvl="0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l-GR" altLang="en-US" sz="4800" baseline="0" dirty="0" smtClean="0">
                <a:cs typeface="Arial" panose="020B0604020202020204" pitchFamily="34" charset="0"/>
              </a:rPr>
              <a:t>Επιστολές</a:t>
            </a:r>
            <a:r>
              <a:rPr lang="el-GR" altLang="en-US" sz="4800" dirty="0" smtClean="0">
                <a:cs typeface="Arial" panose="020B0604020202020204" pitchFamily="34" charset="0"/>
              </a:rPr>
              <a:t> προς το δήμαρχο Λάρνακας για την κατασκευή περισσότερων ποδηλατόδρομων</a:t>
            </a:r>
          </a:p>
          <a:p>
            <a:pPr marL="914400" marR="0" lvl="0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480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Debade</a:t>
            </a:r>
            <a:r>
              <a:rPr kumimoji="0" lang="en-US" altLang="en-US" sz="48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“</a:t>
            </a:r>
            <a:r>
              <a:rPr kumimoji="0" lang="el-GR" altLang="en-US" sz="48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Προωθούμε την ποδηλασία ή θα μας φάνε λάχανο;»</a:t>
            </a:r>
          </a:p>
          <a:p>
            <a:pPr marL="914400" marR="0" lvl="0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l-GR" altLang="en-US" sz="4800" baseline="0" dirty="0" smtClean="0">
                <a:cs typeface="Arial" panose="020B0604020202020204" pitchFamily="34" charset="0"/>
              </a:rPr>
              <a:t>Αίτηση στην εφορεία Λάρνακας για δημιουργία ποδηλατοστάσιου στο σχολείο μας</a:t>
            </a:r>
            <a:endParaRPr kumimoji="0" lang="en-US" altLang="en-US" sz="48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8297" r="16636"/>
          <a:stretch/>
        </p:blipFill>
        <p:spPr>
          <a:xfrm>
            <a:off x="19967590" y="28038133"/>
            <a:ext cx="8832835" cy="5601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3183" y="28038134"/>
            <a:ext cx="7721356" cy="5475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7559" y="8829227"/>
            <a:ext cx="6218681" cy="47291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7671" y="11140142"/>
            <a:ext cx="7200539" cy="48364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AutoShape 4" descr="Image result for ÏÎ¿Î´Î®Î»Î±ÏÎ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95400" y="27218775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28800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8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8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ΣΥΜΠΕΡΑΣΜΑΤΑ ΕΡΕΥΝΑΣ</a:t>
            </a:r>
            <a:endParaRPr lang="en-US" sz="48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92366" y="28492200"/>
            <a:ext cx="13090234" cy="9507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43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86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129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171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214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257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0300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0343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l-G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Σχεδόν όλοι οι μαθητές και καθηγητές ξέρουν να κάνουν ποδήλατο.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l-G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παλιά χρόνια τα παιδιά χρησιμοποιούσαν περισσότερο τα ποδήλατα τους, ενώ σήμερα σχεδόν καθόλου.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l-G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παιδιά σήμερα αν και υπάρχουν ποδηλατόδρομοι συνεχίζουν να κάνουν ποδήλατο μέσα στο δρόμο.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l-G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παιδιά παρά τον κίνδυνο συνεχίζουν να μην φορούν κράνος.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l-GR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Όλοι θέλουν ο δήμαρχος να κάνει περισσότερους ποδηλατόδρομους και να παρέχει ποδήλατα κατά μήκος του παραλιακού και της αλυκής στη Λάρνακα.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27243" y="15075510"/>
            <a:ext cx="3291863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DEBATE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193107"/>
              </p:ext>
            </p:extLst>
          </p:nvPr>
        </p:nvGraphicFramePr>
        <p:xfrm>
          <a:off x="-56614" y="16149104"/>
          <a:ext cx="28675772" cy="1124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6385"/>
                <a:gridCol w="14119387"/>
              </a:tblGrid>
              <a:tr h="0"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Προώθηση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ποδηλασίας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Θα μας φάνε λάχανο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Υπέροχος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τρόπος άθλησης</a:t>
                      </a:r>
                      <a:r>
                        <a:rPr lang="en-US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Δεν υπάρχουν παντού ποδηλατόδρομοι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Οικονομικός τρόπος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μετακίνησης</a:t>
                      </a:r>
                      <a:r>
                        <a:rPr lang="en-US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Οι οδηγοί δεν σεβονται τους ποδηλάτες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Μειώνει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το στρες. </a:t>
                      </a: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Υγιής τρόπος αντιμετώπισης προβλημάτων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Έχουν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γίνει σοβαρά δυστυχήματα με ποδηλάτες. Επικίνδυνο. Είσαι εκτεθιμένος</a:t>
                      </a:r>
                      <a:r>
                        <a:rPr lang="en-US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Ευεργετική για το σώμα και το πνεύμα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Εύκολη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η κλοπή του ποδηλάτου</a:t>
                      </a:r>
                      <a:r>
                        <a:rPr lang="en-US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Μειώνει το μποτιλιάρισμα. Προβλέψιμοι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χρόνοι μετακίνησης</a:t>
                      </a:r>
                      <a:r>
                        <a:rPr lang="en-US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l-GR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Δύσκολο σε αντίξοες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καιρικές συνθήκες</a:t>
                      </a:r>
                      <a:r>
                        <a:rPr lang="en-US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Μετακίνηση από πόρτα σε πόρτα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Δύσκολη η μεταφορά οικογένειας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Ευκολότερη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στάθμευση. </a:t>
                      </a: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Δωρεάν στάθμευση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Δύσκολο να καλύψεις μακρινές αποστάσεις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98061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Μειώνει τα καυσαέρια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l-GR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Δύσκολο να μετακινηθείς σε περίπτωση ασθένειας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37362">
                <a:tc>
                  <a:txBody>
                    <a:bodyPr/>
                    <a:lstStyle/>
                    <a:p>
                      <a:pPr marL="0" marR="0" lvl="0" indent="0" algn="l" defTabSz="28800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Μειώνει την ηχορύπανση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l-GR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Δεν έχεις τις ανέσεις σου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4178"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Ευχάριστος τρόπος μετακίνησης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l-GR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Περισσότερος χρόνος για να απολαύσεις τη φύση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l-GR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Δύσκολη</a:t>
                      </a:r>
                      <a:r>
                        <a:rPr lang="el-GR" sz="4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η μ</a:t>
                      </a:r>
                      <a:r>
                        <a:rPr lang="el-GR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εταφορά αντικειμένων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6200" y="1828800"/>
            <a:ext cx="17111574" cy="60016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Εισαγωγή</a:t>
            </a:r>
          </a:p>
          <a:p>
            <a:r>
              <a:rPr lang="el-G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Το σχολείο μας βρίσκεται στην καρδιά της </a:t>
            </a:r>
          </a:p>
          <a:p>
            <a:r>
              <a:rPr lang="el-G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Λάρνακας ανάμεσα σε πολλά σχολεία, καταστήματα και κεντρικές οδούς. Ως αποτέλεσμα υπάρχει  συνεχώς κυκλοφοριακή συμφόρηση, περιορισμένοι χώροι στάθμευσης και ηχορύπανση. Σκεφτήκαμε ότι η προώθηση της ποδηλασίας θα βοηθούσε, αλλά στην πορεία μάθαμε ότι πολλοί θεωρούν την ποδηλασία επικίνδυνη....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219</TotalTime>
  <Words>401</Words>
  <Application>Microsoft Office PowerPoint</Application>
  <PresentationFormat>Custom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Apex</vt:lpstr>
      <vt:lpstr>Νέοι Δημοσιογράφοι για το περιβάλλον    Παγκύπριο Λύκειο Λάρνακας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Οικολογικά σχολεία Λύκειο Βεργίνας</dc:title>
  <dc:creator>Biology</dc:creator>
  <cp:lastModifiedBy>User</cp:lastModifiedBy>
  <cp:revision>33</cp:revision>
  <dcterms:created xsi:type="dcterms:W3CDTF">2019-02-18T09:24:15Z</dcterms:created>
  <dcterms:modified xsi:type="dcterms:W3CDTF">2019-03-08T12:15:35Z</dcterms:modified>
</cp:coreProperties>
</file>