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222" r:id="rId1"/>
  </p:sldMasterIdLst>
  <p:notesMasterIdLst>
    <p:notesMasterId r:id="rId3"/>
  </p:notesMasterIdLst>
  <p:sldIdLst>
    <p:sldId id="256" r:id="rId2"/>
  </p:sldIdLst>
  <p:sldSz cx="32399288" cy="43200638"/>
  <p:notesSz cx="9144000" cy="6858000"/>
  <p:embeddedFontLst>
    <p:embeddedFont>
      <p:font typeface="Palatino Linotype" panose="02040502050505030304" pitchFamily="18" charset="0"/>
      <p:regular r:id="rId4"/>
      <p:bold r:id="rId5"/>
      <p:italic r:id="rId6"/>
      <p:boldItalic r:id="rId7"/>
    </p:embeddedFont>
    <p:embeddedFont>
      <p:font typeface="Source Sans Pro" panose="020B0604020202020204" charset="0"/>
      <p:regular r:id="rId8"/>
      <p:bold r:id="rId9"/>
    </p:embeddedFont>
    <p:embeddedFont>
      <p:font typeface="Wingdings 3" panose="05040102010807070707" pitchFamily="18" charset="2"/>
      <p:regular r:id="rId10"/>
    </p:embeddedFont>
    <p:embeddedFont>
      <p:font typeface="Trebuchet MS" panose="020B0603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0" autoAdjust="0"/>
    <p:restoredTop sz="94660"/>
  </p:normalViewPr>
  <p:slideViewPr>
    <p:cSldViewPr snapToGrid="0">
      <p:cViewPr>
        <p:scale>
          <a:sx n="14" d="100"/>
          <a:sy n="14" d="100"/>
        </p:scale>
        <p:origin x="-2784" y="12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608388" y="514350"/>
            <a:ext cx="192722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8426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7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08388" y="514350"/>
            <a:ext cx="192722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90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9997" y="-53340"/>
            <a:ext cx="32490717" cy="43307317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959" y="15146895"/>
            <a:ext cx="20645401" cy="10370559"/>
          </a:xfrm>
        </p:spPr>
        <p:txBody>
          <a:bodyPr anchor="b">
            <a:noAutofit/>
          </a:bodyPr>
          <a:lstStyle>
            <a:lvl1pPr algn="r">
              <a:defRPr sz="19133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5959" y="25517445"/>
            <a:ext cx="20645401" cy="690970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7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1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651204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3840057"/>
            <a:ext cx="22491406" cy="21440317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52" y="28160416"/>
            <a:ext cx="22491406" cy="9895970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8037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595" y="3840057"/>
            <a:ext cx="21515133" cy="19040281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01358" y="22880338"/>
            <a:ext cx="19203608" cy="240003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6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160416"/>
            <a:ext cx="22491409" cy="9895970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1710358" y="4978832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08646" y="18183298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1304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7" y="12170183"/>
            <a:ext cx="22491409" cy="16349596"/>
          </a:xfrm>
        </p:spPr>
        <p:txBody>
          <a:bodyPr anchor="b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9"/>
            <a:ext cx="22491409" cy="9536607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53257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595" y="3840057"/>
            <a:ext cx="21515133" cy="19040281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942" y="25280374"/>
            <a:ext cx="22491413" cy="323940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50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9"/>
            <a:ext cx="22491409" cy="9536607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1710358" y="4978832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08646" y="18183298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8787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2" y="3840057"/>
            <a:ext cx="22469264" cy="19040281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942" y="25280374"/>
            <a:ext cx="22491413" cy="323940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504">
                <a:solidFill>
                  <a:schemeClr val="accent1"/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9"/>
            <a:ext cx="22491409" cy="9536607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9175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366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178987" y="3840060"/>
            <a:ext cx="3468155" cy="3308049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949" y="3840060"/>
            <a:ext cx="18407168" cy="330804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3223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27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74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7" y="17013596"/>
            <a:ext cx="22491409" cy="11506192"/>
          </a:xfrm>
        </p:spPr>
        <p:txBody>
          <a:bodyPr anchor="b"/>
          <a:lstStyle>
            <a:lvl1pPr algn="l">
              <a:defRPr sz="1417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7" y="28519778"/>
            <a:ext cx="22491409" cy="5419923"/>
          </a:xfrm>
        </p:spPr>
        <p:txBody>
          <a:bodyPr anchor="t"/>
          <a:lstStyle>
            <a:lvl1pPr marL="0" indent="0" algn="l">
              <a:buNone/>
              <a:defRPr sz="7086">
                <a:solidFill>
                  <a:schemeClr val="tx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63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3840057"/>
            <a:ext cx="22491406" cy="83201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954" y="13610210"/>
            <a:ext cx="10941878" cy="24446169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9476" y="13610220"/>
            <a:ext cx="10941882" cy="24446175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59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1" y="3840057"/>
            <a:ext cx="22491402" cy="832012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9" y="13612693"/>
            <a:ext cx="10950959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9949" y="17242752"/>
            <a:ext cx="10950959" cy="2081364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00392" y="13612693"/>
            <a:ext cx="10950959" cy="3630050"/>
          </a:xfrm>
        </p:spPr>
        <p:txBody>
          <a:bodyPr anchor="b">
            <a:noAutofit/>
          </a:bodyPr>
          <a:lstStyle>
            <a:lvl1pPr marL="0" indent="0">
              <a:buNone/>
              <a:defRPr sz="8504" b="0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00392" y="17242752"/>
            <a:ext cx="10950959" cy="2081364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85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9" y="3840057"/>
            <a:ext cx="22491406" cy="83201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43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29070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9" y="9440165"/>
            <a:ext cx="9886254" cy="8053448"/>
          </a:xfrm>
        </p:spPr>
        <p:txBody>
          <a:bodyPr anchor="b">
            <a:normAutofit/>
          </a:bodyPr>
          <a:lstStyle>
            <a:lvl1pPr>
              <a:defRPr sz="708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3848" y="3243673"/>
            <a:ext cx="11997505" cy="3481271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49" y="17493610"/>
            <a:ext cx="9886254" cy="16280234"/>
          </a:xfrm>
        </p:spPr>
        <p:txBody>
          <a:bodyPr>
            <a:normAutofit/>
          </a:bodyPr>
          <a:lstStyle>
            <a:lvl1pPr marL="0" indent="0">
              <a:buNone/>
              <a:defRPr sz="4960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8703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49" y="30240447"/>
            <a:ext cx="22491406" cy="3570056"/>
          </a:xfrm>
        </p:spPr>
        <p:txBody>
          <a:bodyPr anchor="b">
            <a:normAutofit/>
          </a:bodyPr>
          <a:lstStyle>
            <a:lvl1pPr algn="l">
              <a:defRPr sz="850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59949" y="3840057"/>
            <a:ext cx="22491406" cy="24225353"/>
          </a:xfrm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49" y="33810503"/>
            <a:ext cx="22491406" cy="4245883"/>
          </a:xfrm>
        </p:spPr>
        <p:txBody>
          <a:bodyPr>
            <a:normAutofit/>
          </a:bodyPr>
          <a:lstStyle>
            <a:lvl1pPr marL="0" indent="0">
              <a:buNone/>
              <a:defRPr sz="4252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9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9999" y="-53340"/>
            <a:ext cx="32490721" cy="43307317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9951" y="3840057"/>
            <a:ext cx="22491402" cy="8320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949" y="13610220"/>
            <a:ext cx="22491406" cy="2444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152068" y="38056395"/>
            <a:ext cx="242403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951" y="38056395"/>
            <a:ext cx="1638025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34964" y="38056395"/>
            <a:ext cx="181639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accent1"/>
                </a:solidFill>
              </a:defRPr>
            </a:lvl1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026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</p:sldLayoutIdLst>
  <p:hf sldNum="0" hdr="0" ftr="0" dt="0"/>
  <p:txStyles>
    <p:titleStyle>
      <a:lvl1pPr algn="l" defTabSz="1619951" rtl="0" eaLnBrk="1" latinLnBrk="0" hangingPunct="1">
        <a:spcBef>
          <a:spcPct val="0"/>
        </a:spcBef>
        <a:buNone/>
        <a:defRPr sz="1275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14963" indent="-1214963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3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632420" indent="-1012469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049878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69829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289780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09731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29682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49633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769584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/>
        </p:nvSpPr>
        <p:spPr>
          <a:xfrm>
            <a:off x="70110" y="744552"/>
            <a:ext cx="32449067" cy="355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3952" tIns="161976" rIns="323952" bIns="161976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el-GR" sz="11000" b="1" dirty="0">
                <a:solidFill>
                  <a:schemeClr val="bg1"/>
                </a:solidFill>
              </a:rPr>
              <a:t>Μελέτη της επίδρασης των μαγνητικών πεδίων στον Μαϊντανό</a:t>
            </a:r>
            <a:endParaRPr sz="11000" b="1" i="1" dirty="0">
              <a:solidFill>
                <a:schemeClr val="bg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017219" y="6784448"/>
            <a:ext cx="31501958" cy="316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1386" tIns="115661" rIns="231386" bIns="115661" anchor="t" anchorCtr="0">
            <a:noAutofit/>
          </a:bodyPr>
          <a:lstStyle/>
          <a:p>
            <a:pPr lvl="0" algn="just"/>
            <a:r>
              <a:rPr lang="el-GR" sz="3200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Ερωτήματα</a:t>
            </a:r>
            <a:r>
              <a:rPr lang="el-GR" sz="3200" b="1" i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 Ταινία </a:t>
            </a:r>
            <a:r>
              <a:rPr lang="el-GR" sz="3200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«The Martian». Θα μπορούμε να καλλιεργούμε σε άλλους πλανήτες με διαφορετικό μαγνητικό πεδίο; Ζουν ή πεθαίνουν τα φυτά σε διαφορετικό μαγνητικό πεδίο εκτός αυτού της γης. </a:t>
            </a:r>
          </a:p>
          <a:p>
            <a:pPr lvl="0" algn="just"/>
            <a:r>
              <a:rPr lang="el-GR" sz="3200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Αν τα φυτά επιζούν σε ισχυρότερα μαγνητικά πεδία πως οι μαγνήτες επηρεάζουν την ανάπτυξη των φυτών; Θα μπορούσαμε να το εκμεταλλευτούμε αυτό στην γεωργία;</a:t>
            </a:r>
          </a:p>
          <a:p>
            <a:pPr lvl="0" algn="just"/>
            <a:r>
              <a:rPr lang="el-GR" sz="3200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Εάν επηρεάζει την βιολογία των φυτών, μπορεί να υπάρξει βάση και για μια έρευνα για το αν επηρεάζει και τον άνθρωπο; Εφαρμογή σε διαπλανητικά ταξίδια κτλ. </a:t>
            </a:r>
          </a:p>
        </p:txBody>
      </p:sp>
      <p:sp>
        <p:nvSpPr>
          <p:cNvPr id="94" name="Google Shape;94;p13"/>
          <p:cNvSpPr/>
          <p:nvPr/>
        </p:nvSpPr>
        <p:spPr>
          <a:xfrm>
            <a:off x="15874677" y="20996637"/>
            <a:ext cx="649935" cy="12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1386" tIns="115661" rIns="231386" bIns="115661" anchor="t" anchorCtr="0">
            <a:noAutofit/>
          </a:bodyPr>
          <a:lstStyle/>
          <a:p>
            <a:r>
              <a:rPr lang="el-GR" sz="6327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 sz="11956"/>
          </a:p>
        </p:txBody>
      </p:sp>
      <p:sp>
        <p:nvSpPr>
          <p:cNvPr id="101" name="Google Shape;101;p13"/>
          <p:cNvSpPr/>
          <p:nvPr/>
        </p:nvSpPr>
        <p:spPr>
          <a:xfrm>
            <a:off x="17696329" y="36072829"/>
            <a:ext cx="14517837" cy="698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1386" tIns="115661" rIns="231386" bIns="115661" anchor="t" anchorCtr="0">
            <a:noAutofit/>
          </a:bodyPr>
          <a:lstStyle/>
          <a:p>
            <a:pPr lvl="0"/>
            <a:r>
              <a:rPr lang="el-GR" sz="4400" b="1" i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Λύκειο </a:t>
            </a:r>
            <a:r>
              <a:rPr lang="el-GR" sz="4400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Αγίου Νικολάου				           		</a:t>
            </a:r>
            <a:endParaRPr lang="el-GR" sz="4400" b="1" i="1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/>
            <a:endParaRPr lang="el-GR" sz="4400" b="1" i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/>
            <a:r>
              <a:rPr lang="el-GR" sz="4400" b="1" i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Σχολική </a:t>
            </a:r>
            <a:r>
              <a:rPr lang="el-GR" sz="4400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Χρονιά 2018-2019</a:t>
            </a:r>
            <a:endParaRPr lang="el-GR" sz="4400" dirty="0"/>
          </a:p>
          <a:p>
            <a:endParaRPr lang="el-GR" sz="4049" b="1" i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r>
              <a:rPr lang="el-GR" sz="4049" b="1" i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Ομάδα </a:t>
            </a:r>
            <a:r>
              <a:rPr lang="el-GR" sz="4049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μαθητών: </a:t>
            </a:r>
            <a:r>
              <a:rPr lang="el-GR" sz="4049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Μαρία Σάββα, Μιχάλης Θεοδοσίου, Άννα Νικολαΐδου, Βιόλα </a:t>
            </a:r>
            <a:r>
              <a:rPr lang="el-GR" sz="4049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Σάνιαν</a:t>
            </a:r>
            <a:r>
              <a:rPr lang="el-GR" sz="4049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Γιώργος </a:t>
            </a:r>
            <a:r>
              <a:rPr lang="el-GR" sz="4049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Τοκασβίλης</a:t>
            </a:r>
            <a:r>
              <a:rPr lang="el-GR" sz="4049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l-GR" sz="4049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Άντρεα</a:t>
            </a:r>
            <a:r>
              <a:rPr lang="el-GR" sz="4049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Προκοπίου, Ραφαήλ </a:t>
            </a:r>
            <a:r>
              <a:rPr lang="el-GR" sz="4049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Κιτρομηλίδης</a:t>
            </a:r>
            <a:r>
              <a:rPr lang="el-GR" sz="4049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Ραφαήλ Κυριάκου, </a:t>
            </a:r>
            <a:r>
              <a:rPr lang="el-GR" sz="4049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Χάννα</a:t>
            </a:r>
            <a:r>
              <a:rPr lang="el-GR" sz="4049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l-GR" sz="4049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Μάρκοβα</a:t>
            </a:r>
            <a:r>
              <a:rPr lang="el-GR" sz="4049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Φίλιππος </a:t>
            </a:r>
            <a:r>
              <a:rPr lang="el-GR" sz="4049" i="1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Γιασουμή</a:t>
            </a:r>
            <a:endParaRPr lang="el-GR" sz="4049" i="1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endParaRPr lang="el-GR" sz="4049" i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r>
              <a:rPr lang="el-GR" sz="4049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Συντονιστής καθηγητής</a:t>
            </a:r>
            <a:r>
              <a:rPr lang="el-GR" sz="4049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Μάριος Κοφινάς</a:t>
            </a:r>
            <a:endParaRPr sz="11956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121" y="21600319"/>
            <a:ext cx="3826688" cy="5102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412" y="10199717"/>
            <a:ext cx="3740605" cy="4987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725" y="21471612"/>
            <a:ext cx="3826688" cy="5102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" y="15401346"/>
            <a:ext cx="5760000" cy="43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007" y="21471612"/>
            <a:ext cx="3826688" cy="5102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0" y="9781827"/>
            <a:ext cx="5830098" cy="43725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969" y="28959237"/>
            <a:ext cx="8280000" cy="6207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370" y="15671379"/>
            <a:ext cx="3826688" cy="5102250"/>
          </a:xfrm>
          <a:prstGeom prst="rect">
            <a:avLst/>
          </a:prstGeom>
        </p:spPr>
      </p:pic>
      <p:sp>
        <p:nvSpPr>
          <p:cNvPr id="21" name="Google Shape;101;p13"/>
          <p:cNvSpPr/>
          <p:nvPr/>
        </p:nvSpPr>
        <p:spPr>
          <a:xfrm>
            <a:off x="-49782" y="12394709"/>
            <a:ext cx="32399288" cy="225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1386" tIns="115661" rIns="231386" bIns="115661" anchor="t" anchorCtr="0">
            <a:noAutofit/>
          </a:bodyPr>
          <a:lstStyle/>
          <a:p>
            <a:pPr lvl="0"/>
            <a:endParaRPr lang="el-GR" sz="4556" b="1" i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754" y="10708114"/>
            <a:ext cx="18261150" cy="9431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390213">
              <a:spcBef>
                <a:spcPts val="2742"/>
              </a:spcBef>
              <a:buNone/>
              <a:defRPr sz="3040"/>
            </a:pPr>
            <a:r>
              <a:rPr lang="el-GR" sz="3200" dirty="0"/>
              <a:t>Ο βασικός Σκοπός της έρευνα και ένα από τα αρχικά γενικά ερευνητικά ερωτήματα ήταν: </a:t>
            </a:r>
          </a:p>
          <a:p>
            <a:pPr marL="0" indent="0" algn="ctr" defTabSz="390213">
              <a:spcBef>
                <a:spcPts val="2742"/>
              </a:spcBef>
              <a:buNone/>
              <a:defRPr sz="3040"/>
            </a:pPr>
            <a:r>
              <a:rPr lang="el-GR" sz="6000" b="1" dirty="0"/>
              <a:t>“Κατά πόσο ο μαγνητισμός επηρεάζει την ανάπτυξη των φυτών</a:t>
            </a:r>
            <a:r>
              <a:rPr lang="el-GR" b="1" dirty="0"/>
              <a:t>” </a:t>
            </a:r>
          </a:p>
          <a:p>
            <a:pPr marL="296902" indent="-296902" defTabSz="390213">
              <a:spcBef>
                <a:spcPts val="2742"/>
              </a:spcBef>
              <a:defRPr sz="3040"/>
            </a:pPr>
            <a:r>
              <a:rPr lang="el-GR" sz="3200" dirty="0"/>
              <a:t>Θα μελετούσαμε και θα παίρναμε μετρήσεις διαφόρων παραμέτρων των φυτών για δύο μήνες. </a:t>
            </a:r>
          </a:p>
          <a:p>
            <a:pPr marL="296902" indent="-296902" defTabSz="390213">
              <a:spcBef>
                <a:spcPts val="2742"/>
              </a:spcBef>
              <a:defRPr sz="3040"/>
            </a:pPr>
            <a:r>
              <a:rPr lang="el-GR" sz="3200" dirty="0"/>
              <a:t>Λόγω δυσκολιών και περιορισμών της έρευνας περιοριστήκαμε στο να περνούμε μετρήσεις μόνο του ύψους των φυτών. </a:t>
            </a:r>
          </a:p>
          <a:p>
            <a:pPr marL="296902" indent="-296902" defTabSz="390213">
              <a:spcBef>
                <a:spcPts val="2742"/>
              </a:spcBef>
              <a:defRPr sz="3040"/>
            </a:pPr>
            <a:r>
              <a:rPr lang="el-GR" sz="3200" dirty="0"/>
              <a:t>Έτσι το κυρίως ερευνητικό μας ερώτημα μετατράπηκε στο: </a:t>
            </a:r>
          </a:p>
          <a:p>
            <a:pPr marL="0" indent="0" algn="ctr" defTabSz="390213">
              <a:spcBef>
                <a:spcPts val="2742"/>
              </a:spcBef>
              <a:buNone/>
              <a:defRPr sz="3040"/>
            </a:pPr>
            <a:r>
              <a:rPr lang="el-GR" sz="7200" b="1" i="1" dirty="0"/>
              <a:t>«Αν το μαγνητικό πεδίο από ισχυρούς μαγνήτες επηρεάζουν την ανάπτυξη του ύψους φυτών μαϊντανού»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762" y="21791360"/>
            <a:ext cx="1619885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Εκτέλεση του πειράματος και καταγραφή των μετρήσεων</a:t>
            </a:r>
            <a:endParaRPr lang="el-GR" sz="4000" b="1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Πήραμε </a:t>
            </a:r>
            <a:r>
              <a:rPr lang="el-GR" sz="3200" dirty="0"/>
              <a:t>10 όμοιες γλάστρες και τις γεμίσαμε με ίσες ποσότητες χώματος.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/>
              <a:t>Τοποθετήσαμε μαγνήτες στις 9 με τρεις διαφορετικού προσανατολισμού. Στην 10</a:t>
            </a:r>
            <a:r>
              <a:rPr lang="el-GR" sz="3200" baseline="30000" dirty="0"/>
              <a:t>η</a:t>
            </a:r>
            <a:r>
              <a:rPr lang="el-GR" sz="3200" dirty="0"/>
              <a:t> δεν βάλαμε τίποτα και την ονομάσαμε γλάστρα </a:t>
            </a:r>
            <a:r>
              <a:rPr lang="el-GR" sz="3200" dirty="0" smtClean="0"/>
              <a:t>ελέγχου. </a:t>
            </a:r>
            <a:endParaRPr lang="el-GR" sz="32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/>
              <a:t>Φυτέψαμε τα φυτά σε συγκεκριμένες </a:t>
            </a:r>
            <a:r>
              <a:rPr lang="el-GR" sz="3200" dirty="0" smtClean="0"/>
              <a:t>αποστάσεις</a:t>
            </a:r>
            <a:r>
              <a:rPr lang="el-GR" sz="3200" dirty="0"/>
              <a:t> </a:t>
            </a:r>
            <a:r>
              <a:rPr lang="el-GR" sz="3200" dirty="0" smtClean="0"/>
              <a:t>και μετρούσαμε το ύψος ανά τακτά χρονικά διαστήματα.</a:t>
            </a:r>
            <a:endParaRPr lang="el-G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792" y="27765449"/>
            <a:ext cx="12970091" cy="61681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5762" y="34384378"/>
            <a:ext cx="1619885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3600" b="1" dirty="0" smtClean="0"/>
              <a:t>Αποτελέσματα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3200" dirty="0" smtClean="0"/>
              <a:t>Όσο </a:t>
            </a:r>
            <a:r>
              <a:rPr lang="el-GR" sz="3200" dirty="0"/>
              <a:t>απομακρυνόμαστε από </a:t>
            </a:r>
            <a:r>
              <a:rPr lang="el-GR" sz="3200" dirty="0" smtClean="0"/>
              <a:t>το </a:t>
            </a:r>
            <a:r>
              <a:rPr lang="el-GR" sz="3200" dirty="0"/>
              <a:t>σημείο που βρίσκεται ο μαγνήτης (κέντρο της γλάστρας) η μέση τιμή του ύψους μειώνεται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3200" dirty="0"/>
              <a:t>Γενικά οι ρυθμοί αύξησης του ύψους των φυτών υπό μελέτη είναι ελάχιστα μικρότεροι από τους ρυθμούς του φυτού ελέγχου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3200" dirty="0"/>
              <a:t>Στις γλάστρες που τοποθετήθηκε ο μαγνήτης προσανατολισμένος με το βορρά προς τα πάνω όλα τα φυτά, 100%, μεγάλωσαν περισσότερο από το φυτό </a:t>
            </a:r>
            <a:r>
              <a:rPr lang="el-GR" sz="3200" dirty="0" err="1"/>
              <a:t>έλεγχου</a:t>
            </a:r>
            <a:endParaRPr lang="el-GR" sz="32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3200" dirty="0"/>
              <a:t>Στους  άλλους δυο προσανατολισμούς ένα ποσοστό 68% είχε μεγαλύτερο μέγιστο ύψος από το φυτό ελέγχου.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41926" y="28411373"/>
            <a:ext cx="8280000" cy="4905547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80" y="2733655"/>
            <a:ext cx="346865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B7E995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317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Palatino Linotype</vt:lpstr>
      <vt:lpstr>Source Sans Pro</vt:lpstr>
      <vt:lpstr>Wingdings 3</vt:lpstr>
      <vt:lpstr>Trebuchet MS</vt:lpstr>
      <vt:lpstr>Facet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User</cp:lastModifiedBy>
  <cp:revision>7</cp:revision>
  <dcterms:modified xsi:type="dcterms:W3CDTF">2019-04-02T09:56:57Z</dcterms:modified>
</cp:coreProperties>
</file>